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4" r:id="rId1"/>
  </p:sldMasterIdLst>
  <p:notesMasterIdLst>
    <p:notesMasterId r:id="rId28"/>
  </p:notesMasterIdLst>
  <p:handoutMasterIdLst>
    <p:handoutMasterId r:id="rId29"/>
  </p:handoutMasterIdLst>
  <p:sldIdLst>
    <p:sldId id="256" r:id="rId2"/>
    <p:sldId id="399" r:id="rId3"/>
    <p:sldId id="407" r:id="rId4"/>
    <p:sldId id="392" r:id="rId5"/>
    <p:sldId id="391" r:id="rId6"/>
    <p:sldId id="394" r:id="rId7"/>
    <p:sldId id="369" r:id="rId8"/>
    <p:sldId id="370" r:id="rId9"/>
    <p:sldId id="371" r:id="rId10"/>
    <p:sldId id="372" r:id="rId11"/>
    <p:sldId id="373" r:id="rId12"/>
    <p:sldId id="375" r:id="rId13"/>
    <p:sldId id="400" r:id="rId14"/>
    <p:sldId id="401" r:id="rId15"/>
    <p:sldId id="410" r:id="rId16"/>
    <p:sldId id="411" r:id="rId17"/>
    <p:sldId id="409" r:id="rId18"/>
    <p:sldId id="412" r:id="rId19"/>
    <p:sldId id="413" r:id="rId20"/>
    <p:sldId id="414" r:id="rId21"/>
    <p:sldId id="402" r:id="rId22"/>
    <p:sldId id="408" r:id="rId23"/>
    <p:sldId id="406" r:id="rId24"/>
    <p:sldId id="415" r:id="rId25"/>
    <p:sldId id="416" r:id="rId26"/>
    <p:sldId id="357" r:id="rId27"/>
  </p:sldIdLst>
  <p:sldSz cx="12190413" cy="6859588"/>
  <p:notesSz cx="7104063" cy="10234613"/>
  <p:custDataLst>
    <p:tags r:id="rId30"/>
  </p:custDataLst>
  <p:defaultTextStyle>
    <a:defPPr>
      <a:defRPr lang="de-DE"/>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3429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685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0287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1714500" algn="l" defTabSz="685800" rtl="0" eaLnBrk="1" latinLnBrk="0" hangingPunct="1">
      <a:defRPr kern="1200">
        <a:solidFill>
          <a:schemeClr val="tx1"/>
        </a:solidFill>
        <a:latin typeface="Arial" charset="0"/>
        <a:ea typeface="ＭＳ Ｐゴシック" pitchFamily="34" charset="-128"/>
        <a:cs typeface="+mn-cs"/>
      </a:defRPr>
    </a:lvl6pPr>
    <a:lvl7pPr marL="2057400" algn="l" defTabSz="685800" rtl="0" eaLnBrk="1" latinLnBrk="0" hangingPunct="1">
      <a:defRPr kern="1200">
        <a:solidFill>
          <a:schemeClr val="tx1"/>
        </a:solidFill>
        <a:latin typeface="Arial" charset="0"/>
        <a:ea typeface="ＭＳ Ｐゴシック" pitchFamily="34" charset="-128"/>
        <a:cs typeface="+mn-cs"/>
      </a:defRPr>
    </a:lvl7pPr>
    <a:lvl8pPr marL="2400300" algn="l" defTabSz="685800" rtl="0" eaLnBrk="1" latinLnBrk="0" hangingPunct="1">
      <a:defRPr kern="1200">
        <a:solidFill>
          <a:schemeClr val="tx1"/>
        </a:solidFill>
        <a:latin typeface="Arial" charset="0"/>
        <a:ea typeface="ＭＳ Ｐゴシック" pitchFamily="34" charset="-128"/>
        <a:cs typeface="+mn-cs"/>
      </a:defRPr>
    </a:lvl8pPr>
    <a:lvl9pPr marL="2743200" algn="l" defTabSz="685800" rtl="0" eaLnBrk="1" latinLnBrk="0" hangingPunct="1">
      <a:defRPr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Standardabschnitt" id="{832BB7BD-5E32-470D-91A5-44F9BA8CAB24}">
          <p14:sldIdLst>
            <p14:sldId id="256"/>
            <p14:sldId id="399"/>
            <p14:sldId id="407"/>
            <p14:sldId id="392"/>
            <p14:sldId id="391"/>
            <p14:sldId id="394"/>
            <p14:sldId id="369"/>
            <p14:sldId id="370"/>
            <p14:sldId id="371"/>
            <p14:sldId id="372"/>
            <p14:sldId id="373"/>
            <p14:sldId id="375"/>
            <p14:sldId id="400"/>
            <p14:sldId id="401"/>
            <p14:sldId id="410"/>
            <p14:sldId id="411"/>
            <p14:sldId id="409"/>
            <p14:sldId id="412"/>
            <p14:sldId id="413"/>
            <p14:sldId id="414"/>
            <p14:sldId id="402"/>
            <p14:sldId id="408"/>
            <p14:sldId id="406"/>
            <p14:sldId id="415"/>
            <p14:sldId id="416"/>
            <p14:sldId id="357"/>
          </p14:sldIdLst>
        </p14:section>
      </p14:sectionLst>
    </p:ext>
    <p:ext uri="{EFAFB233-063F-42B5-8137-9DF3F51BA10A}">
      <p15:sldGuideLst xmlns:p15="http://schemas.microsoft.com/office/powerpoint/2012/main">
        <p15:guide id="1" orient="horz" pos="724" userDrawn="1">
          <p15:clr>
            <a:srgbClr val="A4A3A4"/>
          </p15:clr>
        </p15:guide>
        <p15:guide id="2" pos="7355" userDrawn="1">
          <p15:clr>
            <a:srgbClr val="A4A3A4"/>
          </p15:clr>
        </p15:guide>
        <p15:guide id="3" pos="3835" userDrawn="1">
          <p15:clr>
            <a:srgbClr val="A4A3A4"/>
          </p15:clr>
        </p15:guide>
        <p15:guide id="4" pos="91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Rinkens" initials="C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9F9F9"/>
    <a:srgbClr val="D9D9D9"/>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3548" autoAdjust="0"/>
  </p:normalViewPr>
  <p:slideViewPr>
    <p:cSldViewPr snapToGrid="0">
      <p:cViewPr varScale="1">
        <p:scale>
          <a:sx n="156" d="100"/>
          <a:sy n="156" d="100"/>
        </p:scale>
        <p:origin x="648" y="150"/>
      </p:cViewPr>
      <p:guideLst>
        <p:guide orient="horz" pos="724"/>
        <p:guide pos="7355"/>
        <p:guide pos="3835"/>
        <p:guide pos="914"/>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H:\OER\03_Lehrmaterialien%20Hydrologie\4_Verdunstung\4.1_Verdunstu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Nackter Boden</c:v>
                </c:pt>
              </c:strCache>
            </c:strRef>
          </c:tx>
          <c:spPr>
            <a:solidFill>
              <a:schemeClr val="accent1"/>
            </a:solidFill>
            <a:ln>
              <a:noFill/>
            </a:ln>
            <a:effectLst/>
          </c:spPr>
          <c:invertIfNegative val="0"/>
          <c:cat>
            <c:strRef>
              <c:f>Tabelle1!$A$2</c:f>
              <c:strCache>
                <c:ptCount val="1"/>
                <c:pt idx="0">
                  <c:v>Kategorie 1</c:v>
                </c:pt>
              </c:strCache>
            </c:strRef>
          </c:cat>
          <c:val>
            <c:numRef>
              <c:f>Tabelle1!$B$2</c:f>
              <c:numCache>
                <c:formatCode>General</c:formatCode>
                <c:ptCount val="1"/>
                <c:pt idx="0">
                  <c:v>30</c:v>
                </c:pt>
              </c:numCache>
            </c:numRef>
          </c:val>
          <c:extLst>
            <c:ext xmlns:c16="http://schemas.microsoft.com/office/drawing/2014/chart" uri="{C3380CC4-5D6E-409C-BE32-E72D297353CC}">
              <c16:uniqueId val="{00000000-8948-4195-B179-0C5C173ADBFA}"/>
            </c:ext>
          </c:extLst>
        </c:ser>
        <c:ser>
          <c:idx val="1"/>
          <c:order val="1"/>
          <c:tx>
            <c:strRef>
              <c:f>Tabelle1!$C$1</c:f>
              <c:strCache>
                <c:ptCount val="1"/>
                <c:pt idx="0">
                  <c:v>Getreideland</c:v>
                </c:pt>
              </c:strCache>
            </c:strRef>
          </c:tx>
          <c:spPr>
            <a:solidFill>
              <a:schemeClr val="accent2"/>
            </a:solidFill>
            <a:ln>
              <a:noFill/>
            </a:ln>
            <a:effectLst/>
          </c:spPr>
          <c:invertIfNegative val="0"/>
          <c:cat>
            <c:strRef>
              <c:f>Tabelle1!$A$2</c:f>
              <c:strCache>
                <c:ptCount val="1"/>
                <c:pt idx="0">
                  <c:v>Kategorie 1</c:v>
                </c:pt>
              </c:strCache>
            </c:strRef>
          </c:cat>
          <c:val>
            <c:numRef>
              <c:f>Tabelle1!$C$2</c:f>
              <c:numCache>
                <c:formatCode>General</c:formatCode>
                <c:ptCount val="1"/>
                <c:pt idx="0">
                  <c:v>40</c:v>
                </c:pt>
              </c:numCache>
            </c:numRef>
          </c:val>
          <c:extLst>
            <c:ext xmlns:c16="http://schemas.microsoft.com/office/drawing/2014/chart" uri="{C3380CC4-5D6E-409C-BE32-E72D297353CC}">
              <c16:uniqueId val="{00000001-8948-4195-B179-0C5C173ADBFA}"/>
            </c:ext>
          </c:extLst>
        </c:ser>
        <c:ser>
          <c:idx val="2"/>
          <c:order val="2"/>
          <c:tx>
            <c:strRef>
              <c:f>Tabelle1!$D$1</c:f>
              <c:strCache>
                <c:ptCount val="1"/>
                <c:pt idx="0">
                  <c:v>Hackfrüchte</c:v>
                </c:pt>
              </c:strCache>
            </c:strRef>
          </c:tx>
          <c:spPr>
            <a:solidFill>
              <a:schemeClr val="accent3"/>
            </a:solidFill>
            <a:ln>
              <a:noFill/>
            </a:ln>
            <a:effectLst/>
          </c:spPr>
          <c:invertIfNegative val="0"/>
          <c:cat>
            <c:strRef>
              <c:f>Tabelle1!$A$2</c:f>
              <c:strCache>
                <c:ptCount val="1"/>
                <c:pt idx="0">
                  <c:v>Kategorie 1</c:v>
                </c:pt>
              </c:strCache>
            </c:strRef>
          </c:cat>
          <c:val>
            <c:numRef>
              <c:f>Tabelle1!$D$2</c:f>
              <c:numCache>
                <c:formatCode>General</c:formatCode>
                <c:ptCount val="1"/>
                <c:pt idx="0">
                  <c:v>45</c:v>
                </c:pt>
              </c:numCache>
            </c:numRef>
          </c:val>
          <c:extLst>
            <c:ext xmlns:c16="http://schemas.microsoft.com/office/drawing/2014/chart" uri="{C3380CC4-5D6E-409C-BE32-E72D297353CC}">
              <c16:uniqueId val="{00000002-8948-4195-B179-0C5C173ADBFA}"/>
            </c:ext>
          </c:extLst>
        </c:ser>
        <c:ser>
          <c:idx val="3"/>
          <c:order val="3"/>
          <c:tx>
            <c:strRef>
              <c:f>Tabelle1!$E$1</c:f>
              <c:strCache>
                <c:ptCount val="1"/>
                <c:pt idx="0">
                  <c:v>Grünland</c:v>
                </c:pt>
              </c:strCache>
            </c:strRef>
          </c:tx>
          <c:spPr>
            <a:solidFill>
              <a:schemeClr val="accent4"/>
            </a:solidFill>
            <a:ln>
              <a:noFill/>
            </a:ln>
            <a:effectLst/>
          </c:spPr>
          <c:invertIfNegative val="0"/>
          <c:cat>
            <c:strRef>
              <c:f>Tabelle1!$A$2</c:f>
              <c:strCache>
                <c:ptCount val="1"/>
                <c:pt idx="0">
                  <c:v>Kategorie 1</c:v>
                </c:pt>
              </c:strCache>
            </c:strRef>
          </c:cat>
          <c:val>
            <c:numRef>
              <c:f>Tabelle1!$E$2</c:f>
              <c:numCache>
                <c:formatCode>General</c:formatCode>
                <c:ptCount val="1"/>
                <c:pt idx="0">
                  <c:v>65</c:v>
                </c:pt>
              </c:numCache>
            </c:numRef>
          </c:val>
          <c:extLst>
            <c:ext xmlns:c16="http://schemas.microsoft.com/office/drawing/2014/chart" uri="{C3380CC4-5D6E-409C-BE32-E72D297353CC}">
              <c16:uniqueId val="{00000003-8948-4195-B179-0C5C173ADBFA}"/>
            </c:ext>
          </c:extLst>
        </c:ser>
        <c:ser>
          <c:idx val="4"/>
          <c:order val="4"/>
          <c:tx>
            <c:strRef>
              <c:f>Tabelle1!$F$1</c:f>
              <c:strCache>
                <c:ptCount val="1"/>
                <c:pt idx="0">
                  <c:v>Wälder</c:v>
                </c:pt>
              </c:strCache>
            </c:strRef>
          </c:tx>
          <c:spPr>
            <a:solidFill>
              <a:schemeClr val="accent5"/>
            </a:solidFill>
            <a:ln>
              <a:noFill/>
            </a:ln>
            <a:effectLst/>
          </c:spPr>
          <c:invertIfNegative val="0"/>
          <c:cat>
            <c:strRef>
              <c:f>Tabelle1!$A$2</c:f>
              <c:strCache>
                <c:ptCount val="1"/>
                <c:pt idx="0">
                  <c:v>Kategorie 1</c:v>
                </c:pt>
              </c:strCache>
            </c:strRef>
          </c:cat>
          <c:val>
            <c:numRef>
              <c:f>Tabelle1!$F$2</c:f>
              <c:numCache>
                <c:formatCode>General</c:formatCode>
                <c:ptCount val="1"/>
                <c:pt idx="0">
                  <c:v>70</c:v>
                </c:pt>
              </c:numCache>
            </c:numRef>
          </c:val>
          <c:extLst>
            <c:ext xmlns:c16="http://schemas.microsoft.com/office/drawing/2014/chart" uri="{C3380CC4-5D6E-409C-BE32-E72D297353CC}">
              <c16:uniqueId val="{00000004-8948-4195-B179-0C5C173ADBFA}"/>
            </c:ext>
          </c:extLst>
        </c:ser>
        <c:ser>
          <c:idx val="5"/>
          <c:order val="5"/>
          <c:tx>
            <c:strRef>
              <c:f>Tabelle1!$G$1</c:f>
              <c:strCache>
                <c:ptCount val="1"/>
                <c:pt idx="0">
                  <c:v>freie Wasserfläche</c:v>
                </c:pt>
              </c:strCache>
            </c:strRef>
          </c:tx>
          <c:spPr>
            <a:solidFill>
              <a:schemeClr val="accent6"/>
            </a:solidFill>
            <a:ln>
              <a:noFill/>
            </a:ln>
            <a:effectLst/>
          </c:spPr>
          <c:invertIfNegative val="0"/>
          <c:cat>
            <c:strRef>
              <c:f>Tabelle1!$A$2</c:f>
              <c:strCache>
                <c:ptCount val="1"/>
                <c:pt idx="0">
                  <c:v>Kategorie 1</c:v>
                </c:pt>
              </c:strCache>
            </c:strRef>
          </c:cat>
          <c:val>
            <c:numRef>
              <c:f>Tabelle1!$G$2</c:f>
              <c:numCache>
                <c:formatCode>General</c:formatCode>
                <c:ptCount val="1"/>
                <c:pt idx="0">
                  <c:v>75</c:v>
                </c:pt>
              </c:numCache>
            </c:numRef>
          </c:val>
          <c:extLst>
            <c:ext xmlns:c16="http://schemas.microsoft.com/office/drawing/2014/chart" uri="{C3380CC4-5D6E-409C-BE32-E72D297353CC}">
              <c16:uniqueId val="{00000005-8948-4195-B179-0C5C173ADBFA}"/>
            </c:ext>
          </c:extLst>
        </c:ser>
        <c:ser>
          <c:idx val="6"/>
          <c:order val="6"/>
          <c:tx>
            <c:strRef>
              <c:f>Tabelle1!$H$1</c:f>
              <c:strCache>
                <c:ptCount val="1"/>
                <c:pt idx="0">
                  <c:v>feuchte Erdoberfläche</c:v>
                </c:pt>
              </c:strCache>
            </c:strRef>
          </c:tx>
          <c:spPr>
            <a:solidFill>
              <a:schemeClr val="accent1">
                <a:lumMod val="60000"/>
              </a:schemeClr>
            </a:solidFill>
            <a:ln>
              <a:noFill/>
            </a:ln>
            <a:effectLst/>
          </c:spPr>
          <c:invertIfNegative val="0"/>
          <c:cat>
            <c:strRef>
              <c:f>Tabelle1!$A$2</c:f>
              <c:strCache>
                <c:ptCount val="1"/>
                <c:pt idx="0">
                  <c:v>Kategorie 1</c:v>
                </c:pt>
              </c:strCache>
            </c:strRef>
          </c:cat>
          <c:val>
            <c:numRef>
              <c:f>Tabelle1!$H$2</c:f>
              <c:numCache>
                <c:formatCode>General</c:formatCode>
                <c:ptCount val="1"/>
                <c:pt idx="0">
                  <c:v>95</c:v>
                </c:pt>
              </c:numCache>
            </c:numRef>
          </c:val>
          <c:extLst>
            <c:ext xmlns:c16="http://schemas.microsoft.com/office/drawing/2014/chart" uri="{C3380CC4-5D6E-409C-BE32-E72D297353CC}">
              <c16:uniqueId val="{00000006-8948-4195-B179-0C5C173ADBFA}"/>
            </c:ext>
          </c:extLst>
        </c:ser>
        <c:dLbls>
          <c:showLegendKey val="0"/>
          <c:showVal val="0"/>
          <c:showCatName val="0"/>
          <c:showSerName val="0"/>
          <c:showPercent val="0"/>
          <c:showBubbleSize val="0"/>
        </c:dLbls>
        <c:gapWidth val="219"/>
        <c:overlap val="-27"/>
        <c:axId val="216013440"/>
        <c:axId val="216023424"/>
      </c:barChart>
      <c:catAx>
        <c:axId val="216013440"/>
        <c:scaling>
          <c:orientation val="minMax"/>
        </c:scaling>
        <c:delete val="1"/>
        <c:axPos val="b"/>
        <c:numFmt formatCode="General" sourceLinked="1"/>
        <c:majorTickMark val="none"/>
        <c:minorTickMark val="none"/>
        <c:tickLblPos val="nextTo"/>
        <c:crossAx val="216023424"/>
        <c:crosses val="autoZero"/>
        <c:auto val="1"/>
        <c:lblAlgn val="ctr"/>
        <c:lblOffset val="100"/>
        <c:noMultiLvlLbl val="0"/>
      </c:catAx>
      <c:valAx>
        <c:axId val="216023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de-DE" dirty="0" err="1"/>
                  <a:t>hV</a:t>
                </a:r>
                <a:r>
                  <a:rPr lang="de-DE" dirty="0"/>
                  <a:t>/</a:t>
                </a:r>
                <a:r>
                  <a:rPr lang="de-DE" dirty="0" err="1"/>
                  <a:t>hN</a:t>
                </a:r>
                <a:r>
                  <a:rPr lang="de-DE" baseline="0" dirty="0"/>
                  <a:t> in %</a:t>
                </a:r>
                <a:endParaRPr lang="de-DE"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16013440"/>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4"/>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6"/>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ayout>
        <c:manualLayout>
          <c:xMode val="edge"/>
          <c:yMode val="edge"/>
          <c:x val="0.77192737995759653"/>
          <c:y val="3.8530098232834889E-2"/>
          <c:w val="0.21878370616864526"/>
          <c:h val="0.9229398035343303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Tabelle1!$A$4</c:f>
              <c:strCache>
                <c:ptCount val="1"/>
                <c:pt idx="0">
                  <c:v>Verdunstung </c:v>
                </c:pt>
              </c:strCache>
            </c:strRef>
          </c:tx>
          <c:spPr>
            <a:solidFill>
              <a:schemeClr val="accent3"/>
            </a:solidFill>
          </c:spPr>
          <c:invertIfNegative val="0"/>
          <c:cat>
            <c:strRef>
              <c:f>Tabelle1!$B$1:$E$1</c:f>
              <c:strCache>
                <c:ptCount val="4"/>
                <c:pt idx="0">
                  <c:v>I</c:v>
                </c:pt>
                <c:pt idx="1">
                  <c:v>II</c:v>
                </c:pt>
                <c:pt idx="2">
                  <c:v>III</c:v>
                </c:pt>
                <c:pt idx="3">
                  <c:v>IV</c:v>
                </c:pt>
              </c:strCache>
            </c:strRef>
          </c:cat>
          <c:val>
            <c:numRef>
              <c:f>Tabelle1!$B$4:$E$4</c:f>
              <c:numCache>
                <c:formatCode>General</c:formatCode>
                <c:ptCount val="4"/>
                <c:pt idx="0">
                  <c:v>335</c:v>
                </c:pt>
                <c:pt idx="1">
                  <c:v>231</c:v>
                </c:pt>
                <c:pt idx="2">
                  <c:v>166</c:v>
                </c:pt>
                <c:pt idx="3">
                  <c:v>102</c:v>
                </c:pt>
              </c:numCache>
            </c:numRef>
          </c:val>
          <c:extLst>
            <c:ext xmlns:c16="http://schemas.microsoft.com/office/drawing/2014/chart" uri="{C3380CC4-5D6E-409C-BE32-E72D297353CC}">
              <c16:uniqueId val="{00000000-4C84-47AD-9E45-C42CEF51FD18}"/>
            </c:ext>
          </c:extLst>
        </c:ser>
        <c:ser>
          <c:idx val="1"/>
          <c:order val="1"/>
          <c:tx>
            <c:strRef>
              <c:f>Tabelle1!$A$5</c:f>
              <c:strCache>
                <c:ptCount val="1"/>
                <c:pt idx="0">
                  <c:v>Grundwasserneubildung </c:v>
                </c:pt>
              </c:strCache>
            </c:strRef>
          </c:tx>
          <c:spPr>
            <a:solidFill>
              <a:srgbClr val="A17951"/>
            </a:solidFill>
          </c:spPr>
          <c:invertIfNegative val="0"/>
          <c:cat>
            <c:strRef>
              <c:f>Tabelle1!$B$1:$E$1</c:f>
              <c:strCache>
                <c:ptCount val="4"/>
                <c:pt idx="0">
                  <c:v>I</c:v>
                </c:pt>
                <c:pt idx="1">
                  <c:v>II</c:v>
                </c:pt>
                <c:pt idx="2">
                  <c:v>III</c:v>
                </c:pt>
                <c:pt idx="3">
                  <c:v>IV</c:v>
                </c:pt>
              </c:strCache>
            </c:strRef>
          </c:cat>
          <c:val>
            <c:numRef>
              <c:f>Tabelle1!$B$5:$E$5</c:f>
              <c:numCache>
                <c:formatCode>General</c:formatCode>
                <c:ptCount val="4"/>
                <c:pt idx="0">
                  <c:v>208</c:v>
                </c:pt>
                <c:pt idx="1">
                  <c:v>117</c:v>
                </c:pt>
                <c:pt idx="2">
                  <c:v>118</c:v>
                </c:pt>
                <c:pt idx="3">
                  <c:v>99</c:v>
                </c:pt>
              </c:numCache>
            </c:numRef>
          </c:val>
          <c:extLst>
            <c:ext xmlns:c16="http://schemas.microsoft.com/office/drawing/2014/chart" uri="{C3380CC4-5D6E-409C-BE32-E72D297353CC}">
              <c16:uniqueId val="{00000001-4C84-47AD-9E45-C42CEF51FD18}"/>
            </c:ext>
          </c:extLst>
        </c:ser>
        <c:ser>
          <c:idx val="2"/>
          <c:order val="2"/>
          <c:tx>
            <c:strRef>
              <c:f>Tabelle1!$A$6</c:f>
              <c:strCache>
                <c:ptCount val="1"/>
                <c:pt idx="0">
                  <c:v>Oberflächenabfluss</c:v>
                </c:pt>
              </c:strCache>
            </c:strRef>
          </c:tx>
          <c:spPr>
            <a:solidFill>
              <a:schemeClr val="tx2"/>
            </a:solidFill>
          </c:spPr>
          <c:invertIfNegative val="0"/>
          <c:cat>
            <c:strRef>
              <c:f>Tabelle1!$B$1:$E$1</c:f>
              <c:strCache>
                <c:ptCount val="4"/>
                <c:pt idx="0">
                  <c:v>I</c:v>
                </c:pt>
                <c:pt idx="1">
                  <c:v>II</c:v>
                </c:pt>
                <c:pt idx="2">
                  <c:v>III</c:v>
                </c:pt>
                <c:pt idx="3">
                  <c:v>IV</c:v>
                </c:pt>
              </c:strCache>
            </c:strRef>
          </c:cat>
          <c:val>
            <c:numRef>
              <c:f>Tabelle1!$B$6:$E$6</c:f>
              <c:numCache>
                <c:formatCode>General</c:formatCode>
                <c:ptCount val="4"/>
                <c:pt idx="0">
                  <c:v>45</c:v>
                </c:pt>
                <c:pt idx="1">
                  <c:v>240</c:v>
                </c:pt>
                <c:pt idx="2">
                  <c:v>304</c:v>
                </c:pt>
                <c:pt idx="3">
                  <c:v>387</c:v>
                </c:pt>
              </c:numCache>
            </c:numRef>
          </c:val>
          <c:extLst>
            <c:ext xmlns:c16="http://schemas.microsoft.com/office/drawing/2014/chart" uri="{C3380CC4-5D6E-409C-BE32-E72D297353CC}">
              <c16:uniqueId val="{00000002-4C84-47AD-9E45-C42CEF51FD18}"/>
            </c:ext>
          </c:extLst>
        </c:ser>
        <c:dLbls>
          <c:showLegendKey val="0"/>
          <c:showVal val="0"/>
          <c:showCatName val="0"/>
          <c:showSerName val="0"/>
          <c:showPercent val="0"/>
          <c:showBubbleSize val="0"/>
        </c:dLbls>
        <c:gapWidth val="150"/>
        <c:axId val="216893312"/>
        <c:axId val="216894848"/>
      </c:barChart>
      <c:catAx>
        <c:axId val="216893312"/>
        <c:scaling>
          <c:orientation val="minMax"/>
        </c:scaling>
        <c:delete val="0"/>
        <c:axPos val="b"/>
        <c:numFmt formatCode="General" sourceLinked="0"/>
        <c:majorTickMark val="out"/>
        <c:minorTickMark val="none"/>
        <c:tickLblPos val="nextTo"/>
        <c:txPr>
          <a:bodyPr/>
          <a:lstStyle/>
          <a:p>
            <a:pPr>
              <a:defRPr sz="1200" b="1"/>
            </a:pPr>
            <a:endParaRPr lang="de-DE"/>
          </a:p>
        </c:txPr>
        <c:crossAx val="216894848"/>
        <c:crosses val="autoZero"/>
        <c:auto val="1"/>
        <c:lblAlgn val="ctr"/>
        <c:lblOffset val="100"/>
        <c:noMultiLvlLbl val="0"/>
      </c:catAx>
      <c:valAx>
        <c:axId val="216894848"/>
        <c:scaling>
          <c:orientation val="minMax"/>
        </c:scaling>
        <c:delete val="0"/>
        <c:axPos val="l"/>
        <c:majorGridlines/>
        <c:numFmt formatCode="General" sourceLinked="1"/>
        <c:majorTickMark val="out"/>
        <c:minorTickMark val="none"/>
        <c:tickLblPos val="nextTo"/>
        <c:txPr>
          <a:bodyPr/>
          <a:lstStyle/>
          <a:p>
            <a:pPr>
              <a:defRPr sz="1200"/>
            </a:pPr>
            <a:endParaRPr lang="de-DE"/>
          </a:p>
        </c:txPr>
        <c:crossAx val="216893312"/>
        <c:crosses val="autoZero"/>
        <c:crossBetween val="between"/>
      </c:valAx>
    </c:plotArea>
    <c:legend>
      <c:legendPos val="r"/>
      <c:layout>
        <c:manualLayout>
          <c:xMode val="edge"/>
          <c:yMode val="edge"/>
          <c:x val="0.62663714358008582"/>
          <c:y val="0.16466458637666329"/>
          <c:w val="0.36001968205772067"/>
          <c:h val="0.67067082724667348"/>
        </c:manualLayout>
      </c:layout>
      <c:overlay val="0"/>
      <c:txPr>
        <a:bodyPr/>
        <a:lstStyle/>
        <a:p>
          <a:pPr>
            <a:defRPr sz="1400"/>
          </a:pPr>
          <a:endParaRPr lang="de-DE"/>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8639" cy="51276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4023836" y="1"/>
            <a:ext cx="3078639"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36BC5836-BAF6-4D8A-A9E3-B5AE78065CE7}" type="datetimeFigureOut">
              <a:rPr lang="de-DE" altLang="de-DE"/>
              <a:pPr>
                <a:defRPr/>
              </a:pPr>
              <a:t>21.11.2022</a:t>
            </a:fld>
            <a:endParaRPr lang="de-DE" altLang="de-DE"/>
          </a:p>
        </p:txBody>
      </p:sp>
      <p:sp>
        <p:nvSpPr>
          <p:cNvPr id="4" name="Fußzeilenplatzhalter 3"/>
          <p:cNvSpPr>
            <a:spLocks noGrp="1"/>
          </p:cNvSpPr>
          <p:nvPr>
            <p:ph type="ftr" sz="quarter" idx="2"/>
          </p:nvPr>
        </p:nvSpPr>
        <p:spPr>
          <a:xfrm>
            <a:off x="1" y="9721851"/>
            <a:ext cx="3078639"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5" name="Foliennummernplatzhalter 4"/>
          <p:cNvSpPr>
            <a:spLocks noGrp="1"/>
          </p:cNvSpPr>
          <p:nvPr>
            <p:ph type="sldNum" sz="quarter" idx="3"/>
          </p:nvPr>
        </p:nvSpPr>
        <p:spPr>
          <a:xfrm>
            <a:off x="4023836" y="9721851"/>
            <a:ext cx="3078639"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Arial" pitchFamily="34" charset="0"/>
              </a:defRPr>
            </a:lvl1pPr>
          </a:lstStyle>
          <a:p>
            <a:pPr>
              <a:defRPr/>
            </a:pPr>
            <a:fld id="{4955F4D8-E3AF-4C1F-8140-C52B70E6913F}" type="slidenum">
              <a:rPr lang="de-DE" altLang="de-DE"/>
              <a:pPr>
                <a:defRPr/>
              </a:pPr>
              <a:t>‹Nr.›</a:t>
            </a:fld>
            <a:endParaRPr lang="de-DE" altLang="de-DE"/>
          </a:p>
        </p:txBody>
      </p:sp>
    </p:spTree>
    <p:extLst>
      <p:ext uri="{BB962C8B-B14F-4D97-AF65-F5344CB8AC3E}">
        <p14:creationId xmlns:p14="http://schemas.microsoft.com/office/powerpoint/2010/main" val="32119494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8639" cy="512763"/>
          </a:xfrm>
          <a:prstGeom prst="rect">
            <a:avLst/>
          </a:prstGeom>
        </p:spPr>
        <p:txBody>
          <a:bodyPr vert="horz" lIns="91440" tIns="45720" rIns="91440" bIns="45720" rtlCol="0"/>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3" name="Datumsplatzhalter 2"/>
          <p:cNvSpPr>
            <a:spLocks noGrp="1"/>
          </p:cNvSpPr>
          <p:nvPr>
            <p:ph type="dt" idx="1"/>
          </p:nvPr>
        </p:nvSpPr>
        <p:spPr>
          <a:xfrm>
            <a:off x="4023836" y="1"/>
            <a:ext cx="3078639" cy="5127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000" smtClean="0">
                <a:latin typeface="Arial" pitchFamily="34" charset="0"/>
              </a:defRPr>
            </a:lvl1pPr>
          </a:lstStyle>
          <a:p>
            <a:pPr>
              <a:defRPr/>
            </a:pPr>
            <a:fld id="{C08540E4-6944-4AF5-BE60-E2CBB2BDB64F}" type="datetimeFigureOut">
              <a:rPr lang="de-DE" altLang="de-DE"/>
              <a:pPr>
                <a:defRPr/>
              </a:pPr>
              <a:t>21.11.2022</a:t>
            </a:fld>
            <a:endParaRPr lang="de-DE" altLang="de-DE"/>
          </a:p>
        </p:txBody>
      </p:sp>
      <p:sp>
        <p:nvSpPr>
          <p:cNvPr id="4" name="Folienbildplatzhalt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710090" y="4926014"/>
            <a:ext cx="5683886" cy="4029075"/>
          </a:xfrm>
          <a:prstGeom prst="rect">
            <a:avLst/>
          </a:prstGeom>
        </p:spPr>
        <p:txBody>
          <a:bodyPr vert="horz" wrap="square" lIns="91440" tIns="45720" rIns="91440" bIns="45720" numCol="1" anchor="t" anchorCtr="0" compatLnSpc="1">
            <a:prstTxWarp prst="textNoShape">
              <a:avLst/>
            </a:prstTxWarp>
          </a:bodyPr>
          <a:lstStyle/>
          <a:p>
            <a:pPr lvl="0"/>
            <a:r>
              <a:rPr lang="de-DE" altLang="de-DE" noProof="0"/>
              <a:t>Textmasterformat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 name="Fußzeilenplatzhalter 5"/>
          <p:cNvSpPr>
            <a:spLocks noGrp="1"/>
          </p:cNvSpPr>
          <p:nvPr>
            <p:ph type="ftr" sz="quarter" idx="4"/>
          </p:nvPr>
        </p:nvSpPr>
        <p:spPr>
          <a:xfrm>
            <a:off x="1" y="9721851"/>
            <a:ext cx="3078639" cy="512763"/>
          </a:xfrm>
          <a:prstGeom prst="rect">
            <a:avLst/>
          </a:prstGeom>
        </p:spPr>
        <p:txBody>
          <a:bodyPr vert="horz" lIns="91440" tIns="45720" rIns="91440" bIns="45720" rtlCol="0" anchor="b"/>
          <a:lstStyle>
            <a:lvl1pPr algn="l" eaLnBrk="1" fontAlgn="auto" hangingPunct="1">
              <a:spcBef>
                <a:spcPts val="0"/>
              </a:spcBef>
              <a:spcAft>
                <a:spcPts val="0"/>
              </a:spcAft>
              <a:defRPr sz="1000">
                <a:latin typeface="Arial" pitchFamily="34" charset="0"/>
                <a:ea typeface="+mn-ea"/>
                <a:cs typeface="Arial" pitchFamily="34" charset="0"/>
              </a:defRPr>
            </a:lvl1pPr>
          </a:lstStyle>
          <a:p>
            <a:pPr>
              <a:defRPr/>
            </a:pPr>
            <a:endParaRPr lang="de-DE"/>
          </a:p>
        </p:txBody>
      </p:sp>
      <p:sp>
        <p:nvSpPr>
          <p:cNvPr id="7" name="Foliennummernplatzhalter 6"/>
          <p:cNvSpPr>
            <a:spLocks noGrp="1"/>
          </p:cNvSpPr>
          <p:nvPr>
            <p:ph type="sldNum" sz="quarter" idx="5"/>
          </p:nvPr>
        </p:nvSpPr>
        <p:spPr>
          <a:xfrm>
            <a:off x="4023836" y="9721851"/>
            <a:ext cx="3078639" cy="5127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Arial" pitchFamily="34" charset="0"/>
              </a:defRPr>
            </a:lvl1pPr>
          </a:lstStyle>
          <a:p>
            <a:pPr>
              <a:defRPr/>
            </a:pPr>
            <a:fld id="{B6C1468A-999B-428C-9204-5120CE211921}" type="slidenum">
              <a:rPr lang="de-DE" altLang="de-DE"/>
              <a:pPr>
                <a:defRPr/>
              </a:pPr>
              <a:t>‹Nr.›</a:t>
            </a:fld>
            <a:endParaRPr lang="de-DE" altLang="de-DE"/>
          </a:p>
        </p:txBody>
      </p:sp>
    </p:spTree>
    <p:extLst>
      <p:ext uri="{BB962C8B-B14F-4D97-AF65-F5344CB8AC3E}">
        <p14:creationId xmlns:p14="http://schemas.microsoft.com/office/powerpoint/2010/main" val="128450920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800" kern="1200">
        <a:solidFill>
          <a:schemeClr val="tx1"/>
        </a:solidFill>
        <a:latin typeface="Arial" pitchFamily="34" charset="0"/>
        <a:ea typeface="ＭＳ Ｐゴシック" charset="0"/>
        <a:cs typeface="Arial" pitchFamily="34" charset="0"/>
      </a:defRPr>
    </a:lvl1pPr>
    <a:lvl2pPr marL="3429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2pPr>
    <a:lvl3pPr marL="6858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3pPr>
    <a:lvl4pPr marL="10287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4pPr>
    <a:lvl5pPr marL="1371600" algn="l" rtl="0" eaLnBrk="0" fontAlgn="base" hangingPunct="0">
      <a:spcBef>
        <a:spcPct val="30000"/>
      </a:spcBef>
      <a:spcAft>
        <a:spcPct val="0"/>
      </a:spcAft>
      <a:defRPr sz="800" kern="1200">
        <a:solidFill>
          <a:schemeClr val="tx1"/>
        </a:solidFill>
        <a:latin typeface="Arial" pitchFamily="34" charset="0"/>
        <a:ea typeface="Arial" charset="0"/>
        <a:cs typeface="Arial" pitchFamily="34"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flanzenforschung.de/de/pflanzenwissen/lexikon-a-z/pflanze-25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491900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Zusatz</a:t>
            </a:r>
            <a:r>
              <a:rPr lang="de-DE" baseline="0" dirty="0"/>
              <a:t> Transpiration:</a:t>
            </a:r>
          </a:p>
          <a:p>
            <a:r>
              <a:rPr lang="de-DE" dirty="0"/>
              <a:t>Das Ausmaß der Wasserabgabe variiert bei unterschiedlichen </a:t>
            </a:r>
            <a:r>
              <a:rPr lang="de-DE" dirty="0">
                <a:hlinkClick r:id="rId3"/>
              </a:rPr>
              <a:t>Pflanzenarten</a:t>
            </a:r>
            <a:r>
              <a:rPr lang="de-DE" dirty="0"/>
              <a:t> und ist abhängig vom jeweiligen Standort der Pflanzen. Beeinflussende Umweltfaktoren sind z. B. die Luftfeuchtigkeit, die Windgeschwindigkeit, die Lichtintensität, die Temperatur. Weitere moderierende Faktoren sind die Pflanzendichte, Nährstoffmangel, die Bodenstruktur (ein fester Boden verringert die Wasserverfügbarkeit)</a:t>
            </a:r>
          </a:p>
        </p:txBody>
      </p:sp>
    </p:spTree>
    <p:extLst>
      <p:ext uri="{BB962C8B-B14F-4D97-AF65-F5344CB8AC3E}">
        <p14:creationId xmlns:p14="http://schemas.microsoft.com/office/powerpoint/2010/main" val="1360423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a:t>
            </a:r>
            <a:r>
              <a:rPr lang="de-DE" baseline="0" dirty="0"/>
              <a:t> Bedeutung der </a:t>
            </a:r>
            <a:r>
              <a:rPr lang="de-DE" baseline="0" dirty="0" err="1"/>
              <a:t>Evapotranspiration</a:t>
            </a:r>
            <a:r>
              <a:rPr lang="de-DE" baseline="0" dirty="0"/>
              <a:t> für die Hydrologie wird durch den vielfältigen Nutzen deutlich, allerdings sind in-situ Messungen sehr aufwändig und werden nur an wenigen Standorten durchgeführt. Dies führt dazu, dass die </a:t>
            </a:r>
            <a:r>
              <a:rPr lang="de-DE" baseline="0" dirty="0" err="1"/>
              <a:t>Evapotranspiration</a:t>
            </a:r>
            <a:r>
              <a:rPr lang="de-DE" baseline="0" dirty="0"/>
              <a:t> durch mathematische Berechnungen anhand anderer Klimaparameter meist nur abgeschätzt wird. Welche Klimaparameter dafür genutzt werden, hängt von der Berechnungsformel ab (z.B. Hargreaves </a:t>
            </a:r>
            <a:r>
              <a:rPr lang="de-DE" baseline="0" dirty="0">
                <a:sym typeface="Wingdings" panose="05000000000000000000" pitchFamily="2" charset="2"/>
              </a:rPr>
              <a:t> nur </a:t>
            </a:r>
            <a:r>
              <a:rPr lang="de-DE" baseline="0" dirty="0" err="1">
                <a:sym typeface="Wingdings" panose="05000000000000000000" pitchFamily="2" charset="2"/>
              </a:rPr>
              <a:t>Temp</a:t>
            </a:r>
            <a:r>
              <a:rPr lang="de-DE" baseline="0" dirty="0">
                <a:sym typeface="Wingdings" panose="05000000000000000000" pitchFamily="2" charset="2"/>
              </a:rPr>
              <a:t> und Niederschlag, wohingegen </a:t>
            </a:r>
            <a:r>
              <a:rPr lang="de-DE" baseline="0" dirty="0" err="1">
                <a:sym typeface="Wingdings" panose="05000000000000000000" pitchFamily="2" charset="2"/>
              </a:rPr>
              <a:t>Penman-Monteith</a:t>
            </a:r>
            <a:r>
              <a:rPr lang="de-DE" baseline="0" dirty="0">
                <a:sym typeface="Wingdings" panose="05000000000000000000" pitchFamily="2" charset="2"/>
              </a:rPr>
              <a:t> noch rel. Luftfeuchte, </a:t>
            </a:r>
            <a:r>
              <a:rPr lang="de-DE" baseline="0" dirty="0" err="1">
                <a:sym typeface="Wingdings" panose="05000000000000000000" pitchFamily="2" charset="2"/>
              </a:rPr>
              <a:t>Windgeschw</a:t>
            </a:r>
            <a:r>
              <a:rPr lang="de-DE" baseline="0" dirty="0">
                <a:sym typeface="Wingdings" panose="05000000000000000000" pitchFamily="2" charset="2"/>
              </a:rPr>
              <a:t>. Und Strahlung benötigt)</a:t>
            </a:r>
          </a:p>
          <a:p>
            <a:endParaRPr lang="de-DE" dirty="0"/>
          </a:p>
        </p:txBody>
      </p:sp>
    </p:spTree>
    <p:extLst>
      <p:ext uri="{BB962C8B-B14F-4D97-AF65-F5344CB8AC3E}">
        <p14:creationId xmlns:p14="http://schemas.microsoft.com/office/powerpoint/2010/main" val="194362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potenzielle Verdunstung ist z.B. über Wasseroberflächen gleich der realen Verdunstung</a:t>
            </a:r>
          </a:p>
          <a:p>
            <a:r>
              <a:rPr lang="de-DE" dirty="0"/>
              <a:t>(Potenzielle Frage: Bei welchem</a:t>
            </a:r>
            <a:r>
              <a:rPr lang="de-DE" baseline="0" dirty="0"/>
              <a:t> Landschaftstyp ist </a:t>
            </a:r>
            <a:r>
              <a:rPr lang="de-DE" baseline="0" dirty="0" err="1"/>
              <a:t>Etp</a:t>
            </a:r>
            <a:r>
              <a:rPr lang="de-DE" baseline="0" dirty="0"/>
              <a:t> =</a:t>
            </a:r>
            <a:r>
              <a:rPr lang="de-DE" baseline="0" dirty="0" err="1"/>
              <a:t>Etr</a:t>
            </a:r>
            <a:r>
              <a:rPr lang="de-DE" baseline="0" dirty="0"/>
              <a:t> ?)</a:t>
            </a:r>
            <a:endParaRPr lang="de-DE" dirty="0"/>
          </a:p>
        </p:txBody>
      </p:sp>
    </p:spTree>
    <p:extLst>
      <p:ext uri="{BB962C8B-B14F-4D97-AF65-F5344CB8AC3E}">
        <p14:creationId xmlns:p14="http://schemas.microsoft.com/office/powerpoint/2010/main" val="173014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Ort?</a:t>
            </a:r>
          </a:p>
          <a:p>
            <a:r>
              <a:rPr lang="de-DE" dirty="0">
                <a:sym typeface="Wingdings" panose="05000000000000000000" pitchFamily="2" charset="2"/>
              </a:rPr>
              <a:t> Nördliche</a:t>
            </a:r>
            <a:r>
              <a:rPr lang="de-DE" baseline="0" dirty="0">
                <a:sym typeface="Wingdings" panose="05000000000000000000" pitchFamily="2" charset="2"/>
              </a:rPr>
              <a:t> Hemisphäre</a:t>
            </a:r>
            <a:endParaRPr lang="de-DE" dirty="0"/>
          </a:p>
        </p:txBody>
      </p:sp>
    </p:spTree>
    <p:extLst>
      <p:ext uri="{BB962C8B-B14F-4D97-AF65-F5344CB8AC3E}">
        <p14:creationId xmlns:p14="http://schemas.microsoft.com/office/powerpoint/2010/main" val="399815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Entscheidend: Eta und </a:t>
            </a:r>
            <a:r>
              <a:rPr lang="de-DE" dirty="0" err="1"/>
              <a:t>Etp</a:t>
            </a:r>
            <a:r>
              <a:rPr lang="de-DE" dirty="0"/>
              <a:t> Differenz im Sommer größer </a:t>
            </a:r>
            <a:r>
              <a:rPr lang="de-DE" dirty="0">
                <a:sym typeface="Wingdings" panose="05000000000000000000" pitchFamily="2" charset="2"/>
              </a:rPr>
              <a:t> teilweise Wasserlimitierte</a:t>
            </a:r>
            <a:r>
              <a:rPr lang="de-DE" baseline="0" dirty="0">
                <a:sym typeface="Wingdings" panose="05000000000000000000" pitchFamily="2" charset="2"/>
              </a:rPr>
              <a:t> Bedingungen</a:t>
            </a:r>
          </a:p>
          <a:p>
            <a:endParaRPr lang="de-DE" baseline="0" dirty="0">
              <a:sym typeface="Wingdings" panose="05000000000000000000" pitchFamily="2" charset="2"/>
            </a:endParaRPr>
          </a:p>
          <a:p>
            <a:r>
              <a:rPr lang="de-DE" baseline="0" dirty="0">
                <a:sym typeface="Wingdings" panose="05000000000000000000" pitchFamily="2" charset="2"/>
              </a:rPr>
              <a:t>ET im Winter generell geringer  </a:t>
            </a:r>
            <a:r>
              <a:rPr lang="de-DE" baseline="0" dirty="0" err="1">
                <a:sym typeface="Wingdings" panose="05000000000000000000" pitchFamily="2" charset="2"/>
              </a:rPr>
              <a:t>tendentiell</a:t>
            </a:r>
            <a:r>
              <a:rPr lang="de-DE" baseline="0" dirty="0">
                <a:sym typeface="Wingdings" panose="05000000000000000000" pitchFamily="2" charset="2"/>
              </a:rPr>
              <a:t> Energielimitiertes System</a:t>
            </a:r>
            <a:endParaRPr lang="de-DE" dirty="0"/>
          </a:p>
        </p:txBody>
      </p:sp>
    </p:spTree>
    <p:extLst>
      <p:ext uri="{BB962C8B-B14F-4D97-AF65-F5344CB8AC3E}">
        <p14:creationId xmlns:p14="http://schemas.microsoft.com/office/powerpoint/2010/main" val="3349161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Entscheidend: Eta und </a:t>
            </a:r>
            <a:r>
              <a:rPr lang="de-DE" dirty="0" err="1"/>
              <a:t>Etp</a:t>
            </a:r>
            <a:r>
              <a:rPr lang="de-DE" dirty="0"/>
              <a:t> Differenz im Sommer größer </a:t>
            </a:r>
            <a:r>
              <a:rPr lang="de-DE" dirty="0">
                <a:sym typeface="Wingdings" panose="05000000000000000000" pitchFamily="2" charset="2"/>
              </a:rPr>
              <a:t> teilweise Wasserlimitierte</a:t>
            </a:r>
            <a:r>
              <a:rPr lang="de-DE" baseline="0" dirty="0">
                <a:sym typeface="Wingdings" panose="05000000000000000000" pitchFamily="2" charset="2"/>
              </a:rPr>
              <a:t> Bedingungen</a:t>
            </a:r>
          </a:p>
          <a:p>
            <a:endParaRPr lang="de-DE" baseline="0" dirty="0">
              <a:sym typeface="Wingdings" panose="05000000000000000000" pitchFamily="2" charset="2"/>
            </a:endParaRPr>
          </a:p>
          <a:p>
            <a:r>
              <a:rPr lang="de-DE" baseline="0" dirty="0">
                <a:sym typeface="Wingdings" panose="05000000000000000000" pitchFamily="2" charset="2"/>
              </a:rPr>
              <a:t>ET im Winter generell geringer  </a:t>
            </a:r>
            <a:r>
              <a:rPr lang="de-DE" baseline="0" dirty="0" err="1">
                <a:sym typeface="Wingdings" panose="05000000000000000000" pitchFamily="2" charset="2"/>
              </a:rPr>
              <a:t>tendentiell</a:t>
            </a:r>
            <a:r>
              <a:rPr lang="de-DE" baseline="0" dirty="0">
                <a:sym typeface="Wingdings" panose="05000000000000000000" pitchFamily="2" charset="2"/>
              </a:rPr>
              <a:t> Energielimitiertes System</a:t>
            </a:r>
            <a:endParaRPr lang="de-DE" dirty="0"/>
          </a:p>
        </p:txBody>
      </p:sp>
    </p:spTree>
    <p:extLst>
      <p:ext uri="{BB962C8B-B14F-4D97-AF65-F5344CB8AC3E}">
        <p14:creationId xmlns:p14="http://schemas.microsoft.com/office/powerpoint/2010/main" val="273081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zunehmende Bebauung</a:t>
            </a:r>
            <a:r>
              <a:rPr lang="de-DE" baseline="0" dirty="0"/>
              <a:t> wirkt sich auf die hydrologischen Prozesse aus und führt bei </a:t>
            </a:r>
            <a:r>
              <a:rPr lang="de-DE" baseline="0" dirty="0" err="1"/>
              <a:t>zunehmnder</a:t>
            </a:r>
            <a:r>
              <a:rPr lang="de-DE" baseline="0" dirty="0"/>
              <a:t> Bebauung zu einer abnehmenden Verdunstung und in gewissen Maße auch GW Neubildung (</a:t>
            </a:r>
            <a:r>
              <a:rPr lang="de-DE" baseline="0" dirty="0" err="1"/>
              <a:t>insbesonder</a:t>
            </a:r>
            <a:r>
              <a:rPr lang="de-DE" baseline="0" dirty="0"/>
              <a:t> von I </a:t>
            </a:r>
            <a:r>
              <a:rPr lang="de-DE" baseline="0" dirty="0">
                <a:sym typeface="Wingdings" panose="05000000000000000000" pitchFamily="2" charset="2"/>
              </a:rPr>
              <a:t>II) zugunsten </a:t>
            </a:r>
            <a:r>
              <a:rPr lang="de-DE" baseline="0">
                <a:sym typeface="Wingdings" panose="05000000000000000000" pitchFamily="2" charset="2"/>
              </a:rPr>
              <a:t>des Oberflächenabflusses. </a:t>
            </a:r>
            <a:endParaRPr lang="de-DE" dirty="0"/>
          </a:p>
        </p:txBody>
      </p:sp>
    </p:spTree>
    <p:extLst>
      <p:ext uri="{BB962C8B-B14F-4D97-AF65-F5344CB8AC3E}">
        <p14:creationId xmlns:p14="http://schemas.microsoft.com/office/powerpoint/2010/main" val="240263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799284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reativecommons.org/licenses/by/4.0/"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folie Vorlesung (Thema und Inhalte)">
    <p:spTree>
      <p:nvGrpSpPr>
        <p:cNvPr id="1" name=""/>
        <p:cNvGrpSpPr/>
        <p:nvPr/>
      </p:nvGrpSpPr>
      <p:grpSpPr>
        <a:xfrm>
          <a:off x="0" y="0"/>
          <a:ext cx="0" cy="0"/>
          <a:chOff x="0" y="0"/>
          <a:chExt cx="0" cy="0"/>
        </a:xfrm>
      </p:grpSpPr>
      <p:sp>
        <p:nvSpPr>
          <p:cNvPr id="6" name="Rechteck 5"/>
          <p:cNvSpPr/>
          <p:nvPr userDrawn="1"/>
        </p:nvSpPr>
        <p:spPr>
          <a:xfrm>
            <a:off x="1" y="2"/>
            <a:ext cx="12190413" cy="2313524"/>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0" rIns="216000" bIns="0" anchor="ctr"/>
          <a:lstStyle/>
          <a:p>
            <a:pPr algn="ctr" eaLnBrk="1" fontAlgn="auto" hangingPunct="1">
              <a:spcBef>
                <a:spcPts val="0"/>
              </a:spcBef>
              <a:spcAft>
                <a:spcPts val="0"/>
              </a:spcAft>
              <a:defRPr/>
            </a:pPr>
            <a:endParaRPr lang="de-DE">
              <a:solidFill>
                <a:schemeClr val="bg1"/>
              </a:solidFill>
            </a:endParaRPr>
          </a:p>
        </p:txBody>
      </p:sp>
      <p:sp>
        <p:nvSpPr>
          <p:cNvPr id="7" name="Content Placeholder 2"/>
          <p:cNvSpPr>
            <a:spLocks noGrp="1"/>
          </p:cNvSpPr>
          <p:nvPr>
            <p:ph idx="1" hasCustomPrompt="1"/>
          </p:nvPr>
        </p:nvSpPr>
        <p:spPr>
          <a:xfrm>
            <a:off x="353955" y="2518244"/>
            <a:ext cx="11482505" cy="588784"/>
          </a:xfrm>
          <a:prstGeom prst="rect">
            <a:avLst/>
          </a:prstGeom>
          <a:noFill/>
        </p:spPr>
        <p:txBody>
          <a:bodyPr lIns="0" tIns="0" rIns="0" bIns="0">
            <a:noAutofit/>
          </a:bodyPr>
          <a:lstStyle>
            <a:lvl1pPr marL="0" indent="0">
              <a:lnSpc>
                <a:spcPct val="100000"/>
              </a:lnSpc>
              <a:spcBef>
                <a:spcPts val="0"/>
              </a:spcBef>
              <a:buFontTx/>
              <a:buNone/>
              <a:defRPr sz="3200" b="1" i="0" baseline="0">
                <a:solidFill>
                  <a:srgbClr val="00549F"/>
                </a:solidFill>
                <a:latin typeface="Arial" panose="020B0604020202020204" pitchFamily="34" charset="0"/>
                <a:cs typeface="Arial" panose="020B0604020202020204" pitchFamily="34" charset="0"/>
              </a:defRPr>
            </a:lvl1pPr>
            <a:lvl2pPr marL="161990" indent="134992">
              <a:buClr>
                <a:schemeClr val="tx2"/>
              </a:buClr>
              <a:defRPr sz="1400"/>
            </a:lvl2pPr>
            <a:lvl3pPr marL="323981" indent="134992">
              <a:buClr>
                <a:schemeClr val="tx2"/>
              </a:buClr>
              <a:buFont typeface="Symbol" panose="05050102010706020507" pitchFamily="18" charset="2"/>
              <a:buChar char="-"/>
              <a:defRPr sz="1200"/>
            </a:lvl3pPr>
            <a:lvl4pPr marL="485971" indent="134992">
              <a:buClr>
                <a:schemeClr val="tx2"/>
              </a:buClr>
              <a:buFont typeface="Wingdings" panose="05000000000000000000" pitchFamily="2" charset="2"/>
              <a:buChar char="§"/>
              <a:defRPr sz="1200"/>
            </a:lvl4pPr>
            <a:lvl5pPr marL="647963" indent="134992">
              <a:buClr>
                <a:schemeClr val="tx2"/>
              </a:buClr>
              <a:buFont typeface="Arial" panose="020B0604020202020204" pitchFamily="34" charset="0"/>
              <a:buChar char="-"/>
              <a:defRPr sz="1200"/>
            </a:lvl5pPr>
          </a:lstStyle>
          <a:p>
            <a:pPr lvl="0"/>
            <a:r>
              <a:rPr lang="de-DE" dirty="0"/>
              <a:t>Textmasterformat Arial 32 </a:t>
            </a:r>
            <a:r>
              <a:rPr lang="de-DE" dirty="0" err="1"/>
              <a:t>pt</a:t>
            </a:r>
            <a:r>
              <a:rPr lang="de-DE" dirty="0"/>
              <a:t> fett RWTH-blau</a:t>
            </a:r>
          </a:p>
        </p:txBody>
      </p:sp>
      <p:sp>
        <p:nvSpPr>
          <p:cNvPr id="8" name="Content Placeholder 2"/>
          <p:cNvSpPr>
            <a:spLocks noGrp="1"/>
          </p:cNvSpPr>
          <p:nvPr>
            <p:ph idx="13" hasCustomPrompt="1"/>
          </p:nvPr>
        </p:nvSpPr>
        <p:spPr>
          <a:xfrm>
            <a:off x="353955" y="3098706"/>
            <a:ext cx="11482505" cy="498786"/>
          </a:xfrm>
          <a:prstGeom prst="rect">
            <a:avLst/>
          </a:prstGeom>
          <a:noFill/>
        </p:spPr>
        <p:txBody>
          <a:bodyPr lIns="0" tIns="0" rIns="0" bIns="0">
            <a:noAutofit/>
          </a:bodyPr>
          <a:lstStyle>
            <a:lvl1pPr marL="0" indent="0">
              <a:lnSpc>
                <a:spcPct val="100000"/>
              </a:lnSpc>
              <a:spcBef>
                <a:spcPts val="0"/>
              </a:spcBef>
              <a:buFontTx/>
              <a:buNone/>
              <a:defRPr sz="1999" b="1" i="0">
                <a:solidFill>
                  <a:schemeClr val="tx1"/>
                </a:solidFill>
                <a:latin typeface="Arial" panose="020B0604020202020204" pitchFamily="34" charset="0"/>
                <a:cs typeface="Arial" panose="020B0604020202020204" pitchFamily="34" charset="0"/>
              </a:defRPr>
            </a:lvl1pPr>
            <a:lvl2pPr marL="161990" indent="134992">
              <a:buClr>
                <a:schemeClr val="tx2"/>
              </a:buClr>
              <a:defRPr sz="1400"/>
            </a:lvl2pPr>
            <a:lvl3pPr marL="323981" indent="134992">
              <a:buClr>
                <a:schemeClr val="tx2"/>
              </a:buClr>
              <a:buFont typeface="Symbol" panose="05050102010706020507" pitchFamily="18" charset="2"/>
              <a:buChar char="-"/>
              <a:defRPr sz="1200"/>
            </a:lvl3pPr>
            <a:lvl4pPr marL="485971" indent="134992">
              <a:buClr>
                <a:schemeClr val="tx2"/>
              </a:buClr>
              <a:buFont typeface="Wingdings" panose="05000000000000000000" pitchFamily="2" charset="2"/>
              <a:buChar char="§"/>
              <a:defRPr sz="1200"/>
            </a:lvl4pPr>
            <a:lvl5pPr marL="647963" indent="134992">
              <a:buClr>
                <a:schemeClr val="tx2"/>
              </a:buClr>
              <a:buFont typeface="Arial" panose="020B0604020202020204" pitchFamily="34" charset="0"/>
              <a:buChar char="-"/>
              <a:defRPr sz="1200"/>
            </a:lvl5pPr>
          </a:lstStyle>
          <a:p>
            <a:pPr lvl="0"/>
            <a:r>
              <a:rPr lang="de-DE" dirty="0"/>
              <a:t>Textmasterformat bearbeiten Arial 20 </a:t>
            </a:r>
            <a:r>
              <a:rPr lang="de-DE" dirty="0" err="1"/>
              <a:t>pt</a:t>
            </a:r>
            <a:r>
              <a:rPr lang="de-DE" dirty="0"/>
              <a:t> fett schwarz</a:t>
            </a:r>
          </a:p>
        </p:txBody>
      </p:sp>
      <p:pic>
        <p:nvPicPr>
          <p:cNvPr id="9" name="Grafik 8">
            <a:hlinkClick r:id="rId2"/>
            <a:extLst>
              <a:ext uri="{FF2B5EF4-FFF2-40B4-BE49-F238E27FC236}">
                <a16:creationId xmlns:a16="http://schemas.microsoft.com/office/drawing/2014/main" id="{81D2A5DE-FEDB-49E8-90B5-513E5C784C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792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reative Commons 4.0">
    <p:spTree>
      <p:nvGrpSpPr>
        <p:cNvPr id="1" name=""/>
        <p:cNvGrpSpPr/>
        <p:nvPr/>
      </p:nvGrpSpPr>
      <p:grpSpPr>
        <a:xfrm>
          <a:off x="0" y="0"/>
          <a:ext cx="0" cy="0"/>
          <a:chOff x="0" y="0"/>
          <a:chExt cx="0" cy="0"/>
        </a:xfrm>
      </p:grpSpPr>
      <p:sp>
        <p:nvSpPr>
          <p:cNvPr id="15" name="Textfeld 14">
            <a:extLst>
              <a:ext uri="{FF2B5EF4-FFF2-40B4-BE49-F238E27FC236}">
                <a16:creationId xmlns:a16="http://schemas.microsoft.com/office/drawing/2014/main" id="{C55A953D-4C80-4557-AEED-81CFE178A522}"/>
              </a:ext>
            </a:extLst>
          </p:cNvPr>
          <p:cNvSpPr txBox="1"/>
          <p:nvPr userDrawn="1"/>
        </p:nvSpPr>
        <p:spPr>
          <a:xfrm>
            <a:off x="360317" y="1086502"/>
            <a:ext cx="9485846" cy="2562240"/>
          </a:xfrm>
          <a:prstGeom prst="rect">
            <a:avLst/>
          </a:prstGeom>
          <a:noFill/>
        </p:spPr>
        <p:txBody>
          <a:bodyPr wrap="square" lIns="68580" tIns="34290" rIns="68580" bIns="34290" rtlCol="0">
            <a:spAutoFit/>
          </a:bodyPr>
          <a:lstStyle/>
          <a:p>
            <a:r>
              <a:rPr lang="de-DE" b="0" i="0" noProof="0" dirty="0">
                <a:solidFill>
                  <a:srgbClr val="333333"/>
                </a:solidFill>
                <a:effectLst/>
                <a:latin typeface="arial"/>
              </a:rPr>
              <a:t>Dieses Material steht unter der Creative Commons-Lizenz</a:t>
            </a:r>
            <a:r>
              <a:rPr lang="de-DE" b="0" i="0" baseline="0" noProof="0" dirty="0">
                <a:solidFill>
                  <a:srgbClr val="333333"/>
                </a:solidFill>
                <a:effectLst/>
                <a:latin typeface="arial"/>
              </a:rPr>
              <a:t> </a:t>
            </a:r>
            <a:br>
              <a:rPr lang="de-DE" b="0" i="0" baseline="0" noProof="0" dirty="0">
                <a:solidFill>
                  <a:srgbClr val="333333"/>
                </a:solidFill>
                <a:effectLst/>
                <a:latin typeface="arial"/>
              </a:rPr>
            </a:br>
            <a:r>
              <a:rPr lang="de-DE" b="0" i="0" baseline="0" noProof="0" dirty="0">
                <a:solidFill>
                  <a:srgbClr val="333333"/>
                </a:solidFill>
                <a:effectLst/>
                <a:latin typeface="arial"/>
              </a:rPr>
              <a:t>“Namensnennung 4.0 international”</a:t>
            </a:r>
          </a:p>
          <a:p>
            <a:endParaRPr lang="de-DE" b="0" i="0" baseline="0" noProof="0" dirty="0">
              <a:solidFill>
                <a:srgbClr val="333333"/>
              </a:solidFill>
              <a:effectLst/>
              <a:latin typeface="arial"/>
            </a:endParaRPr>
          </a:p>
          <a:p>
            <a:r>
              <a:rPr lang="de-DE" b="0" i="0" baseline="0" noProof="0" dirty="0">
                <a:solidFill>
                  <a:srgbClr val="333333"/>
                </a:solidFill>
                <a:effectLst/>
                <a:latin typeface="arial"/>
              </a:rPr>
              <a:t>Erlaubt sind:</a:t>
            </a:r>
          </a:p>
          <a:p>
            <a:r>
              <a:rPr lang="de-DE" b="1" i="0" noProof="0" dirty="0">
                <a:solidFill>
                  <a:srgbClr val="222222"/>
                </a:solidFill>
                <a:effectLst/>
                <a:latin typeface="arial"/>
              </a:rPr>
              <a:t>Share</a:t>
            </a:r>
            <a:r>
              <a:rPr lang="de-DE" b="0" i="0" noProof="0" dirty="0">
                <a:solidFill>
                  <a:srgbClr val="333333"/>
                </a:solidFill>
                <a:effectLst/>
                <a:latin typeface="arial"/>
              </a:rPr>
              <a:t> — </a:t>
            </a:r>
            <a:r>
              <a:rPr lang="de-DE" b="0" i="0" noProof="0" dirty="0" err="1">
                <a:solidFill>
                  <a:srgbClr val="333333"/>
                </a:solidFill>
                <a:effectLst/>
                <a:latin typeface="arial"/>
              </a:rPr>
              <a:t>copy</a:t>
            </a:r>
            <a:r>
              <a:rPr lang="de-DE" b="0" i="0" noProof="0" dirty="0">
                <a:solidFill>
                  <a:srgbClr val="333333"/>
                </a:solidFill>
                <a:effectLst/>
                <a:latin typeface="arial"/>
              </a:rPr>
              <a:t> </a:t>
            </a:r>
            <a:r>
              <a:rPr lang="de-DE" b="0" i="0" noProof="0" dirty="0" err="1">
                <a:solidFill>
                  <a:srgbClr val="333333"/>
                </a:solidFill>
                <a:effectLst/>
                <a:latin typeface="arial"/>
              </a:rPr>
              <a:t>and</a:t>
            </a:r>
            <a:r>
              <a:rPr lang="de-DE" b="0" i="0" noProof="0" dirty="0">
                <a:solidFill>
                  <a:srgbClr val="333333"/>
                </a:solidFill>
                <a:effectLst/>
                <a:latin typeface="arial"/>
              </a:rPr>
              <a:t> </a:t>
            </a:r>
            <a:r>
              <a:rPr lang="de-DE" b="0" i="0" noProof="0" dirty="0" err="1">
                <a:solidFill>
                  <a:srgbClr val="333333"/>
                </a:solidFill>
                <a:effectLst/>
                <a:latin typeface="arial"/>
              </a:rPr>
              <a:t>redistribute</a:t>
            </a:r>
            <a:r>
              <a:rPr lang="de-DE" b="0" i="0" noProof="0" dirty="0">
                <a:solidFill>
                  <a:srgbClr val="333333"/>
                </a:solidFill>
                <a:effectLst/>
                <a:latin typeface="arial"/>
              </a:rPr>
              <a:t> </a:t>
            </a:r>
            <a:r>
              <a:rPr lang="de-DE" b="0" i="0" noProof="0" dirty="0" err="1">
                <a:solidFill>
                  <a:srgbClr val="333333"/>
                </a:solidFill>
                <a:effectLst/>
                <a:latin typeface="arial"/>
              </a:rPr>
              <a:t>the</a:t>
            </a:r>
            <a:r>
              <a:rPr lang="de-DE" b="0" i="0" noProof="0" dirty="0">
                <a:solidFill>
                  <a:srgbClr val="333333"/>
                </a:solidFill>
                <a:effectLst/>
                <a:latin typeface="arial"/>
              </a:rPr>
              <a:t> material in </a:t>
            </a:r>
            <a:r>
              <a:rPr lang="de-DE" b="0" i="0" noProof="0" dirty="0" err="1">
                <a:solidFill>
                  <a:srgbClr val="333333"/>
                </a:solidFill>
                <a:effectLst/>
                <a:latin typeface="arial"/>
              </a:rPr>
              <a:t>any</a:t>
            </a:r>
            <a:r>
              <a:rPr lang="de-DE" b="0" i="0" noProof="0" dirty="0">
                <a:solidFill>
                  <a:srgbClr val="333333"/>
                </a:solidFill>
                <a:effectLst/>
                <a:latin typeface="arial"/>
              </a:rPr>
              <a:t> medium </a:t>
            </a:r>
            <a:r>
              <a:rPr lang="de-DE" b="0" i="0" noProof="0" dirty="0" err="1">
                <a:solidFill>
                  <a:srgbClr val="333333"/>
                </a:solidFill>
                <a:effectLst/>
                <a:latin typeface="arial"/>
              </a:rPr>
              <a:t>or</a:t>
            </a:r>
            <a:r>
              <a:rPr lang="de-DE" b="0" i="0" noProof="0" dirty="0">
                <a:solidFill>
                  <a:srgbClr val="333333"/>
                </a:solidFill>
                <a:effectLst/>
                <a:latin typeface="arial"/>
              </a:rPr>
              <a:t> </a:t>
            </a:r>
            <a:r>
              <a:rPr lang="de-DE" b="0" i="0" noProof="0" dirty="0" err="1">
                <a:solidFill>
                  <a:srgbClr val="333333"/>
                </a:solidFill>
                <a:effectLst/>
                <a:latin typeface="arial"/>
              </a:rPr>
              <a:t>format</a:t>
            </a:r>
            <a:endParaRPr lang="de-DE" b="0" i="0" noProof="0" dirty="0">
              <a:solidFill>
                <a:srgbClr val="333333"/>
              </a:solidFill>
              <a:effectLst/>
              <a:latin typeface="arial"/>
            </a:endParaRPr>
          </a:p>
          <a:p>
            <a:r>
              <a:rPr lang="de-DE" b="1" i="0" noProof="0" dirty="0" err="1">
                <a:solidFill>
                  <a:srgbClr val="222222"/>
                </a:solidFill>
                <a:effectLst/>
                <a:latin typeface="arial"/>
              </a:rPr>
              <a:t>Adapt</a:t>
            </a:r>
            <a:r>
              <a:rPr lang="de-DE" b="0" i="0" noProof="0" dirty="0">
                <a:solidFill>
                  <a:srgbClr val="333333"/>
                </a:solidFill>
                <a:effectLst/>
                <a:latin typeface="arial"/>
              </a:rPr>
              <a:t> — </a:t>
            </a:r>
            <a:r>
              <a:rPr lang="de-DE" b="0" i="0" noProof="0" dirty="0" err="1">
                <a:solidFill>
                  <a:srgbClr val="333333"/>
                </a:solidFill>
                <a:effectLst/>
                <a:latin typeface="arial"/>
              </a:rPr>
              <a:t>remix</a:t>
            </a:r>
            <a:r>
              <a:rPr lang="de-DE" b="0" i="0" noProof="0" dirty="0">
                <a:solidFill>
                  <a:srgbClr val="333333"/>
                </a:solidFill>
                <a:effectLst/>
                <a:latin typeface="arial"/>
              </a:rPr>
              <a:t>, </a:t>
            </a:r>
            <a:r>
              <a:rPr lang="de-DE" b="0" i="0" noProof="0" dirty="0" err="1">
                <a:solidFill>
                  <a:srgbClr val="333333"/>
                </a:solidFill>
                <a:effectLst/>
                <a:latin typeface="arial"/>
              </a:rPr>
              <a:t>transform</a:t>
            </a:r>
            <a:r>
              <a:rPr lang="de-DE" b="0" i="0" noProof="0" dirty="0">
                <a:solidFill>
                  <a:srgbClr val="333333"/>
                </a:solidFill>
                <a:effectLst/>
                <a:latin typeface="arial"/>
              </a:rPr>
              <a:t>, </a:t>
            </a:r>
            <a:r>
              <a:rPr lang="de-DE" b="0" i="0" noProof="0" dirty="0" err="1">
                <a:solidFill>
                  <a:srgbClr val="333333"/>
                </a:solidFill>
                <a:effectLst/>
                <a:latin typeface="arial"/>
              </a:rPr>
              <a:t>and</a:t>
            </a:r>
            <a:r>
              <a:rPr lang="de-DE" b="0" i="0" noProof="0" dirty="0">
                <a:solidFill>
                  <a:srgbClr val="333333"/>
                </a:solidFill>
                <a:effectLst/>
                <a:latin typeface="arial"/>
              </a:rPr>
              <a:t> </a:t>
            </a:r>
            <a:r>
              <a:rPr lang="de-DE" b="0" i="0" noProof="0" dirty="0" err="1">
                <a:solidFill>
                  <a:srgbClr val="333333"/>
                </a:solidFill>
                <a:effectLst/>
                <a:latin typeface="arial"/>
              </a:rPr>
              <a:t>build</a:t>
            </a:r>
            <a:r>
              <a:rPr lang="de-DE" b="0" i="0" noProof="0" dirty="0">
                <a:solidFill>
                  <a:srgbClr val="333333"/>
                </a:solidFill>
                <a:effectLst/>
                <a:latin typeface="arial"/>
              </a:rPr>
              <a:t> upon </a:t>
            </a:r>
            <a:r>
              <a:rPr lang="de-DE" b="0" i="0" noProof="0" dirty="0" err="1">
                <a:solidFill>
                  <a:srgbClr val="333333"/>
                </a:solidFill>
                <a:effectLst/>
                <a:latin typeface="arial"/>
              </a:rPr>
              <a:t>the</a:t>
            </a:r>
            <a:r>
              <a:rPr lang="de-DE" b="0" i="0" noProof="0" dirty="0">
                <a:solidFill>
                  <a:srgbClr val="333333"/>
                </a:solidFill>
                <a:effectLst/>
                <a:latin typeface="arial"/>
              </a:rPr>
              <a:t> material </a:t>
            </a:r>
            <a:r>
              <a:rPr lang="de-DE" b="0" i="0" noProof="0" dirty="0" err="1">
                <a:solidFill>
                  <a:srgbClr val="333333"/>
                </a:solidFill>
                <a:effectLst/>
                <a:latin typeface="arial"/>
              </a:rPr>
              <a:t>for</a:t>
            </a:r>
            <a:r>
              <a:rPr lang="de-DE" b="0" i="0" noProof="0" dirty="0">
                <a:solidFill>
                  <a:srgbClr val="333333"/>
                </a:solidFill>
                <a:effectLst/>
                <a:latin typeface="arial"/>
              </a:rPr>
              <a:t> </a:t>
            </a:r>
            <a:r>
              <a:rPr lang="de-DE" b="0" i="0" noProof="0" dirty="0" err="1">
                <a:solidFill>
                  <a:srgbClr val="333333"/>
                </a:solidFill>
                <a:effectLst/>
                <a:latin typeface="arial"/>
              </a:rPr>
              <a:t>any</a:t>
            </a:r>
            <a:r>
              <a:rPr lang="de-DE" b="0" i="0" noProof="0" dirty="0">
                <a:solidFill>
                  <a:srgbClr val="333333"/>
                </a:solidFill>
                <a:effectLst/>
                <a:latin typeface="arial"/>
              </a:rPr>
              <a:t> </a:t>
            </a:r>
            <a:r>
              <a:rPr lang="de-DE" b="0" i="0" noProof="0" dirty="0" err="1">
                <a:solidFill>
                  <a:srgbClr val="333333"/>
                </a:solidFill>
                <a:effectLst/>
                <a:latin typeface="arial"/>
              </a:rPr>
              <a:t>purpose</a:t>
            </a:r>
            <a:r>
              <a:rPr lang="de-DE" b="0" i="0" noProof="0" dirty="0">
                <a:solidFill>
                  <a:srgbClr val="333333"/>
                </a:solidFill>
                <a:effectLst/>
                <a:latin typeface="arial"/>
              </a:rPr>
              <a:t>, </a:t>
            </a:r>
            <a:r>
              <a:rPr lang="de-DE" b="0" i="0" noProof="0" dirty="0" err="1">
                <a:solidFill>
                  <a:srgbClr val="333333"/>
                </a:solidFill>
                <a:effectLst/>
                <a:latin typeface="arial"/>
              </a:rPr>
              <a:t>even</a:t>
            </a:r>
            <a:r>
              <a:rPr lang="de-DE" b="0" i="0" noProof="0" dirty="0">
                <a:solidFill>
                  <a:srgbClr val="333333"/>
                </a:solidFill>
                <a:effectLst/>
                <a:latin typeface="arial"/>
              </a:rPr>
              <a:t> </a:t>
            </a:r>
            <a:r>
              <a:rPr lang="de-DE" b="0" i="0" noProof="0" dirty="0" err="1">
                <a:solidFill>
                  <a:srgbClr val="333333"/>
                </a:solidFill>
                <a:effectLst/>
                <a:latin typeface="arial"/>
              </a:rPr>
              <a:t>commercially</a:t>
            </a:r>
            <a:endParaRPr lang="de-DE" b="0" i="0" noProof="0" dirty="0">
              <a:solidFill>
                <a:srgbClr val="333333"/>
              </a:solidFill>
              <a:effectLst/>
              <a:latin typeface="arial"/>
            </a:endParaRPr>
          </a:p>
          <a:p>
            <a:endParaRPr lang="de-DE" b="0" i="0" noProof="0" dirty="0">
              <a:solidFill>
                <a:srgbClr val="333333"/>
              </a:solidFill>
              <a:effectLst/>
              <a:latin typeface="arial"/>
            </a:endParaRPr>
          </a:p>
          <a:p>
            <a:r>
              <a:rPr lang="de-DE" b="0" i="0" noProof="0" dirty="0">
                <a:solidFill>
                  <a:srgbClr val="333333"/>
                </a:solidFill>
                <a:effectLst/>
                <a:latin typeface="arial"/>
              </a:rPr>
              <a:t>Um eine Kopie dieser</a:t>
            </a:r>
            <a:r>
              <a:rPr lang="de-DE" b="0" i="0" baseline="0" noProof="0" dirty="0">
                <a:solidFill>
                  <a:srgbClr val="333333"/>
                </a:solidFill>
                <a:effectLst/>
                <a:latin typeface="arial"/>
              </a:rPr>
              <a:t> Lizenz zu sehen, besuchen Sie</a:t>
            </a:r>
            <a:r>
              <a:rPr lang="de-DE" b="0" i="0" noProof="0" dirty="0">
                <a:solidFill>
                  <a:srgbClr val="333333"/>
                </a:solidFill>
                <a:effectLst/>
                <a:latin typeface="arial"/>
              </a:rPr>
              <a:t> </a:t>
            </a:r>
          </a:p>
          <a:p>
            <a:r>
              <a:rPr lang="de-DE" noProof="0" dirty="0">
                <a:hlinkClick r:id="rId2"/>
              </a:rPr>
              <a:t>https://creativecommons.org/licenses/by/4.0/</a:t>
            </a:r>
            <a:endParaRPr lang="de-DE" noProof="0" dirty="0"/>
          </a:p>
        </p:txBody>
      </p:sp>
      <p:cxnSp>
        <p:nvCxnSpPr>
          <p:cNvPr id="9" name="Gerader Verbinder 10"/>
          <p:cNvCxnSpPr/>
          <p:nvPr userDrawn="1"/>
        </p:nvCxnSpPr>
        <p:spPr>
          <a:xfrm>
            <a:off x="360319"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r Verbinder 11"/>
          <p:cNvCxnSpPr/>
          <p:nvPr userDrawn="1"/>
        </p:nvCxnSpPr>
        <p:spPr>
          <a:xfrm>
            <a:off x="360319"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D584C960-8043-4DE3-8160-EBB3637F1010}"/>
              </a:ext>
            </a:extLst>
          </p:cNvPr>
          <p:cNvSpPr txBox="1"/>
          <p:nvPr userDrawn="1"/>
        </p:nvSpPr>
        <p:spPr>
          <a:xfrm>
            <a:off x="360317" y="3788216"/>
            <a:ext cx="8399463" cy="900246"/>
          </a:xfrm>
          <a:prstGeom prst="rect">
            <a:avLst/>
          </a:prstGeom>
          <a:noFill/>
        </p:spPr>
        <p:txBody>
          <a:bodyPr wrap="square" lIns="68580" tIns="34290" rIns="68580" bIns="34290" rtlCol="0">
            <a:spAutoFit/>
          </a:bodyPr>
          <a:lstStyle/>
          <a:p>
            <a:pPr marL="1795463" indent="-1795463">
              <a:spcAft>
                <a:spcPts val="1200"/>
              </a:spcAft>
              <a:tabLst>
                <a:tab pos="1792288" algn="l"/>
                <a:tab pos="4306888" algn="l"/>
              </a:tabLst>
            </a:pPr>
            <a:r>
              <a:rPr lang="de-DE" sz="1800" noProof="0" dirty="0"/>
              <a:t>Zitierhinweis: 	Prof. Dr.-Ing. Heribert Nacken</a:t>
            </a:r>
            <a:br>
              <a:rPr lang="de-DE" sz="1800" noProof="0" dirty="0"/>
            </a:br>
            <a:r>
              <a:rPr lang="de-DE" sz="1800" noProof="0" dirty="0"/>
              <a:t>PD Dr. Malte Persike</a:t>
            </a:r>
            <a:br>
              <a:rPr lang="de-DE" sz="1800" noProof="0" dirty="0"/>
            </a:br>
            <a:r>
              <a:rPr lang="de-DE" sz="1800" noProof="0" dirty="0"/>
              <a:t>RWTH Aachen University</a:t>
            </a:r>
          </a:p>
        </p:txBody>
      </p:sp>
      <p:sp>
        <p:nvSpPr>
          <p:cNvPr id="5" name="Textfeld 4">
            <a:extLst>
              <a:ext uri="{FF2B5EF4-FFF2-40B4-BE49-F238E27FC236}">
                <a16:creationId xmlns:a16="http://schemas.microsoft.com/office/drawing/2014/main" id="{B53375F9-1FDB-46FD-AC5F-AF5490C90A11}"/>
              </a:ext>
            </a:extLst>
          </p:cNvPr>
          <p:cNvSpPr txBox="1"/>
          <p:nvPr userDrawn="1"/>
        </p:nvSpPr>
        <p:spPr>
          <a:xfrm>
            <a:off x="360317" y="301336"/>
            <a:ext cx="11482480" cy="400110"/>
          </a:xfrm>
          <a:prstGeom prst="rect">
            <a:avLst/>
          </a:prstGeom>
          <a:noFill/>
        </p:spPr>
        <p:txBody>
          <a:bodyPr wrap="square" rtlCol="0">
            <a:spAutoFit/>
          </a:bodyPr>
          <a:lstStyle/>
          <a:p>
            <a:r>
              <a:rPr lang="de-DE" sz="2000" b="1" dirty="0">
                <a:solidFill>
                  <a:srgbClr val="00549F"/>
                </a:solidFill>
              </a:rPr>
              <a:t>Creative Commons 4.0</a:t>
            </a:r>
          </a:p>
        </p:txBody>
      </p:sp>
      <p:sp>
        <p:nvSpPr>
          <p:cNvPr id="2" name="Textfeld 1">
            <a:extLst>
              <a:ext uri="{FF2B5EF4-FFF2-40B4-BE49-F238E27FC236}">
                <a16:creationId xmlns:a16="http://schemas.microsoft.com/office/drawing/2014/main" id="{B4D4A112-5B22-4714-829F-ED0871C8DD39}"/>
              </a:ext>
            </a:extLst>
          </p:cNvPr>
          <p:cNvSpPr txBox="1"/>
          <p:nvPr userDrawn="1"/>
        </p:nvSpPr>
        <p:spPr>
          <a:xfrm>
            <a:off x="2149813" y="4688462"/>
            <a:ext cx="3531140" cy="646331"/>
          </a:xfrm>
          <a:prstGeom prst="rect">
            <a:avLst/>
          </a:prstGeom>
          <a:noFill/>
        </p:spPr>
        <p:txBody>
          <a:bodyPr wrap="square" rtlCol="0">
            <a:spAutoFit/>
          </a:bodyPr>
          <a:lstStyle/>
          <a:p>
            <a:r>
              <a:rPr lang="de-DE" sz="1800" noProof="0" dirty="0"/>
              <a:t>Prof. Dr. Mariele Evers</a:t>
            </a:r>
            <a:br>
              <a:rPr lang="de-DE" sz="1800" noProof="0" dirty="0"/>
            </a:br>
            <a:r>
              <a:rPr lang="de-DE" sz="1800" noProof="0" dirty="0"/>
              <a:t>Universität Bonn</a:t>
            </a:r>
            <a:endParaRPr lang="de-DE" dirty="0"/>
          </a:p>
        </p:txBody>
      </p:sp>
      <p:sp>
        <p:nvSpPr>
          <p:cNvPr id="3" name="Textfeld 2">
            <a:extLst>
              <a:ext uri="{FF2B5EF4-FFF2-40B4-BE49-F238E27FC236}">
                <a16:creationId xmlns:a16="http://schemas.microsoft.com/office/drawing/2014/main" id="{FC4868E7-102A-4AA2-9B61-A3A743A5AE60}"/>
              </a:ext>
            </a:extLst>
          </p:cNvPr>
          <p:cNvSpPr txBox="1"/>
          <p:nvPr userDrawn="1"/>
        </p:nvSpPr>
        <p:spPr>
          <a:xfrm>
            <a:off x="2149813" y="5307955"/>
            <a:ext cx="3011920" cy="646331"/>
          </a:xfrm>
          <a:prstGeom prst="rect">
            <a:avLst/>
          </a:prstGeom>
          <a:noFill/>
        </p:spPr>
        <p:txBody>
          <a:bodyPr wrap="square" rtlCol="0">
            <a:spAutoFit/>
          </a:bodyPr>
          <a:lstStyle/>
          <a:p>
            <a:r>
              <a:rPr lang="de-DE" sz="1800" noProof="0" dirty="0"/>
              <a:t>Prof. Dr. Jörg Höttges</a:t>
            </a:r>
            <a:br>
              <a:rPr lang="de-DE" sz="1800" noProof="0" dirty="0"/>
            </a:br>
            <a:r>
              <a:rPr lang="de-DE" sz="1800" noProof="0" dirty="0"/>
              <a:t>Fachhochschule Aachen</a:t>
            </a:r>
            <a:endParaRPr lang="de-DE" dirty="0"/>
          </a:p>
        </p:txBody>
      </p:sp>
      <p:pic>
        <p:nvPicPr>
          <p:cNvPr id="13" name="Grafik 12">
            <a:hlinkClick r:id="rId3"/>
            <a:extLst>
              <a:ext uri="{FF2B5EF4-FFF2-40B4-BE49-F238E27FC236}">
                <a16:creationId xmlns:a16="http://schemas.microsoft.com/office/drawing/2014/main" id="{F9C5910B-1C16-423E-821C-FABE60A934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98854" y="1086502"/>
            <a:ext cx="2646753" cy="926698"/>
          </a:xfrm>
          <a:prstGeom prst="rect">
            <a:avLst/>
          </a:prstGeom>
        </p:spPr>
      </p:pic>
    </p:spTree>
    <p:extLst>
      <p:ext uri="{BB962C8B-B14F-4D97-AF65-F5344CB8AC3E}">
        <p14:creationId xmlns:p14="http://schemas.microsoft.com/office/powerpoint/2010/main" val="89849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3" name="Title 1"/>
          <p:cNvSpPr txBox="1">
            <a:spLocks/>
          </p:cNvSpPr>
          <p:nvPr userDrawn="1"/>
        </p:nvSpPr>
        <p:spPr>
          <a:xfrm>
            <a:off x="325393" y="2488191"/>
            <a:ext cx="11482480" cy="1079750"/>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de-DE" altLang="de-DE" sz="3200" b="1" dirty="0">
                <a:solidFill>
                  <a:srgbClr val="00549F"/>
                </a:solidFill>
              </a:rPr>
              <a:t>Vielen Dank</a:t>
            </a:r>
            <a:br>
              <a:rPr lang="de-DE" altLang="de-DE" sz="3200" b="1" dirty="0">
                <a:solidFill>
                  <a:srgbClr val="00549F"/>
                </a:solidFill>
              </a:rPr>
            </a:br>
            <a:r>
              <a:rPr lang="de-DE" altLang="de-DE" sz="3200" b="1" dirty="0">
                <a:solidFill>
                  <a:srgbClr val="00549F"/>
                </a:solidFill>
              </a:rPr>
              <a:t>für Ihre Aufmerksamkeit</a:t>
            </a:r>
            <a:endParaRPr lang="en-US" altLang="de-DE" sz="3200" b="1" dirty="0">
              <a:solidFill>
                <a:srgbClr val="00549F"/>
              </a:solidFill>
            </a:endParaRPr>
          </a:p>
        </p:txBody>
      </p:sp>
      <p:sp>
        <p:nvSpPr>
          <p:cNvPr id="4" name="Textplatzhalter 24"/>
          <p:cNvSpPr>
            <a:spLocks noGrp="1"/>
          </p:cNvSpPr>
          <p:nvPr>
            <p:ph type="body" sz="quarter" idx="11" hasCustomPrompt="1"/>
          </p:nvPr>
        </p:nvSpPr>
        <p:spPr>
          <a:xfrm>
            <a:off x="372080" y="3989728"/>
            <a:ext cx="11317694" cy="1656383"/>
          </a:xfrm>
          <a:prstGeom prst="rect">
            <a:avLst/>
          </a:prstGeom>
        </p:spPr>
        <p:txBody>
          <a:bodyPr lIns="0" tIns="0" rIns="0" bIns="0">
            <a:normAutofit/>
          </a:bodyPr>
          <a:lstStyle>
            <a:lvl1pPr marL="0" indent="0">
              <a:lnSpc>
                <a:spcPct val="100000"/>
              </a:lnSpc>
              <a:spcBef>
                <a:spcPts val="0"/>
              </a:spcBef>
              <a:buFontTx/>
              <a:buNone/>
              <a:defRPr sz="1799" b="0">
                <a:latin typeface="Arial" panose="020B0604020202020204" pitchFamily="34" charset="0"/>
                <a:cs typeface="Arial" panose="020B0604020202020204" pitchFamily="34" charset="0"/>
              </a:defRPr>
            </a:lvl1pPr>
            <a:lvl2pPr marL="342881" indent="0">
              <a:buFontTx/>
              <a:buNone/>
              <a:defRPr sz="1400"/>
            </a:lvl2pPr>
            <a:lvl3pPr marL="685760" indent="0">
              <a:buFontTx/>
              <a:buNone/>
              <a:defRPr sz="1400"/>
            </a:lvl3pPr>
            <a:lvl4pPr marL="1028640" indent="0">
              <a:buFontTx/>
              <a:buNone/>
              <a:defRPr sz="1400"/>
            </a:lvl4pPr>
            <a:lvl5pPr marL="1371519" indent="0">
              <a:buFontTx/>
              <a:buNone/>
              <a:defRPr sz="1400"/>
            </a:lvl5pPr>
          </a:lstStyle>
          <a:p>
            <a:pPr lvl="0"/>
            <a:r>
              <a:rPr lang="de-DE" dirty="0"/>
              <a:t>Textmasterformat bearbeiten Arial 18 </a:t>
            </a:r>
            <a:r>
              <a:rPr lang="de-DE" dirty="0" err="1"/>
              <a:t>pt</a:t>
            </a:r>
            <a:endParaRPr lang="de-DE" dirty="0"/>
          </a:p>
        </p:txBody>
      </p:sp>
      <p:cxnSp>
        <p:nvCxnSpPr>
          <p:cNvPr id="5" name="Gerader Verbinder 11"/>
          <p:cNvCxnSpPr/>
          <p:nvPr userDrawn="1"/>
        </p:nvCxnSpPr>
        <p:spPr>
          <a:xfrm>
            <a:off x="360319"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fik 6">
            <a:hlinkClick r:id="rId2"/>
            <a:extLst>
              <a:ext uri="{FF2B5EF4-FFF2-40B4-BE49-F238E27FC236}">
                <a16:creationId xmlns:a16="http://schemas.microsoft.com/office/drawing/2014/main" id="{B4093E93-41D2-4C13-96F2-68CF274315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05281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hr- und Lernziel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209662"/>
            <a:ext cx="11482505" cy="543726"/>
          </a:xfrm>
          <a:prstGeom prst="rect">
            <a:avLst/>
          </a:prstGeom>
        </p:spPr>
        <p:txBody>
          <a:bodyPr lIns="0" tIns="0" rIns="0" bIns="0" anchor="b" anchorCtr="0">
            <a:norm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Lehr- und Lernziele der Veranstaltung</a:t>
            </a:r>
            <a:endParaRPr lang="en-US"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 Box 32">
            <a:extLst>
              <a:ext uri="{FF2B5EF4-FFF2-40B4-BE49-F238E27FC236}">
                <a16:creationId xmlns:a16="http://schemas.microsoft.com/office/drawing/2014/main" id="{B990CFDD-C7FF-4CED-A771-F0A16E7C0F02}"/>
              </a:ext>
            </a:extLst>
          </p:cNvPr>
          <p:cNvSpPr txBox="1">
            <a:spLocks noChangeArrowheads="1"/>
          </p:cNvSpPr>
          <p:nvPr userDrawn="1"/>
        </p:nvSpPr>
        <p:spPr bwMode="auto">
          <a:xfrm>
            <a:off x="350660" y="2758137"/>
            <a:ext cx="13084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analysieren</a:t>
            </a:r>
          </a:p>
        </p:txBody>
      </p:sp>
      <p:sp>
        <p:nvSpPr>
          <p:cNvPr id="8" name="Text Box 35">
            <a:extLst>
              <a:ext uri="{FF2B5EF4-FFF2-40B4-BE49-F238E27FC236}">
                <a16:creationId xmlns:a16="http://schemas.microsoft.com/office/drawing/2014/main" id="{A8A27BE0-BE92-40A0-BD5A-DD6C4389C83B}"/>
              </a:ext>
            </a:extLst>
          </p:cNvPr>
          <p:cNvSpPr txBox="1">
            <a:spLocks noChangeArrowheads="1"/>
          </p:cNvSpPr>
          <p:nvPr userDrawn="1"/>
        </p:nvSpPr>
        <p:spPr bwMode="auto">
          <a:xfrm>
            <a:off x="350660" y="3550401"/>
            <a:ext cx="1193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anwenden</a:t>
            </a:r>
          </a:p>
        </p:txBody>
      </p:sp>
      <p:sp>
        <p:nvSpPr>
          <p:cNvPr id="10" name="Text Box 38">
            <a:extLst>
              <a:ext uri="{FF2B5EF4-FFF2-40B4-BE49-F238E27FC236}">
                <a16:creationId xmlns:a16="http://schemas.microsoft.com/office/drawing/2014/main" id="{42ACB213-4EC8-4DF2-8184-5D537C109522}"/>
              </a:ext>
            </a:extLst>
          </p:cNvPr>
          <p:cNvSpPr txBox="1">
            <a:spLocks noChangeArrowheads="1"/>
          </p:cNvSpPr>
          <p:nvPr userDrawn="1"/>
        </p:nvSpPr>
        <p:spPr bwMode="auto">
          <a:xfrm>
            <a:off x="350660" y="4341078"/>
            <a:ext cx="1141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verstehen</a:t>
            </a:r>
          </a:p>
        </p:txBody>
      </p:sp>
      <p:sp>
        <p:nvSpPr>
          <p:cNvPr id="11" name="Text Box 41">
            <a:extLst>
              <a:ext uri="{FF2B5EF4-FFF2-40B4-BE49-F238E27FC236}">
                <a16:creationId xmlns:a16="http://schemas.microsoft.com/office/drawing/2014/main" id="{C0B793E8-799D-4081-AC8D-80B023DE52C1}"/>
              </a:ext>
            </a:extLst>
          </p:cNvPr>
          <p:cNvSpPr txBox="1">
            <a:spLocks noChangeArrowheads="1"/>
          </p:cNvSpPr>
          <p:nvPr userDrawn="1"/>
        </p:nvSpPr>
        <p:spPr bwMode="auto">
          <a:xfrm>
            <a:off x="350660" y="5133342"/>
            <a:ext cx="9750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erinnern</a:t>
            </a:r>
          </a:p>
        </p:txBody>
      </p:sp>
      <p:sp>
        <p:nvSpPr>
          <p:cNvPr id="14" name="Text Box 32">
            <a:extLst>
              <a:ext uri="{FF2B5EF4-FFF2-40B4-BE49-F238E27FC236}">
                <a16:creationId xmlns:a16="http://schemas.microsoft.com/office/drawing/2014/main" id="{C733F2ED-6571-4595-865A-AC225C64E198}"/>
              </a:ext>
            </a:extLst>
          </p:cNvPr>
          <p:cNvSpPr txBox="1">
            <a:spLocks noChangeArrowheads="1"/>
          </p:cNvSpPr>
          <p:nvPr userDrawn="1"/>
        </p:nvSpPr>
        <p:spPr bwMode="auto">
          <a:xfrm>
            <a:off x="350660" y="1160169"/>
            <a:ext cx="12017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erschaffen</a:t>
            </a:r>
          </a:p>
        </p:txBody>
      </p:sp>
      <p:sp>
        <p:nvSpPr>
          <p:cNvPr id="15" name="Text Box 35">
            <a:extLst>
              <a:ext uri="{FF2B5EF4-FFF2-40B4-BE49-F238E27FC236}">
                <a16:creationId xmlns:a16="http://schemas.microsoft.com/office/drawing/2014/main" id="{42EA27B3-516D-4900-9A2E-8B573C154CC2}"/>
              </a:ext>
            </a:extLst>
          </p:cNvPr>
          <p:cNvSpPr txBox="1">
            <a:spLocks noChangeArrowheads="1"/>
          </p:cNvSpPr>
          <p:nvPr userDrawn="1"/>
        </p:nvSpPr>
        <p:spPr bwMode="auto">
          <a:xfrm>
            <a:off x="350660" y="1965873"/>
            <a:ext cx="10776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l"/>
            <a:r>
              <a:rPr lang="de-DE" sz="1800" dirty="0">
                <a:solidFill>
                  <a:schemeClr val="tx1"/>
                </a:solidFill>
              </a:rPr>
              <a:t>bewerten</a:t>
            </a:r>
          </a:p>
        </p:txBody>
      </p:sp>
      <p:pic>
        <p:nvPicPr>
          <p:cNvPr id="16" name="Grafik 15">
            <a:hlinkClick r:id="rId2"/>
            <a:extLst>
              <a:ext uri="{FF2B5EF4-FFF2-40B4-BE49-F238E27FC236}">
                <a16:creationId xmlns:a16="http://schemas.microsoft.com/office/drawing/2014/main" id="{50E033D7-BF27-4DF6-92B3-AD8FE2583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685628503"/>
      </p:ext>
    </p:extLst>
  </p:cSld>
  <p:clrMapOvr>
    <a:masterClrMapping/>
  </p:clrMapOvr>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hr- und Lernziele mit Symbolen">
    <p:spTree>
      <p:nvGrpSpPr>
        <p:cNvPr id="1" name=""/>
        <p:cNvGrpSpPr/>
        <p:nvPr/>
      </p:nvGrpSpPr>
      <p:grpSpPr>
        <a:xfrm>
          <a:off x="0" y="0"/>
          <a:ext cx="0" cy="0"/>
          <a:chOff x="0" y="0"/>
          <a:chExt cx="0" cy="0"/>
        </a:xfrm>
      </p:grpSpPr>
      <p:sp>
        <p:nvSpPr>
          <p:cNvPr id="30" name="Gleichschenkliges Dreieck 29">
            <a:extLst>
              <a:ext uri="{FF2B5EF4-FFF2-40B4-BE49-F238E27FC236}">
                <a16:creationId xmlns:a16="http://schemas.microsoft.com/office/drawing/2014/main" id="{3C8FE2A8-EC9B-4C07-8F84-38D49B7AEDA0}"/>
              </a:ext>
            </a:extLst>
          </p:cNvPr>
          <p:cNvSpPr/>
          <p:nvPr userDrawn="1"/>
        </p:nvSpPr>
        <p:spPr>
          <a:xfrm>
            <a:off x="215140" y="1122185"/>
            <a:ext cx="816351" cy="4644278"/>
          </a:xfrm>
          <a:prstGeom prst="triangle">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reihandform: Form 1">
            <a:extLst>
              <a:ext uri="{FF2B5EF4-FFF2-40B4-BE49-F238E27FC236}">
                <a16:creationId xmlns:a16="http://schemas.microsoft.com/office/drawing/2014/main" id="{B9E89B22-2114-4B45-9FCE-5249196B745F}"/>
              </a:ext>
            </a:extLst>
          </p:cNvPr>
          <p:cNvSpPr/>
          <p:nvPr userDrawn="1"/>
        </p:nvSpPr>
        <p:spPr>
          <a:xfrm>
            <a:off x="393316" y="1131888"/>
            <a:ext cx="450850" cy="254000"/>
          </a:xfrm>
          <a:custGeom>
            <a:avLst/>
            <a:gdLst>
              <a:gd name="connsiteX0" fmla="*/ 0 w 450850"/>
              <a:gd name="connsiteY0" fmla="*/ 77787 h 254000"/>
              <a:gd name="connsiteX1" fmla="*/ 231775 w 450850"/>
              <a:gd name="connsiteY1" fmla="*/ 0 h 254000"/>
              <a:gd name="connsiteX2" fmla="*/ 450850 w 450850"/>
              <a:gd name="connsiteY2" fmla="*/ 80962 h 254000"/>
              <a:gd name="connsiteX3" fmla="*/ 365125 w 450850"/>
              <a:gd name="connsiteY3" fmla="*/ 117475 h 254000"/>
              <a:gd name="connsiteX4" fmla="*/ 368300 w 450850"/>
              <a:gd name="connsiteY4" fmla="*/ 203200 h 254000"/>
              <a:gd name="connsiteX5" fmla="*/ 234950 w 450850"/>
              <a:gd name="connsiteY5" fmla="*/ 254000 h 254000"/>
              <a:gd name="connsiteX6" fmla="*/ 84138 w 450850"/>
              <a:gd name="connsiteY6" fmla="*/ 203200 h 254000"/>
              <a:gd name="connsiteX7" fmla="*/ 90488 w 450850"/>
              <a:gd name="connsiteY7" fmla="*/ 112712 h 254000"/>
              <a:gd name="connsiteX8" fmla="*/ 0 w 450850"/>
              <a:gd name="connsiteY8" fmla="*/ 77787 h 254000"/>
              <a:gd name="connsiteX0" fmla="*/ 0 w 450850"/>
              <a:gd name="connsiteY0" fmla="*/ 77787 h 254000"/>
              <a:gd name="connsiteX1" fmla="*/ 231775 w 450850"/>
              <a:gd name="connsiteY1" fmla="*/ 0 h 254000"/>
              <a:gd name="connsiteX2" fmla="*/ 450850 w 450850"/>
              <a:gd name="connsiteY2" fmla="*/ 80962 h 254000"/>
              <a:gd name="connsiteX3" fmla="*/ 365125 w 450850"/>
              <a:gd name="connsiteY3" fmla="*/ 117475 h 254000"/>
              <a:gd name="connsiteX4" fmla="*/ 368300 w 450850"/>
              <a:gd name="connsiteY4" fmla="*/ 203200 h 254000"/>
              <a:gd name="connsiteX5" fmla="*/ 234950 w 450850"/>
              <a:gd name="connsiteY5" fmla="*/ 254000 h 254000"/>
              <a:gd name="connsiteX6" fmla="*/ 84138 w 450850"/>
              <a:gd name="connsiteY6" fmla="*/ 203200 h 254000"/>
              <a:gd name="connsiteX7" fmla="*/ 90488 w 450850"/>
              <a:gd name="connsiteY7" fmla="*/ 112712 h 254000"/>
              <a:gd name="connsiteX8" fmla="*/ 0 w 450850"/>
              <a:gd name="connsiteY8" fmla="*/ 77787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 h="254000">
                <a:moveTo>
                  <a:pt x="0" y="77787"/>
                </a:moveTo>
                <a:lnTo>
                  <a:pt x="231775" y="0"/>
                </a:lnTo>
                <a:lnTo>
                  <a:pt x="450850" y="80962"/>
                </a:lnTo>
                <a:lnTo>
                  <a:pt x="365125" y="117475"/>
                </a:lnTo>
                <a:lnTo>
                  <a:pt x="368300" y="203200"/>
                </a:lnTo>
                <a:cubicBezTo>
                  <a:pt x="346604" y="225954"/>
                  <a:pt x="282310" y="254000"/>
                  <a:pt x="234950" y="254000"/>
                </a:cubicBezTo>
                <a:cubicBezTo>
                  <a:pt x="187590" y="254000"/>
                  <a:pt x="108215" y="226748"/>
                  <a:pt x="84138" y="203200"/>
                </a:cubicBezTo>
                <a:lnTo>
                  <a:pt x="90488" y="112712"/>
                </a:lnTo>
                <a:lnTo>
                  <a:pt x="0" y="7778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D630212F-2BB9-4ADA-8F27-A88168E76210}"/>
              </a:ext>
            </a:extLst>
          </p:cNvPr>
          <p:cNvSpPr/>
          <p:nvPr userDrawn="1"/>
        </p:nvSpPr>
        <p:spPr>
          <a:xfrm>
            <a:off x="432892" y="1933575"/>
            <a:ext cx="374761" cy="331788"/>
          </a:xfrm>
          <a:custGeom>
            <a:avLst/>
            <a:gdLst>
              <a:gd name="connsiteX0" fmla="*/ 9525 w 369888"/>
              <a:gd name="connsiteY0" fmla="*/ 0 h 328613"/>
              <a:gd name="connsiteX1" fmla="*/ 354013 w 369888"/>
              <a:gd name="connsiteY1" fmla="*/ 1588 h 328613"/>
              <a:gd name="connsiteX2" fmla="*/ 366713 w 369888"/>
              <a:gd name="connsiteY2" fmla="*/ 11113 h 328613"/>
              <a:gd name="connsiteX3" fmla="*/ 369888 w 369888"/>
              <a:gd name="connsiteY3" fmla="*/ 255588 h 328613"/>
              <a:gd name="connsiteX4" fmla="*/ 365125 w 369888"/>
              <a:gd name="connsiteY4" fmla="*/ 258763 h 328613"/>
              <a:gd name="connsiteX5" fmla="*/ 292100 w 369888"/>
              <a:gd name="connsiteY5" fmla="*/ 260350 h 328613"/>
              <a:gd name="connsiteX6" fmla="*/ 292100 w 369888"/>
              <a:gd name="connsiteY6" fmla="*/ 328613 h 328613"/>
              <a:gd name="connsiteX7" fmla="*/ 220663 w 369888"/>
              <a:gd name="connsiteY7" fmla="*/ 261938 h 328613"/>
              <a:gd name="connsiteX8" fmla="*/ 14288 w 369888"/>
              <a:gd name="connsiteY8" fmla="*/ 258763 h 328613"/>
              <a:gd name="connsiteX9" fmla="*/ 12700 w 369888"/>
              <a:gd name="connsiteY9" fmla="*/ 254000 h 328613"/>
              <a:gd name="connsiteX10" fmla="*/ 0 w 369888"/>
              <a:gd name="connsiteY10" fmla="*/ 247650 h 328613"/>
              <a:gd name="connsiteX11" fmla="*/ 0 w 369888"/>
              <a:gd name="connsiteY11" fmla="*/ 247650 h 328613"/>
              <a:gd name="connsiteX12" fmla="*/ 9525 w 369888"/>
              <a:gd name="connsiteY12" fmla="*/ 0 h 328613"/>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0 w 369888"/>
              <a:gd name="connsiteY11" fmla="*/ 250825 h 331788"/>
              <a:gd name="connsiteX12" fmla="*/ 11113 w 369888"/>
              <a:gd name="connsiteY12"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0 w 369888"/>
              <a:gd name="connsiteY11" fmla="*/ 250825 h 331788"/>
              <a:gd name="connsiteX12" fmla="*/ 4763 w 369888"/>
              <a:gd name="connsiteY12" fmla="*/ 34925 h 331788"/>
              <a:gd name="connsiteX13" fmla="*/ 11113 w 369888"/>
              <a:gd name="connsiteY13"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0 w 369888"/>
              <a:gd name="connsiteY11" fmla="*/ 250825 h 331788"/>
              <a:gd name="connsiteX12" fmla="*/ 3176 w 369888"/>
              <a:gd name="connsiteY12" fmla="*/ 20638 h 331788"/>
              <a:gd name="connsiteX13" fmla="*/ 11113 w 369888"/>
              <a:gd name="connsiteY13"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12700 w 369888"/>
              <a:gd name="connsiteY9" fmla="*/ 257175 h 331788"/>
              <a:gd name="connsiteX10" fmla="*/ 0 w 369888"/>
              <a:gd name="connsiteY10" fmla="*/ 250825 h 331788"/>
              <a:gd name="connsiteX11" fmla="*/ 3176 w 369888"/>
              <a:gd name="connsiteY11" fmla="*/ 20638 h 331788"/>
              <a:gd name="connsiteX12" fmla="*/ 11113 w 369888"/>
              <a:gd name="connsiteY12"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4288 w 369888"/>
              <a:gd name="connsiteY8" fmla="*/ 261938 h 331788"/>
              <a:gd name="connsiteX9" fmla="*/ 0 w 369888"/>
              <a:gd name="connsiteY9" fmla="*/ 250825 h 331788"/>
              <a:gd name="connsiteX10" fmla="*/ 3176 w 369888"/>
              <a:gd name="connsiteY10" fmla="*/ 20638 h 331788"/>
              <a:gd name="connsiteX11" fmla="*/ 11113 w 369888"/>
              <a:gd name="connsiteY11" fmla="*/ 0 h 331788"/>
              <a:gd name="connsiteX0" fmla="*/ 11113 w 369888"/>
              <a:gd name="connsiteY0" fmla="*/ 0 h 331788"/>
              <a:gd name="connsiteX1" fmla="*/ 354013 w 369888"/>
              <a:gd name="connsiteY1" fmla="*/ 4763 h 331788"/>
              <a:gd name="connsiteX2" fmla="*/ 366713 w 369888"/>
              <a:gd name="connsiteY2" fmla="*/ 14288 h 331788"/>
              <a:gd name="connsiteX3" fmla="*/ 369888 w 369888"/>
              <a:gd name="connsiteY3" fmla="*/ 258763 h 331788"/>
              <a:gd name="connsiteX4" fmla="*/ 365125 w 369888"/>
              <a:gd name="connsiteY4" fmla="*/ 261938 h 331788"/>
              <a:gd name="connsiteX5" fmla="*/ 292100 w 369888"/>
              <a:gd name="connsiteY5" fmla="*/ 263525 h 331788"/>
              <a:gd name="connsiteX6" fmla="*/ 292100 w 369888"/>
              <a:gd name="connsiteY6" fmla="*/ 331788 h 331788"/>
              <a:gd name="connsiteX7" fmla="*/ 220663 w 369888"/>
              <a:gd name="connsiteY7" fmla="*/ 265113 h 331788"/>
              <a:gd name="connsiteX8" fmla="*/ 15876 w 369888"/>
              <a:gd name="connsiteY8" fmla="*/ 260351 h 331788"/>
              <a:gd name="connsiteX9" fmla="*/ 0 w 369888"/>
              <a:gd name="connsiteY9" fmla="*/ 250825 h 331788"/>
              <a:gd name="connsiteX10" fmla="*/ 3176 w 369888"/>
              <a:gd name="connsiteY10" fmla="*/ 20638 h 331788"/>
              <a:gd name="connsiteX11" fmla="*/ 11113 w 369888"/>
              <a:gd name="connsiteY11" fmla="*/ 0 h 331788"/>
              <a:gd name="connsiteX0" fmla="*/ 15986 w 374761"/>
              <a:gd name="connsiteY0" fmla="*/ 0 h 331788"/>
              <a:gd name="connsiteX1" fmla="*/ 358886 w 374761"/>
              <a:gd name="connsiteY1" fmla="*/ 4763 h 331788"/>
              <a:gd name="connsiteX2" fmla="*/ 371586 w 374761"/>
              <a:gd name="connsiteY2" fmla="*/ 14288 h 331788"/>
              <a:gd name="connsiteX3" fmla="*/ 374761 w 374761"/>
              <a:gd name="connsiteY3" fmla="*/ 258763 h 331788"/>
              <a:gd name="connsiteX4" fmla="*/ 369998 w 374761"/>
              <a:gd name="connsiteY4" fmla="*/ 261938 h 331788"/>
              <a:gd name="connsiteX5" fmla="*/ 296973 w 374761"/>
              <a:gd name="connsiteY5" fmla="*/ 263525 h 331788"/>
              <a:gd name="connsiteX6" fmla="*/ 296973 w 374761"/>
              <a:gd name="connsiteY6" fmla="*/ 331788 h 331788"/>
              <a:gd name="connsiteX7" fmla="*/ 225536 w 374761"/>
              <a:gd name="connsiteY7" fmla="*/ 265113 h 331788"/>
              <a:gd name="connsiteX8" fmla="*/ 20749 w 374761"/>
              <a:gd name="connsiteY8" fmla="*/ 260351 h 331788"/>
              <a:gd name="connsiteX9" fmla="*/ 4873 w 374761"/>
              <a:gd name="connsiteY9" fmla="*/ 250825 h 331788"/>
              <a:gd name="connsiteX10" fmla="*/ 111 w 374761"/>
              <a:gd name="connsiteY10" fmla="*/ 20638 h 331788"/>
              <a:gd name="connsiteX11" fmla="*/ 15986 w 374761"/>
              <a:gd name="connsiteY11" fmla="*/ 0 h 331788"/>
              <a:gd name="connsiteX0" fmla="*/ 15986 w 374761"/>
              <a:gd name="connsiteY0" fmla="*/ 0 h 331788"/>
              <a:gd name="connsiteX1" fmla="*/ 358886 w 374761"/>
              <a:gd name="connsiteY1" fmla="*/ 4763 h 331788"/>
              <a:gd name="connsiteX2" fmla="*/ 371586 w 374761"/>
              <a:gd name="connsiteY2" fmla="*/ 14288 h 331788"/>
              <a:gd name="connsiteX3" fmla="*/ 374761 w 374761"/>
              <a:gd name="connsiteY3" fmla="*/ 258763 h 331788"/>
              <a:gd name="connsiteX4" fmla="*/ 369998 w 374761"/>
              <a:gd name="connsiteY4" fmla="*/ 261938 h 331788"/>
              <a:gd name="connsiteX5" fmla="*/ 296973 w 374761"/>
              <a:gd name="connsiteY5" fmla="*/ 263525 h 331788"/>
              <a:gd name="connsiteX6" fmla="*/ 296973 w 374761"/>
              <a:gd name="connsiteY6" fmla="*/ 331788 h 331788"/>
              <a:gd name="connsiteX7" fmla="*/ 225536 w 374761"/>
              <a:gd name="connsiteY7" fmla="*/ 265113 h 331788"/>
              <a:gd name="connsiteX8" fmla="*/ 14399 w 374761"/>
              <a:gd name="connsiteY8" fmla="*/ 265113 h 331788"/>
              <a:gd name="connsiteX9" fmla="*/ 4873 w 374761"/>
              <a:gd name="connsiteY9" fmla="*/ 250825 h 331788"/>
              <a:gd name="connsiteX10" fmla="*/ 111 w 374761"/>
              <a:gd name="connsiteY10" fmla="*/ 20638 h 331788"/>
              <a:gd name="connsiteX11" fmla="*/ 15986 w 374761"/>
              <a:gd name="connsiteY1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761" h="331788">
                <a:moveTo>
                  <a:pt x="15986" y="0"/>
                </a:moveTo>
                <a:lnTo>
                  <a:pt x="358886" y="4763"/>
                </a:lnTo>
                <a:lnTo>
                  <a:pt x="371586" y="14288"/>
                </a:lnTo>
                <a:cubicBezTo>
                  <a:pt x="372644" y="95780"/>
                  <a:pt x="373703" y="177271"/>
                  <a:pt x="374761" y="258763"/>
                </a:cubicBezTo>
                <a:lnTo>
                  <a:pt x="369998" y="261938"/>
                </a:lnTo>
                <a:lnTo>
                  <a:pt x="296973" y="263525"/>
                </a:lnTo>
                <a:lnTo>
                  <a:pt x="296973" y="331788"/>
                </a:lnTo>
                <a:lnTo>
                  <a:pt x="225536" y="265113"/>
                </a:lnTo>
                <a:lnTo>
                  <a:pt x="14399" y="265113"/>
                </a:lnTo>
                <a:lnTo>
                  <a:pt x="4873" y="250825"/>
                </a:lnTo>
                <a:cubicBezTo>
                  <a:pt x="5932" y="174096"/>
                  <a:pt x="-948" y="97367"/>
                  <a:pt x="111" y="20638"/>
                </a:cubicBezTo>
                <a:lnTo>
                  <a:pt x="15986"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099A8471-5E40-40B7-87DC-5FEC045940BD}"/>
              </a:ext>
            </a:extLst>
          </p:cNvPr>
          <p:cNvGrpSpPr/>
          <p:nvPr userDrawn="1"/>
        </p:nvGrpSpPr>
        <p:grpSpPr>
          <a:xfrm>
            <a:off x="410780" y="2746125"/>
            <a:ext cx="425449" cy="425701"/>
            <a:chOff x="446089" y="2746125"/>
            <a:chExt cx="425449" cy="425701"/>
          </a:xfrm>
          <a:solidFill>
            <a:srgbClr val="E6E6E6"/>
          </a:solidFill>
        </p:grpSpPr>
        <p:sp>
          <p:nvSpPr>
            <p:cNvPr id="4" name="Ellipse 3">
              <a:extLst>
                <a:ext uri="{FF2B5EF4-FFF2-40B4-BE49-F238E27FC236}">
                  <a16:creationId xmlns:a16="http://schemas.microsoft.com/office/drawing/2014/main" id="{B8042C29-1397-4A41-B26F-1A6CBE135023}"/>
                </a:ext>
              </a:extLst>
            </p:cNvPr>
            <p:cNvSpPr/>
            <p:nvPr userDrawn="1"/>
          </p:nvSpPr>
          <p:spPr>
            <a:xfrm>
              <a:off x="446089" y="2746125"/>
              <a:ext cx="304800" cy="3066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reihandform: Form 4">
              <a:extLst>
                <a:ext uri="{FF2B5EF4-FFF2-40B4-BE49-F238E27FC236}">
                  <a16:creationId xmlns:a16="http://schemas.microsoft.com/office/drawing/2014/main" id="{DC07BB28-AA81-47B2-8B06-D4DDF1FDB261}"/>
                </a:ext>
              </a:extLst>
            </p:cNvPr>
            <p:cNvSpPr/>
            <p:nvPr userDrawn="1"/>
          </p:nvSpPr>
          <p:spPr>
            <a:xfrm>
              <a:off x="731838" y="3028951"/>
              <a:ext cx="139700" cy="142875"/>
            </a:xfrm>
            <a:custGeom>
              <a:avLst/>
              <a:gdLst>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41275 w 139700"/>
                <a:gd name="connsiteY5" fmla="*/ 0 h 142875"/>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23813 w 139700"/>
                <a:gd name="connsiteY5" fmla="*/ 17462 h 142875"/>
                <a:gd name="connsiteX6" fmla="*/ 41275 w 139700"/>
                <a:gd name="connsiteY6" fmla="*/ 0 h 142875"/>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14288 w 139700"/>
                <a:gd name="connsiteY5" fmla="*/ 19049 h 142875"/>
                <a:gd name="connsiteX6" fmla="*/ 41275 w 139700"/>
                <a:gd name="connsiteY6" fmla="*/ 0 h 142875"/>
                <a:gd name="connsiteX0" fmla="*/ 41275 w 139700"/>
                <a:gd name="connsiteY0" fmla="*/ 0 h 142875"/>
                <a:gd name="connsiteX1" fmla="*/ 139700 w 139700"/>
                <a:gd name="connsiteY1" fmla="*/ 93663 h 142875"/>
                <a:gd name="connsiteX2" fmla="*/ 127000 w 139700"/>
                <a:gd name="connsiteY2" fmla="*/ 133350 h 142875"/>
                <a:gd name="connsiteX3" fmla="*/ 95250 w 139700"/>
                <a:gd name="connsiteY3" fmla="*/ 142875 h 142875"/>
                <a:gd name="connsiteX4" fmla="*/ 0 w 139700"/>
                <a:gd name="connsiteY4" fmla="*/ 47625 h 142875"/>
                <a:gd name="connsiteX5" fmla="*/ 4763 w 139700"/>
                <a:gd name="connsiteY5" fmla="*/ 11112 h 142875"/>
                <a:gd name="connsiteX6" fmla="*/ 41275 w 139700"/>
                <a:gd name="connsiteY6"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700" h="142875">
                  <a:moveTo>
                    <a:pt x="41275" y="0"/>
                  </a:moveTo>
                  <a:lnTo>
                    <a:pt x="139700" y="93663"/>
                  </a:lnTo>
                  <a:lnTo>
                    <a:pt x="127000" y="133350"/>
                  </a:lnTo>
                  <a:lnTo>
                    <a:pt x="95250" y="142875"/>
                  </a:lnTo>
                  <a:lnTo>
                    <a:pt x="0" y="47625"/>
                  </a:lnTo>
                  <a:lnTo>
                    <a:pt x="4763" y="11112"/>
                  </a:lnTo>
                  <a:lnTo>
                    <a:pt x="4127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 name="Title 1"/>
          <p:cNvSpPr>
            <a:spLocks noGrp="1"/>
          </p:cNvSpPr>
          <p:nvPr>
            <p:ph type="title" hasCustomPrompt="1"/>
          </p:nvPr>
        </p:nvSpPr>
        <p:spPr>
          <a:xfrm>
            <a:off x="334963" y="209662"/>
            <a:ext cx="11482505" cy="543726"/>
          </a:xfrm>
          <a:prstGeom prst="rect">
            <a:avLst/>
          </a:prstGeom>
        </p:spPr>
        <p:txBody>
          <a:bodyPr lIns="0" tIns="0" rIns="0" bIns="0" anchor="b" anchorCtr="0">
            <a:norm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Lehr- und Lernziele der Veranstaltung</a:t>
            </a:r>
            <a:endParaRPr lang="en-US"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Grafik 15">
            <a:hlinkClick r:id="rId2"/>
            <a:extLst>
              <a:ext uri="{FF2B5EF4-FFF2-40B4-BE49-F238E27FC236}">
                <a16:creationId xmlns:a16="http://schemas.microsoft.com/office/drawing/2014/main" id="{50E033D7-BF27-4DF6-92B3-AD8FE25838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
        <p:nvSpPr>
          <p:cNvPr id="18" name="Google Shape;184;p28">
            <a:extLst>
              <a:ext uri="{FF2B5EF4-FFF2-40B4-BE49-F238E27FC236}">
                <a16:creationId xmlns:a16="http://schemas.microsoft.com/office/drawing/2014/main" id="{C8FB55B3-4BCC-401E-8A2A-BABFCCF29850}"/>
              </a:ext>
            </a:extLst>
          </p:cNvPr>
          <p:cNvSpPr txBox="1">
            <a:spLocks/>
          </p:cNvSpPr>
          <p:nvPr userDrawn="1"/>
        </p:nvSpPr>
        <p:spPr>
          <a:xfrm>
            <a:off x="1046702" y="5336228"/>
            <a:ext cx="1659900" cy="338400"/>
          </a:xfrm>
          <a:prstGeom prst="rect">
            <a:avLst/>
          </a:prstGeom>
        </p:spPr>
        <p:txBody>
          <a:bodyPr spcFirstLastPara="1" wrap="square" lIns="91425" tIns="91425" rIns="91425" bIns="91425" anchor="ctr" anchorCtr="0">
            <a:noAutofit/>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de-DE" sz="1600" b="1" dirty="0">
                <a:latin typeface="Arial" panose="020B0604020202020204" pitchFamily="34" charset="0"/>
                <a:ea typeface="Josefin Sans"/>
                <a:cs typeface="Arial" panose="020B0604020202020204" pitchFamily="34" charset="0"/>
                <a:sym typeface="Josefin Sans"/>
              </a:rPr>
              <a:t>Erinnern</a:t>
            </a:r>
          </a:p>
        </p:txBody>
      </p:sp>
      <p:sp>
        <p:nvSpPr>
          <p:cNvPr id="19" name="Google Shape;185;p28">
            <a:extLst>
              <a:ext uri="{FF2B5EF4-FFF2-40B4-BE49-F238E27FC236}">
                <a16:creationId xmlns:a16="http://schemas.microsoft.com/office/drawing/2014/main" id="{2BBA46ED-42F8-4AF4-A941-65625AE76E72}"/>
              </a:ext>
            </a:extLst>
          </p:cNvPr>
          <p:cNvSpPr txBox="1">
            <a:spLocks/>
          </p:cNvSpPr>
          <p:nvPr userDrawn="1"/>
        </p:nvSpPr>
        <p:spPr>
          <a:xfrm>
            <a:off x="1046702" y="4486952"/>
            <a:ext cx="1659900" cy="338400"/>
          </a:xfrm>
          <a:prstGeom prst="rect">
            <a:avLst/>
          </a:prstGeom>
        </p:spPr>
        <p:txBody>
          <a:bodyPr spcFirstLastPara="1" wrap="square" lIns="91425" tIns="91425" rIns="91425" bIns="91425" anchor="ctr" anchorCtr="0">
            <a:noAutofit/>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de-DE" sz="1600" b="1">
                <a:latin typeface="Arial" panose="020B0604020202020204" pitchFamily="34" charset="0"/>
                <a:ea typeface="Josefin Sans"/>
                <a:cs typeface="Arial" panose="020B0604020202020204" pitchFamily="34" charset="0"/>
                <a:sym typeface="Josefin Sans"/>
              </a:rPr>
              <a:t>Verstehen</a:t>
            </a:r>
            <a:endParaRPr lang="de-DE" sz="1600" b="1" dirty="0">
              <a:latin typeface="Arial" panose="020B0604020202020204" pitchFamily="34" charset="0"/>
              <a:ea typeface="Josefin Sans"/>
              <a:cs typeface="Arial" panose="020B0604020202020204" pitchFamily="34" charset="0"/>
              <a:sym typeface="Josefin Sans"/>
            </a:endParaRPr>
          </a:p>
        </p:txBody>
      </p:sp>
      <p:sp>
        <p:nvSpPr>
          <p:cNvPr id="20" name="Google Shape;186;p28">
            <a:extLst>
              <a:ext uri="{FF2B5EF4-FFF2-40B4-BE49-F238E27FC236}">
                <a16:creationId xmlns:a16="http://schemas.microsoft.com/office/drawing/2014/main" id="{FFC760B9-28EF-4533-BD30-1AA73E37A8C8}"/>
              </a:ext>
            </a:extLst>
          </p:cNvPr>
          <p:cNvSpPr txBox="1">
            <a:spLocks/>
          </p:cNvSpPr>
          <p:nvPr userDrawn="1"/>
        </p:nvSpPr>
        <p:spPr>
          <a:xfrm>
            <a:off x="1046702" y="3637677"/>
            <a:ext cx="1659900" cy="338400"/>
          </a:xfrm>
          <a:prstGeom prst="rect">
            <a:avLst/>
          </a:prstGeom>
        </p:spPr>
        <p:txBody>
          <a:bodyPr spcFirstLastPara="1" wrap="square" lIns="91425" tIns="91425" rIns="91425" bIns="91425" anchor="ctr" anchorCtr="0">
            <a:noAutofit/>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pPr>
            <a:r>
              <a:rPr lang="de-DE" sz="1600" b="1">
                <a:latin typeface="Arial" panose="020B0604020202020204" pitchFamily="34" charset="0"/>
                <a:ea typeface="Josefin Sans"/>
                <a:cs typeface="Arial" panose="020B0604020202020204" pitchFamily="34" charset="0"/>
                <a:sym typeface="Josefin Sans"/>
              </a:rPr>
              <a:t>Anwenden</a:t>
            </a:r>
            <a:endParaRPr lang="de-DE" sz="1600" b="1" dirty="0">
              <a:latin typeface="Arial" panose="020B0604020202020204" pitchFamily="34" charset="0"/>
              <a:ea typeface="Josefin Sans"/>
              <a:cs typeface="Arial" panose="020B0604020202020204" pitchFamily="34" charset="0"/>
              <a:sym typeface="Josefin Sans"/>
            </a:endParaRPr>
          </a:p>
        </p:txBody>
      </p:sp>
      <p:pic>
        <p:nvPicPr>
          <p:cNvPr id="21" name="Grafik 20" descr="Bücher">
            <a:extLst>
              <a:ext uri="{FF2B5EF4-FFF2-40B4-BE49-F238E27FC236}">
                <a16:creationId xmlns:a16="http://schemas.microsoft.com/office/drawing/2014/main" id="{76B2184E-15C7-486D-AC1A-1CC38E6D6F4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1914" y="5230438"/>
            <a:ext cx="540000" cy="540000"/>
          </a:xfrm>
          <a:prstGeom prst="rect">
            <a:avLst/>
          </a:prstGeom>
        </p:spPr>
      </p:pic>
      <p:pic>
        <p:nvPicPr>
          <p:cNvPr id="22" name="Grafik 21" descr="Abschlusshut">
            <a:extLst>
              <a:ext uri="{FF2B5EF4-FFF2-40B4-BE49-F238E27FC236}">
                <a16:creationId xmlns:a16="http://schemas.microsoft.com/office/drawing/2014/main" id="{F6699308-8965-4545-9CC4-CDA1D0627C6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51914" y="989051"/>
            <a:ext cx="540000" cy="540000"/>
          </a:xfrm>
          <a:prstGeom prst="rect">
            <a:avLst/>
          </a:prstGeom>
        </p:spPr>
      </p:pic>
      <p:sp>
        <p:nvSpPr>
          <p:cNvPr id="23" name="Google Shape;184;p28">
            <a:extLst>
              <a:ext uri="{FF2B5EF4-FFF2-40B4-BE49-F238E27FC236}">
                <a16:creationId xmlns:a16="http://schemas.microsoft.com/office/drawing/2014/main" id="{F55A6947-6479-4D03-BBEC-F15571666B3C}"/>
              </a:ext>
            </a:extLst>
          </p:cNvPr>
          <p:cNvSpPr txBox="1">
            <a:spLocks/>
          </p:cNvSpPr>
          <p:nvPr userDrawn="1"/>
        </p:nvSpPr>
        <p:spPr>
          <a:xfrm>
            <a:off x="1046702" y="2788402"/>
            <a:ext cx="1659900" cy="33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700"/>
              <a:buFont typeface="Josefin Sans Thin"/>
              <a:buNone/>
              <a:defRPr sz="1700" b="0" i="0" u="none" strike="noStrike" cap="none">
                <a:solidFill>
                  <a:schemeClr val="dk1"/>
                </a:solidFill>
                <a:latin typeface="Josefin Sans Thin"/>
                <a:ea typeface="Josefin Sans Thin"/>
                <a:cs typeface="Josefin Sans Thin"/>
                <a:sym typeface="Josefin Sans Thin"/>
              </a:defRPr>
            </a:lvl1pPr>
            <a:lvl2pPr marL="914400" marR="0" lvl="1"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1"/>
              </a:buClr>
              <a:buSzPts val="1700"/>
              <a:buFont typeface="Poppins"/>
              <a:buNone/>
              <a:defRPr sz="1700" b="0" i="0" u="none" strike="noStrike" cap="none">
                <a:solidFill>
                  <a:schemeClr val="dk1"/>
                </a:solidFill>
                <a:latin typeface="Poppins"/>
                <a:ea typeface="Poppins"/>
                <a:cs typeface="Poppins"/>
                <a:sym typeface="Poppins"/>
              </a:defRPr>
            </a:lvl9pPr>
          </a:lstStyle>
          <a:p>
            <a:pPr marL="0" indent="0" algn="l"/>
            <a:r>
              <a:rPr lang="de-DE" sz="1600" b="1" dirty="0">
                <a:latin typeface="Arial" panose="020B0604020202020204" pitchFamily="34" charset="0"/>
                <a:ea typeface="Josefin Sans"/>
                <a:cs typeface="Arial" panose="020B0604020202020204" pitchFamily="34" charset="0"/>
                <a:sym typeface="Josefin Sans"/>
              </a:rPr>
              <a:t>Analysieren</a:t>
            </a:r>
          </a:p>
        </p:txBody>
      </p:sp>
      <p:sp>
        <p:nvSpPr>
          <p:cNvPr id="24" name="Google Shape;185;p28">
            <a:extLst>
              <a:ext uri="{FF2B5EF4-FFF2-40B4-BE49-F238E27FC236}">
                <a16:creationId xmlns:a16="http://schemas.microsoft.com/office/drawing/2014/main" id="{FCFC5C13-28F2-44F4-89A9-D729BC7BE722}"/>
              </a:ext>
            </a:extLst>
          </p:cNvPr>
          <p:cNvSpPr txBox="1">
            <a:spLocks/>
          </p:cNvSpPr>
          <p:nvPr userDrawn="1"/>
        </p:nvSpPr>
        <p:spPr>
          <a:xfrm>
            <a:off x="1046702" y="1939127"/>
            <a:ext cx="1659900" cy="33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700"/>
              <a:buFont typeface="Josefin Sans Thin"/>
              <a:buNone/>
              <a:defRPr sz="1700" b="0" i="0" u="none" strike="noStrike" cap="none">
                <a:solidFill>
                  <a:schemeClr val="dk1"/>
                </a:solidFill>
                <a:latin typeface="Josefin Sans Thin"/>
                <a:ea typeface="Josefin Sans Thin"/>
                <a:cs typeface="Josefin Sans Thin"/>
                <a:sym typeface="Josefin Sans Thin"/>
              </a:defRPr>
            </a:lvl1pPr>
            <a:lvl2pPr marL="914400" marR="0" lvl="1"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1"/>
              </a:buClr>
              <a:buSzPts val="1700"/>
              <a:buFont typeface="Poppins"/>
              <a:buNone/>
              <a:defRPr sz="1700" b="0" i="0" u="none" strike="noStrike" cap="none">
                <a:solidFill>
                  <a:schemeClr val="dk1"/>
                </a:solidFill>
                <a:latin typeface="Poppins"/>
                <a:ea typeface="Poppins"/>
                <a:cs typeface="Poppins"/>
                <a:sym typeface="Poppins"/>
              </a:defRPr>
            </a:lvl9pPr>
          </a:lstStyle>
          <a:p>
            <a:pPr marL="0" indent="0" algn="l"/>
            <a:r>
              <a:rPr lang="de-DE" sz="1600" b="1" dirty="0">
                <a:latin typeface="Arial" panose="020B0604020202020204" pitchFamily="34" charset="0"/>
                <a:ea typeface="Josefin Sans"/>
                <a:cs typeface="Arial" panose="020B0604020202020204" pitchFamily="34" charset="0"/>
                <a:sym typeface="Josefin Sans"/>
              </a:rPr>
              <a:t>Bewerten</a:t>
            </a:r>
          </a:p>
        </p:txBody>
      </p:sp>
      <p:sp>
        <p:nvSpPr>
          <p:cNvPr id="25" name="Google Shape;186;p28">
            <a:extLst>
              <a:ext uri="{FF2B5EF4-FFF2-40B4-BE49-F238E27FC236}">
                <a16:creationId xmlns:a16="http://schemas.microsoft.com/office/drawing/2014/main" id="{D1498E39-A163-455E-A142-13377A5B82D9}"/>
              </a:ext>
            </a:extLst>
          </p:cNvPr>
          <p:cNvSpPr txBox="1">
            <a:spLocks/>
          </p:cNvSpPr>
          <p:nvPr userDrawn="1"/>
        </p:nvSpPr>
        <p:spPr>
          <a:xfrm>
            <a:off x="1046702" y="1089852"/>
            <a:ext cx="1659900" cy="33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700"/>
              <a:buFont typeface="Josefin Sans Thin"/>
              <a:buNone/>
              <a:defRPr sz="1700" b="0" i="0" u="none" strike="noStrike" cap="none">
                <a:solidFill>
                  <a:schemeClr val="dk1"/>
                </a:solidFill>
                <a:latin typeface="Josefin Sans Thin"/>
                <a:ea typeface="Josefin Sans Thin"/>
                <a:cs typeface="Josefin Sans Thin"/>
                <a:sym typeface="Josefin Sans Thin"/>
              </a:defRPr>
            </a:lvl1pPr>
            <a:lvl2pPr marL="914400" marR="0" lvl="1"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2pPr>
            <a:lvl3pPr marL="1371600" marR="0" lvl="2"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3pPr>
            <a:lvl4pPr marL="1828800" marR="0" lvl="3"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4pPr>
            <a:lvl5pPr marL="2286000" marR="0" lvl="4"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5pPr>
            <a:lvl6pPr marL="2743200" marR="0" lvl="5"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6pPr>
            <a:lvl7pPr marL="3200400" marR="0" lvl="6"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7pPr>
            <a:lvl8pPr marL="3657600" marR="0" lvl="7" indent="-317500" algn="ctr" rtl="0">
              <a:lnSpc>
                <a:spcPct val="100000"/>
              </a:lnSpc>
              <a:spcBef>
                <a:spcPts val="1600"/>
              </a:spcBef>
              <a:spcAft>
                <a:spcPts val="0"/>
              </a:spcAft>
              <a:buClr>
                <a:schemeClr val="dk1"/>
              </a:buClr>
              <a:buSzPts val="1700"/>
              <a:buFont typeface="Poppins"/>
              <a:buNone/>
              <a:defRPr sz="1700" b="0" i="0" u="none" strike="noStrike" cap="none">
                <a:solidFill>
                  <a:schemeClr val="dk1"/>
                </a:solidFill>
                <a:latin typeface="Poppins"/>
                <a:ea typeface="Poppins"/>
                <a:cs typeface="Poppins"/>
                <a:sym typeface="Poppins"/>
              </a:defRPr>
            </a:lvl8pPr>
            <a:lvl9pPr marL="4114800" marR="0" lvl="8" indent="-317500" algn="ctr" rtl="0">
              <a:lnSpc>
                <a:spcPct val="100000"/>
              </a:lnSpc>
              <a:spcBef>
                <a:spcPts val="1600"/>
              </a:spcBef>
              <a:spcAft>
                <a:spcPts val="1600"/>
              </a:spcAft>
              <a:buClr>
                <a:schemeClr val="dk1"/>
              </a:buClr>
              <a:buSzPts val="1700"/>
              <a:buFont typeface="Poppins"/>
              <a:buNone/>
              <a:defRPr sz="1700" b="0" i="0" u="none" strike="noStrike" cap="none">
                <a:solidFill>
                  <a:schemeClr val="dk1"/>
                </a:solidFill>
                <a:latin typeface="Poppins"/>
                <a:ea typeface="Poppins"/>
                <a:cs typeface="Poppins"/>
                <a:sym typeface="Poppins"/>
              </a:defRPr>
            </a:lvl9pPr>
          </a:lstStyle>
          <a:p>
            <a:pPr marL="0" indent="0" algn="l"/>
            <a:r>
              <a:rPr lang="de-DE" sz="1600" b="1" dirty="0">
                <a:latin typeface="Arial" panose="020B0604020202020204" pitchFamily="34" charset="0"/>
                <a:ea typeface="Josefin Sans"/>
                <a:cs typeface="Arial" panose="020B0604020202020204" pitchFamily="34" charset="0"/>
                <a:sym typeface="Josefin Sans"/>
              </a:rPr>
              <a:t>Erschaffen</a:t>
            </a:r>
          </a:p>
        </p:txBody>
      </p:sp>
      <p:pic>
        <p:nvPicPr>
          <p:cNvPr id="26" name="Grafik 25" descr="Zahnräder">
            <a:extLst>
              <a:ext uri="{FF2B5EF4-FFF2-40B4-BE49-F238E27FC236}">
                <a16:creationId xmlns:a16="http://schemas.microsoft.com/office/drawing/2014/main" id="{0B89253D-7FCB-457A-B57E-0AD2D0EFC75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51914" y="3533882"/>
            <a:ext cx="540000" cy="540000"/>
          </a:xfrm>
          <a:prstGeom prst="rect">
            <a:avLst/>
          </a:prstGeom>
        </p:spPr>
      </p:pic>
      <p:pic>
        <p:nvPicPr>
          <p:cNvPr id="27" name="Grafik 26" descr="Recherche">
            <a:extLst>
              <a:ext uri="{FF2B5EF4-FFF2-40B4-BE49-F238E27FC236}">
                <a16:creationId xmlns:a16="http://schemas.microsoft.com/office/drawing/2014/main" id="{D2957C37-286F-4831-B0B4-0F975D0F32A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51914" y="2685605"/>
            <a:ext cx="540000" cy="540000"/>
          </a:xfrm>
          <a:prstGeom prst="rect">
            <a:avLst/>
          </a:prstGeom>
        </p:spPr>
      </p:pic>
      <p:pic>
        <p:nvPicPr>
          <p:cNvPr id="28" name="Grafik 27" descr="Gute Idee">
            <a:extLst>
              <a:ext uri="{FF2B5EF4-FFF2-40B4-BE49-F238E27FC236}">
                <a16:creationId xmlns:a16="http://schemas.microsoft.com/office/drawing/2014/main" id="{FEFE1517-A901-468B-93E2-D8036A479AD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51914" y="4382159"/>
            <a:ext cx="540000" cy="540000"/>
          </a:xfrm>
          <a:prstGeom prst="rect">
            <a:avLst/>
          </a:prstGeom>
        </p:spPr>
      </p:pic>
      <p:pic>
        <p:nvPicPr>
          <p:cNvPr id="29" name="Grafik 28" descr="Kommentar Like">
            <a:extLst>
              <a:ext uri="{FF2B5EF4-FFF2-40B4-BE49-F238E27FC236}">
                <a16:creationId xmlns:a16="http://schemas.microsoft.com/office/drawing/2014/main" id="{4B4109E8-0384-4D90-AEB6-23514363ED6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51914" y="1837328"/>
            <a:ext cx="540000" cy="540000"/>
          </a:xfrm>
          <a:prstGeom prst="rect">
            <a:avLst/>
          </a:prstGeom>
        </p:spPr>
      </p:pic>
    </p:spTree>
    <p:extLst>
      <p:ext uri="{BB962C8B-B14F-4D97-AF65-F5344CB8AC3E}">
        <p14:creationId xmlns:p14="http://schemas.microsoft.com/office/powerpoint/2010/main" val="2527617367"/>
      </p:ext>
    </p:extLst>
  </p:cSld>
  <p:clrMapOvr>
    <a:masterClrMapping/>
  </p:clrMapOvr>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inleitung Thema (Zwischen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FD53F03-80F9-462C-8489-24B0C7E90605}"/>
              </a:ext>
            </a:extLst>
          </p:cNvPr>
          <p:cNvSpPr/>
          <p:nvPr userDrawn="1"/>
        </p:nvSpPr>
        <p:spPr>
          <a:xfrm>
            <a:off x="0" y="-10633"/>
            <a:ext cx="12190414" cy="6039293"/>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le 1">
            <a:extLst>
              <a:ext uri="{FF2B5EF4-FFF2-40B4-BE49-F238E27FC236}">
                <a16:creationId xmlns:a16="http://schemas.microsoft.com/office/drawing/2014/main" id="{9EF6A86A-2B26-44CB-9D13-BCC5EBBBD062}"/>
              </a:ext>
            </a:extLst>
          </p:cNvPr>
          <p:cNvSpPr>
            <a:spLocks noGrp="1"/>
          </p:cNvSpPr>
          <p:nvPr>
            <p:ph type="title" hasCustomPrompt="1"/>
          </p:nvPr>
        </p:nvSpPr>
        <p:spPr>
          <a:xfrm>
            <a:off x="353955" y="2737150"/>
            <a:ext cx="11482505" cy="543726"/>
          </a:xfrm>
          <a:prstGeom prst="rect">
            <a:avLst/>
          </a:prstGeom>
        </p:spPr>
        <p:txBody>
          <a:bodyPr lIns="0" tIns="0" rIns="0" bIns="0" anchor="b" anchorCtr="0">
            <a:noAutofit/>
          </a:bodyPr>
          <a:lstStyle>
            <a:lvl1pPr algn="ctr">
              <a:defRPr sz="4000" b="1" baseline="0">
                <a:solidFill>
                  <a:schemeClr val="bg1"/>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a:t>
            </a:r>
            <a:endParaRPr lang="en-US" dirty="0"/>
          </a:p>
        </p:txBody>
      </p:sp>
      <p:pic>
        <p:nvPicPr>
          <p:cNvPr id="6" name="Grafik 5">
            <a:hlinkClick r:id="rId2"/>
            <a:extLst>
              <a:ext uri="{FF2B5EF4-FFF2-40B4-BE49-F238E27FC236}">
                <a16:creationId xmlns:a16="http://schemas.microsoft.com/office/drawing/2014/main" id="{EA8BBAD3-A37E-4247-8A7D-2345F9DB68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642344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leitung Abschnitt (Zwischenfoli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FD53F03-80F9-462C-8489-24B0C7E90605}"/>
              </a:ext>
            </a:extLst>
          </p:cNvPr>
          <p:cNvSpPr/>
          <p:nvPr userDrawn="1"/>
        </p:nvSpPr>
        <p:spPr>
          <a:xfrm>
            <a:off x="0" y="-10633"/>
            <a:ext cx="12190414" cy="6039293"/>
          </a:xfrm>
          <a:prstGeom prst="rect">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le 1">
            <a:extLst>
              <a:ext uri="{FF2B5EF4-FFF2-40B4-BE49-F238E27FC236}">
                <a16:creationId xmlns:a16="http://schemas.microsoft.com/office/drawing/2014/main" id="{9EF6A86A-2B26-44CB-9D13-BCC5EBBBD062}"/>
              </a:ext>
            </a:extLst>
          </p:cNvPr>
          <p:cNvSpPr>
            <a:spLocks noGrp="1"/>
          </p:cNvSpPr>
          <p:nvPr>
            <p:ph type="title" hasCustomPrompt="1"/>
          </p:nvPr>
        </p:nvSpPr>
        <p:spPr>
          <a:xfrm>
            <a:off x="353955" y="2737150"/>
            <a:ext cx="11482505" cy="543726"/>
          </a:xfrm>
          <a:prstGeom prst="rect">
            <a:avLst/>
          </a:prstGeom>
        </p:spPr>
        <p:txBody>
          <a:bodyPr lIns="0" tIns="0" rIns="0" bIns="0" anchor="b" anchorCtr="0">
            <a:noAutofit/>
          </a:bodyPr>
          <a:lstStyle>
            <a:lvl1pPr algn="ctr">
              <a:defRPr sz="4000" b="1" baseline="0">
                <a:solidFill>
                  <a:schemeClr val="bg1"/>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a:t>
            </a:r>
            <a:endParaRPr lang="en-US" dirty="0"/>
          </a:p>
        </p:txBody>
      </p:sp>
      <p:pic>
        <p:nvPicPr>
          <p:cNvPr id="6" name="Grafik 5">
            <a:hlinkClick r:id="rId2"/>
            <a:extLst>
              <a:ext uri="{FF2B5EF4-FFF2-40B4-BE49-F238E27FC236}">
                <a16:creationId xmlns:a16="http://schemas.microsoft.com/office/drawing/2014/main" id="{EA8BBAD3-A37E-4247-8A7D-2345F9DB68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55601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tandardfolie (Titel und Inhal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198413"/>
            <a:ext cx="11482505" cy="543726"/>
          </a:xfrm>
          <a:prstGeom prst="rect">
            <a:avLst/>
          </a:prstGeom>
        </p:spPr>
        <p:txBody>
          <a:bodyPr lIns="0" tIns="0" rIns="0" bIns="0" anchor="b" anchorCtr="0">
            <a:no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RWTH-blau</a:t>
            </a:r>
            <a:endParaRPr lang="en-US" dirty="0"/>
          </a:p>
        </p:txBody>
      </p:sp>
      <p:sp>
        <p:nvSpPr>
          <p:cNvPr id="8" name="Textplatzhalter 11"/>
          <p:cNvSpPr>
            <a:spLocks noGrp="1"/>
          </p:cNvSpPr>
          <p:nvPr>
            <p:ph type="body" sz="quarter" idx="13" hasCustomPrompt="1"/>
          </p:nvPr>
        </p:nvSpPr>
        <p:spPr>
          <a:xfrm>
            <a:off x="334963" y="1173251"/>
            <a:ext cx="11482505" cy="4524287"/>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a:hlinkClick r:id="rId2"/>
            <a:extLst>
              <a:ext uri="{FF2B5EF4-FFF2-40B4-BE49-F238E27FC236}">
                <a16:creationId xmlns:a16="http://schemas.microsoft.com/office/drawing/2014/main" id="{AA4C4836-DD45-4A8B-AC54-84309AEFB3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319407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folie Zweispaltig (Titel und Inhal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198413"/>
            <a:ext cx="11482505" cy="543726"/>
          </a:xfrm>
          <a:prstGeom prst="rect">
            <a:avLst/>
          </a:prstGeom>
        </p:spPr>
        <p:txBody>
          <a:bodyPr lIns="0" tIns="0" rIns="0" bIns="0" anchor="b" anchorCtr="0">
            <a:no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RWTH-blau</a:t>
            </a:r>
            <a:endParaRPr lang="en-US" dirty="0"/>
          </a:p>
        </p:txBody>
      </p:sp>
      <p:sp>
        <p:nvSpPr>
          <p:cNvPr id="8" name="Textplatzhalter 11"/>
          <p:cNvSpPr>
            <a:spLocks noGrp="1"/>
          </p:cNvSpPr>
          <p:nvPr>
            <p:ph type="body" sz="quarter" idx="13" hasCustomPrompt="1"/>
          </p:nvPr>
        </p:nvSpPr>
        <p:spPr>
          <a:xfrm>
            <a:off x="334963" y="1173251"/>
            <a:ext cx="5581743" cy="4524287"/>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a:hlinkClick r:id="rId2"/>
            <a:extLst>
              <a:ext uri="{FF2B5EF4-FFF2-40B4-BE49-F238E27FC236}">
                <a16:creationId xmlns:a16="http://schemas.microsoft.com/office/drawing/2014/main" id="{AA4C4836-DD45-4A8B-AC54-84309AEFB3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
        <p:nvSpPr>
          <p:cNvPr id="9" name="Textplatzhalter 11">
            <a:extLst>
              <a:ext uri="{FF2B5EF4-FFF2-40B4-BE49-F238E27FC236}">
                <a16:creationId xmlns:a16="http://schemas.microsoft.com/office/drawing/2014/main" id="{18F65DF1-36F8-4BBD-9802-ED5952FB2429}"/>
              </a:ext>
            </a:extLst>
          </p:cNvPr>
          <p:cNvSpPr>
            <a:spLocks noGrp="1"/>
          </p:cNvSpPr>
          <p:nvPr>
            <p:ph type="body" sz="quarter" idx="14" hasCustomPrompt="1"/>
          </p:nvPr>
        </p:nvSpPr>
        <p:spPr>
          <a:xfrm>
            <a:off x="6297147" y="1158877"/>
            <a:ext cx="5545651" cy="4524287"/>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Tree>
    <p:extLst>
      <p:ext uri="{BB962C8B-B14F-4D97-AF65-F5344CB8AC3E}">
        <p14:creationId xmlns:p14="http://schemas.microsoft.com/office/powerpoint/2010/main" val="35153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folie Stichworte (Titel und Inhal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198413"/>
            <a:ext cx="11482505" cy="543726"/>
          </a:xfrm>
          <a:prstGeom prst="rect">
            <a:avLst/>
          </a:prstGeom>
        </p:spPr>
        <p:txBody>
          <a:bodyPr lIns="0" tIns="0" rIns="0" bIns="0" anchor="b" anchorCtr="0">
            <a:no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RWTH-blau</a:t>
            </a:r>
            <a:endParaRPr lang="en-US" dirty="0"/>
          </a:p>
        </p:txBody>
      </p:sp>
      <p:sp>
        <p:nvSpPr>
          <p:cNvPr id="8" name="Textplatzhalter 11"/>
          <p:cNvSpPr>
            <a:spLocks noGrp="1"/>
          </p:cNvSpPr>
          <p:nvPr>
            <p:ph type="body" sz="quarter" idx="13" hasCustomPrompt="1"/>
          </p:nvPr>
        </p:nvSpPr>
        <p:spPr>
          <a:xfrm>
            <a:off x="334963" y="1173252"/>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a:hlinkClick r:id="rId2"/>
            <a:extLst>
              <a:ext uri="{FF2B5EF4-FFF2-40B4-BE49-F238E27FC236}">
                <a16:creationId xmlns:a16="http://schemas.microsoft.com/office/drawing/2014/main" id="{AA4C4836-DD45-4A8B-AC54-84309AEFB3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
        <p:nvSpPr>
          <p:cNvPr id="9" name="Textplatzhalter 11">
            <a:extLst>
              <a:ext uri="{FF2B5EF4-FFF2-40B4-BE49-F238E27FC236}">
                <a16:creationId xmlns:a16="http://schemas.microsoft.com/office/drawing/2014/main" id="{18F65DF1-36F8-4BBD-9802-ED5952FB2429}"/>
              </a:ext>
            </a:extLst>
          </p:cNvPr>
          <p:cNvSpPr>
            <a:spLocks noGrp="1"/>
          </p:cNvSpPr>
          <p:nvPr>
            <p:ph type="body" sz="quarter" idx="14" hasCustomPrompt="1"/>
          </p:nvPr>
        </p:nvSpPr>
        <p:spPr>
          <a:xfrm>
            <a:off x="8397468" y="1166065"/>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1" name="Textplatzhalter 11">
            <a:extLst>
              <a:ext uri="{FF2B5EF4-FFF2-40B4-BE49-F238E27FC236}">
                <a16:creationId xmlns:a16="http://schemas.microsoft.com/office/drawing/2014/main" id="{34D2268A-2604-485D-91DE-9BA1D1F35FAB}"/>
              </a:ext>
            </a:extLst>
          </p:cNvPr>
          <p:cNvSpPr>
            <a:spLocks noGrp="1"/>
          </p:cNvSpPr>
          <p:nvPr>
            <p:ph type="body" sz="quarter" idx="15" hasCustomPrompt="1"/>
          </p:nvPr>
        </p:nvSpPr>
        <p:spPr>
          <a:xfrm>
            <a:off x="4366216" y="1173252"/>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4" name="Textplatzhalter 11">
            <a:extLst>
              <a:ext uri="{FF2B5EF4-FFF2-40B4-BE49-F238E27FC236}">
                <a16:creationId xmlns:a16="http://schemas.microsoft.com/office/drawing/2014/main" id="{B2912499-2296-475D-8547-B344630F1787}"/>
              </a:ext>
            </a:extLst>
          </p:cNvPr>
          <p:cNvSpPr>
            <a:spLocks noGrp="1"/>
          </p:cNvSpPr>
          <p:nvPr>
            <p:ph type="body" sz="quarter" idx="16" hasCustomPrompt="1"/>
          </p:nvPr>
        </p:nvSpPr>
        <p:spPr>
          <a:xfrm>
            <a:off x="334963" y="3658805"/>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5" name="Textplatzhalter 11">
            <a:extLst>
              <a:ext uri="{FF2B5EF4-FFF2-40B4-BE49-F238E27FC236}">
                <a16:creationId xmlns:a16="http://schemas.microsoft.com/office/drawing/2014/main" id="{2836D5E6-E874-4CCD-BF9B-417DD44D38E2}"/>
              </a:ext>
            </a:extLst>
          </p:cNvPr>
          <p:cNvSpPr>
            <a:spLocks noGrp="1"/>
          </p:cNvSpPr>
          <p:nvPr>
            <p:ph type="body" sz="quarter" idx="17" hasCustomPrompt="1"/>
          </p:nvPr>
        </p:nvSpPr>
        <p:spPr>
          <a:xfrm>
            <a:off x="8397468" y="3651618"/>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
        <p:nvSpPr>
          <p:cNvPr id="16" name="Textplatzhalter 11">
            <a:extLst>
              <a:ext uri="{FF2B5EF4-FFF2-40B4-BE49-F238E27FC236}">
                <a16:creationId xmlns:a16="http://schemas.microsoft.com/office/drawing/2014/main" id="{8B3CF4DD-2B0B-4262-B29F-532E14EEE140}"/>
              </a:ext>
            </a:extLst>
          </p:cNvPr>
          <p:cNvSpPr>
            <a:spLocks noGrp="1"/>
          </p:cNvSpPr>
          <p:nvPr>
            <p:ph type="body" sz="quarter" idx="18" hasCustomPrompt="1"/>
          </p:nvPr>
        </p:nvSpPr>
        <p:spPr>
          <a:xfrm>
            <a:off x="4366216" y="3658805"/>
            <a:ext cx="3420000" cy="2160000"/>
          </a:xfrm>
          <a:prstGeom prst="rect">
            <a:avLst/>
          </a:prstGeom>
        </p:spPr>
        <p:txBody>
          <a:bodyPr lIns="0" tIns="0" rIns="0" bIns="0"/>
          <a:lstStyle>
            <a:lvl1pPr marL="0" indent="0">
              <a:buNone/>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stStyle>
          <a:p>
            <a:pPr lvl="0"/>
            <a:r>
              <a:rPr lang="de-DE" dirty="0"/>
              <a:t>Textmasterformat bearbeiten Arial 18 </a:t>
            </a:r>
            <a:r>
              <a:rPr lang="de-DE" dirty="0" err="1"/>
              <a:t>pt</a:t>
            </a:r>
            <a:endParaRPr lang="de-DE" dirty="0"/>
          </a:p>
          <a:p>
            <a:pPr lvl="1"/>
            <a:r>
              <a:rPr lang="de-DE" dirty="0"/>
              <a:t>Zweite Ebene 16 </a:t>
            </a:r>
            <a:r>
              <a:rPr lang="de-DE" dirty="0" err="1"/>
              <a:t>pt</a:t>
            </a:r>
            <a:endParaRPr lang="de-DE" dirty="0"/>
          </a:p>
        </p:txBody>
      </p:sp>
    </p:spTree>
    <p:extLst>
      <p:ext uri="{BB962C8B-B14F-4D97-AF65-F5344CB8AC3E}">
        <p14:creationId xmlns:p14="http://schemas.microsoft.com/office/powerpoint/2010/main" val="23805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11" grpId="0" build="p">
        <p:tmplLst>
          <p:tmpl lvl="1">
            <p:tnLst>
              <p:par>
                <p:cTn presetID="1"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4" grpId="0" build="p">
        <p:tmplLst>
          <p:tmpl lvl="1">
            <p:tnLst>
              <p:par>
                <p:cTn presetID="1"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P spid="15" grpId="0" build="p">
        <p:tmplLst>
          <p:tmpl lvl="1">
            <p:tnLst>
              <p:par>
                <p:cTn presetID="1"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childTnLst>
                </p:cTn>
              </p:par>
            </p:tnLst>
          </p:tmpl>
        </p:tmplLst>
      </p:bldP>
      <p:bldP spid="16" grpId="0" build="p">
        <p:tmplLst>
          <p:tmpl lvl="1">
            <p:tnLst>
              <p:par>
                <p:cTn presetID="1"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Lst>
  </p:timing>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ild und Textbloc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34963" y="201647"/>
            <a:ext cx="11482505" cy="543726"/>
          </a:xfrm>
          <a:prstGeom prst="rect">
            <a:avLst/>
          </a:prstGeom>
        </p:spPr>
        <p:txBody>
          <a:bodyPr lIns="0" tIns="0" rIns="0" bIns="0" anchor="b" anchorCtr="0">
            <a:normAutofit/>
          </a:bodyPr>
          <a:lstStyle>
            <a:lvl1pPr algn="l">
              <a:defRPr sz="2000" b="1" baseline="0">
                <a:solidFill>
                  <a:srgbClr val="00549F"/>
                </a:solidFill>
                <a:latin typeface="Arial" panose="020B0604020202020204" pitchFamily="34" charset="0"/>
                <a:cs typeface="Arial" panose="020B0604020202020204" pitchFamily="34" charset="0"/>
              </a:defRPr>
            </a:lvl1pPr>
          </a:lstStyle>
          <a:p>
            <a:r>
              <a:rPr lang="de-DE" dirty="0"/>
              <a:t>Titelmasterformat durch Klicken bearbeiten Arial 20 </a:t>
            </a:r>
            <a:r>
              <a:rPr lang="de-DE" dirty="0" err="1"/>
              <a:t>pt</a:t>
            </a:r>
            <a:r>
              <a:rPr lang="de-DE" dirty="0"/>
              <a:t> fett RWTH-blau</a:t>
            </a:r>
            <a:endParaRPr lang="en-US" dirty="0"/>
          </a:p>
        </p:txBody>
      </p:sp>
      <p:cxnSp>
        <p:nvCxnSpPr>
          <p:cNvPr id="12" name="Gerader Verbinder 10"/>
          <p:cNvCxnSpPr/>
          <p:nvPr userDrawn="1"/>
        </p:nvCxnSpPr>
        <p:spPr>
          <a:xfrm>
            <a:off x="360318" y="81457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1"/>
          <p:cNvCxnSpPr/>
          <p:nvPr userDrawn="1"/>
        </p:nvCxnSpPr>
        <p:spPr>
          <a:xfrm>
            <a:off x="360318" y="6041837"/>
            <a:ext cx="11482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Grafik 13">
            <a:hlinkClick r:id="rId2"/>
            <a:extLst>
              <a:ext uri="{FF2B5EF4-FFF2-40B4-BE49-F238E27FC236}">
                <a16:creationId xmlns:a16="http://schemas.microsoft.com/office/drawing/2014/main" id="{26590D45-133D-4F17-B811-295621B91F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319" y="6229354"/>
            <a:ext cx="969717" cy="339524"/>
          </a:xfrm>
          <a:prstGeom prst="rect">
            <a:avLst/>
          </a:prstGeom>
        </p:spPr>
      </p:pic>
    </p:spTree>
    <p:extLst>
      <p:ext uri="{BB962C8B-B14F-4D97-AF65-F5344CB8AC3E}">
        <p14:creationId xmlns:p14="http://schemas.microsoft.com/office/powerpoint/2010/main" val="1970482773"/>
      </p:ext>
    </p:extLst>
  </p:cSld>
  <p:clrMapOvr>
    <a:masterClrMapping/>
  </p:clrMapOvr>
  <p:extLst>
    <p:ext uri="{DCECCB84-F9BA-43D5-87BE-67443E8EF086}">
      <p15:sldGuideLst xmlns:p15="http://schemas.microsoft.com/office/powerpoint/2012/main">
        <p15:guide id="1" pos="211">
          <p15:clr>
            <a:srgbClr val="FBAE40"/>
          </p15:clr>
        </p15:guide>
        <p15:guide id="2" pos="7468">
          <p15:clr>
            <a:srgbClr val="FBAE40"/>
          </p15:clr>
        </p15:guide>
        <p15:guide id="3" orient="horz" pos="732">
          <p15:clr>
            <a:srgbClr val="FBAE40"/>
          </p15:clr>
        </p15:guide>
        <p15:guide id="4" orient="horz" pos="358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elplatzhalter 7"/>
          <p:cNvSpPr>
            <a:spLocks noGrp="1"/>
          </p:cNvSpPr>
          <p:nvPr>
            <p:ph type="title"/>
          </p:nvPr>
        </p:nvSpPr>
        <p:spPr>
          <a:xfrm>
            <a:off x="609524" y="274706"/>
            <a:ext cx="11080249" cy="1143265"/>
          </a:xfrm>
          <a:prstGeom prst="rect">
            <a:avLst/>
          </a:prstGeom>
        </p:spPr>
        <p:txBody>
          <a:bodyPr vert="horz" lIns="68580" tIns="34290" rIns="68580" bIns="34290" rtlCol="0" anchor="ctr">
            <a:normAutofit/>
          </a:bodyPr>
          <a:lstStyle/>
          <a:p>
            <a:r>
              <a:rPr lang="de-DE"/>
              <a:t>Titelmasterformat durch Klicken bearbeiten</a:t>
            </a:r>
          </a:p>
        </p:txBody>
      </p:sp>
      <p:sp>
        <p:nvSpPr>
          <p:cNvPr id="2" name="Textfeld 1">
            <a:extLst>
              <a:ext uri="{FF2B5EF4-FFF2-40B4-BE49-F238E27FC236}">
                <a16:creationId xmlns:a16="http://schemas.microsoft.com/office/drawing/2014/main" id="{06EB5D48-31E3-45A5-9AE2-63A235621FF3}"/>
              </a:ext>
            </a:extLst>
          </p:cNvPr>
          <p:cNvSpPr txBox="1"/>
          <p:nvPr userDrawn="1"/>
        </p:nvSpPr>
        <p:spPr>
          <a:xfrm>
            <a:off x="7663295" y="6246328"/>
            <a:ext cx="4026478" cy="338554"/>
          </a:xfrm>
          <a:prstGeom prst="rect">
            <a:avLst/>
          </a:prstGeom>
          <a:noFill/>
        </p:spPr>
        <p:txBody>
          <a:bodyPr wrap="square" rtlCol="0">
            <a:spAutoFit/>
          </a:bodyPr>
          <a:lstStyle/>
          <a:p>
            <a:pPr algn="r"/>
            <a:r>
              <a:rPr lang="de-DE" sz="1600" b="1" i="0" kern="1200" dirty="0" err="1">
                <a:solidFill>
                  <a:srgbClr val="00549F"/>
                </a:solidFill>
                <a:effectLst/>
                <a:latin typeface="Arial" charset="0"/>
                <a:ea typeface="ＭＳ Ｐゴシック" pitchFamily="34" charset="-128"/>
                <a:cs typeface="+mn-cs"/>
              </a:rPr>
              <a:t>HydroOER</a:t>
            </a:r>
            <a:r>
              <a:rPr lang="de-DE" sz="1600" b="1" i="0" kern="1200" dirty="0">
                <a:solidFill>
                  <a:srgbClr val="00549F"/>
                </a:solidFill>
                <a:effectLst/>
                <a:latin typeface="Arial" charset="0"/>
                <a:ea typeface="ＭＳ Ｐゴシック" pitchFamily="34" charset="-128"/>
                <a:cs typeface="+mn-cs"/>
              </a:rPr>
              <a:t> - Hydrologie-Repository</a:t>
            </a:r>
            <a:endParaRPr lang="de-DE" sz="1600" b="1" i="0" dirty="0">
              <a:solidFill>
                <a:srgbClr val="00549F"/>
              </a:solidFill>
            </a:endParaRPr>
          </a:p>
        </p:txBody>
      </p:sp>
    </p:spTree>
    <p:extLst>
      <p:ext uri="{BB962C8B-B14F-4D97-AF65-F5344CB8AC3E}">
        <p14:creationId xmlns:p14="http://schemas.microsoft.com/office/powerpoint/2010/main" val="1507260688"/>
      </p:ext>
    </p:extLst>
  </p:cSld>
  <p:clrMap bg1="lt1" tx1="dk1" bg2="lt2" tx2="dk2" accent1="accent1" accent2="accent2" accent3="accent3" accent4="accent4" accent5="accent5" accent6="accent6" hlink="hlink" folHlink="folHlink"/>
  <p:sldLayoutIdLst>
    <p:sldLayoutId id="2147483926" r:id="rId1"/>
    <p:sldLayoutId id="2147483940" r:id="rId2"/>
    <p:sldLayoutId id="2147483941" r:id="rId3"/>
    <p:sldLayoutId id="2147483936" r:id="rId4"/>
    <p:sldLayoutId id="2147483942" r:id="rId5"/>
    <p:sldLayoutId id="2147483937" r:id="rId6"/>
    <p:sldLayoutId id="2147483943" r:id="rId7"/>
    <p:sldLayoutId id="2147483944" r:id="rId8"/>
    <p:sldLayoutId id="2147483939" r:id="rId9"/>
    <p:sldLayoutId id="2147483935" r:id="rId10"/>
    <p:sldLayoutId id="2147483934" r:id="rId11"/>
  </p:sldLayoutIdLst>
  <p:hf hdr="0" ftr="0"/>
  <p:txStyles>
    <p:titleStyle>
      <a:lvl1pPr algn="ctr" defTabSz="685760" rtl="0" eaLnBrk="1" latinLnBrk="0" hangingPunct="1">
        <a:spcBef>
          <a:spcPct val="0"/>
        </a:spcBef>
        <a:buNone/>
        <a:defRPr sz="3300" b="0" i="0" u="none" kern="1200">
          <a:solidFill>
            <a:schemeClr val="tx1"/>
          </a:solidFill>
          <a:latin typeface="+mj-lt"/>
          <a:ea typeface="+mj-ea"/>
          <a:cs typeface="+mj-cs"/>
        </a:defRPr>
      </a:lvl1pPr>
    </p:titleStyle>
    <p:body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760" rtl="0" eaLnBrk="1" latinLnBrk="0" hangingPunct="1">
        <a:defRPr sz="1400" kern="1200">
          <a:solidFill>
            <a:schemeClr val="tx1"/>
          </a:solidFill>
          <a:latin typeface="+mn-lt"/>
          <a:ea typeface="+mn-ea"/>
          <a:cs typeface="+mn-cs"/>
        </a:defRPr>
      </a:lvl1pPr>
      <a:lvl2pPr marL="342881" algn="l" defTabSz="685760" rtl="0" eaLnBrk="1" latinLnBrk="0" hangingPunct="1">
        <a:defRPr sz="1400" kern="1200">
          <a:solidFill>
            <a:schemeClr val="tx1"/>
          </a:solidFill>
          <a:latin typeface="+mn-lt"/>
          <a:ea typeface="+mn-ea"/>
          <a:cs typeface="+mn-cs"/>
        </a:defRPr>
      </a:lvl2pPr>
      <a:lvl3pPr marL="685760" algn="l" defTabSz="685760" rtl="0" eaLnBrk="1" latinLnBrk="0" hangingPunct="1">
        <a:defRPr sz="1400" kern="1200">
          <a:solidFill>
            <a:schemeClr val="tx1"/>
          </a:solidFill>
          <a:latin typeface="+mn-lt"/>
          <a:ea typeface="+mn-ea"/>
          <a:cs typeface="+mn-cs"/>
        </a:defRPr>
      </a:lvl3pPr>
      <a:lvl4pPr marL="1028640" algn="l" defTabSz="685760" rtl="0" eaLnBrk="1" latinLnBrk="0" hangingPunct="1">
        <a:defRPr sz="1400" kern="1200">
          <a:solidFill>
            <a:schemeClr val="tx1"/>
          </a:solidFill>
          <a:latin typeface="+mn-lt"/>
          <a:ea typeface="+mn-ea"/>
          <a:cs typeface="+mn-cs"/>
        </a:defRPr>
      </a:lvl4pPr>
      <a:lvl5pPr marL="1371519" algn="l" defTabSz="685760" rtl="0" eaLnBrk="1" latinLnBrk="0" hangingPunct="1">
        <a:defRPr sz="1400" kern="1200">
          <a:solidFill>
            <a:schemeClr val="tx1"/>
          </a:solidFill>
          <a:latin typeface="+mn-lt"/>
          <a:ea typeface="+mn-ea"/>
          <a:cs typeface="+mn-cs"/>
        </a:defRPr>
      </a:lvl5pPr>
      <a:lvl6pPr marL="1714400" algn="l" defTabSz="685760" rtl="0" eaLnBrk="1" latinLnBrk="0" hangingPunct="1">
        <a:defRPr sz="1400" kern="1200">
          <a:solidFill>
            <a:schemeClr val="tx1"/>
          </a:solidFill>
          <a:latin typeface="+mn-lt"/>
          <a:ea typeface="+mn-ea"/>
          <a:cs typeface="+mn-cs"/>
        </a:defRPr>
      </a:lvl6pPr>
      <a:lvl7pPr marL="2057279" algn="l" defTabSz="685760" rtl="0" eaLnBrk="1" latinLnBrk="0" hangingPunct="1">
        <a:defRPr sz="1400" kern="1200">
          <a:solidFill>
            <a:schemeClr val="tx1"/>
          </a:solidFill>
          <a:latin typeface="+mn-lt"/>
          <a:ea typeface="+mn-ea"/>
          <a:cs typeface="+mn-cs"/>
        </a:defRPr>
      </a:lvl7pPr>
      <a:lvl8pPr marL="2400160" algn="l" defTabSz="685760" rtl="0" eaLnBrk="1" latinLnBrk="0" hangingPunct="1">
        <a:defRPr sz="1400" kern="1200">
          <a:solidFill>
            <a:schemeClr val="tx1"/>
          </a:solidFill>
          <a:latin typeface="+mn-lt"/>
          <a:ea typeface="+mn-ea"/>
          <a:cs typeface="+mn-cs"/>
        </a:defRPr>
      </a:lvl8pPr>
      <a:lvl9pPr marL="2743040" algn="l" defTabSz="68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6.emf"/><Relationship Id="rId5" Type="http://schemas.openxmlformats.org/officeDocument/2006/relationships/oleObject" Target="../embeddings/oleObject3.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6" Type="http://schemas.openxmlformats.org/officeDocument/2006/relationships/tags" Target="../tags/tag54.xml"/><Relationship Id="rId21" Type="http://schemas.openxmlformats.org/officeDocument/2006/relationships/tags" Target="../tags/tag49.xml"/><Relationship Id="rId42" Type="http://schemas.openxmlformats.org/officeDocument/2006/relationships/tags" Target="../tags/tag70.xml"/><Relationship Id="rId47" Type="http://schemas.openxmlformats.org/officeDocument/2006/relationships/tags" Target="../tags/tag75.xml"/><Relationship Id="rId63" Type="http://schemas.openxmlformats.org/officeDocument/2006/relationships/tags" Target="../tags/tag91.xml"/><Relationship Id="rId68" Type="http://schemas.openxmlformats.org/officeDocument/2006/relationships/tags" Target="../tags/tag96.xml"/><Relationship Id="rId2" Type="http://schemas.openxmlformats.org/officeDocument/2006/relationships/tags" Target="../tags/tag30.xml"/><Relationship Id="rId16" Type="http://schemas.openxmlformats.org/officeDocument/2006/relationships/tags" Target="../tags/tag44.xml"/><Relationship Id="rId29" Type="http://schemas.openxmlformats.org/officeDocument/2006/relationships/tags" Target="../tags/tag57.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tags" Target="../tags/tag60.xml"/><Relationship Id="rId37" Type="http://schemas.openxmlformats.org/officeDocument/2006/relationships/tags" Target="../tags/tag65.xml"/><Relationship Id="rId40" Type="http://schemas.openxmlformats.org/officeDocument/2006/relationships/tags" Target="../tags/tag68.xml"/><Relationship Id="rId45" Type="http://schemas.openxmlformats.org/officeDocument/2006/relationships/tags" Target="../tags/tag73.xml"/><Relationship Id="rId53" Type="http://schemas.openxmlformats.org/officeDocument/2006/relationships/tags" Target="../tags/tag81.xml"/><Relationship Id="rId58" Type="http://schemas.openxmlformats.org/officeDocument/2006/relationships/tags" Target="../tags/tag86.xml"/><Relationship Id="rId66" Type="http://schemas.openxmlformats.org/officeDocument/2006/relationships/tags" Target="../tags/tag94.xml"/><Relationship Id="rId74" Type="http://schemas.openxmlformats.org/officeDocument/2006/relationships/slideLayout" Target="../slideLayouts/slideLayout9.xml"/><Relationship Id="rId5" Type="http://schemas.openxmlformats.org/officeDocument/2006/relationships/tags" Target="../tags/tag33.xml"/><Relationship Id="rId61" Type="http://schemas.openxmlformats.org/officeDocument/2006/relationships/tags" Target="../tags/tag89.xml"/><Relationship Id="rId19" Type="http://schemas.openxmlformats.org/officeDocument/2006/relationships/tags" Target="../tags/tag4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 Id="rId35" Type="http://schemas.openxmlformats.org/officeDocument/2006/relationships/tags" Target="../tags/tag63.xml"/><Relationship Id="rId43" Type="http://schemas.openxmlformats.org/officeDocument/2006/relationships/tags" Target="../tags/tag71.xml"/><Relationship Id="rId48" Type="http://schemas.openxmlformats.org/officeDocument/2006/relationships/tags" Target="../tags/tag76.xml"/><Relationship Id="rId56" Type="http://schemas.openxmlformats.org/officeDocument/2006/relationships/tags" Target="../tags/tag84.xml"/><Relationship Id="rId64" Type="http://schemas.openxmlformats.org/officeDocument/2006/relationships/tags" Target="../tags/tag92.xml"/><Relationship Id="rId69" Type="http://schemas.openxmlformats.org/officeDocument/2006/relationships/tags" Target="../tags/tag97.xml"/><Relationship Id="rId8" Type="http://schemas.openxmlformats.org/officeDocument/2006/relationships/tags" Target="../tags/tag36.xml"/><Relationship Id="rId51" Type="http://schemas.openxmlformats.org/officeDocument/2006/relationships/tags" Target="../tags/tag79.xml"/><Relationship Id="rId72" Type="http://schemas.openxmlformats.org/officeDocument/2006/relationships/tags" Target="../tags/tag100.xml"/><Relationship Id="rId3" Type="http://schemas.openxmlformats.org/officeDocument/2006/relationships/tags" Target="../tags/tag31.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tags" Target="../tags/tag61.xml"/><Relationship Id="rId38" Type="http://schemas.openxmlformats.org/officeDocument/2006/relationships/tags" Target="../tags/tag66.xml"/><Relationship Id="rId46" Type="http://schemas.openxmlformats.org/officeDocument/2006/relationships/tags" Target="../tags/tag74.xml"/><Relationship Id="rId59" Type="http://schemas.openxmlformats.org/officeDocument/2006/relationships/tags" Target="../tags/tag87.xml"/><Relationship Id="rId67" Type="http://schemas.openxmlformats.org/officeDocument/2006/relationships/tags" Target="../tags/tag95.xml"/><Relationship Id="rId20" Type="http://schemas.openxmlformats.org/officeDocument/2006/relationships/tags" Target="../tags/tag48.xml"/><Relationship Id="rId41" Type="http://schemas.openxmlformats.org/officeDocument/2006/relationships/tags" Target="../tags/tag69.xml"/><Relationship Id="rId54" Type="http://schemas.openxmlformats.org/officeDocument/2006/relationships/tags" Target="../tags/tag82.xml"/><Relationship Id="rId62" Type="http://schemas.openxmlformats.org/officeDocument/2006/relationships/tags" Target="../tags/tag90.xml"/><Relationship Id="rId70" Type="http://schemas.openxmlformats.org/officeDocument/2006/relationships/tags" Target="../tags/tag98.xml"/><Relationship Id="rId75" Type="http://schemas.openxmlformats.org/officeDocument/2006/relationships/notesSlide" Target="../notesSlides/notesSlide6.xml"/><Relationship Id="rId1" Type="http://schemas.openxmlformats.org/officeDocument/2006/relationships/tags" Target="../tags/tag29.xml"/><Relationship Id="rId6" Type="http://schemas.openxmlformats.org/officeDocument/2006/relationships/tags" Target="../tags/tag34.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36" Type="http://schemas.openxmlformats.org/officeDocument/2006/relationships/tags" Target="../tags/tag64.xml"/><Relationship Id="rId49" Type="http://schemas.openxmlformats.org/officeDocument/2006/relationships/tags" Target="../tags/tag77.xml"/><Relationship Id="rId57" Type="http://schemas.openxmlformats.org/officeDocument/2006/relationships/tags" Target="../tags/tag85.xml"/><Relationship Id="rId10" Type="http://schemas.openxmlformats.org/officeDocument/2006/relationships/tags" Target="../tags/tag38.xml"/><Relationship Id="rId31" Type="http://schemas.openxmlformats.org/officeDocument/2006/relationships/tags" Target="../tags/tag59.xml"/><Relationship Id="rId44" Type="http://schemas.openxmlformats.org/officeDocument/2006/relationships/tags" Target="../tags/tag72.xml"/><Relationship Id="rId52" Type="http://schemas.openxmlformats.org/officeDocument/2006/relationships/tags" Target="../tags/tag80.xml"/><Relationship Id="rId60" Type="http://schemas.openxmlformats.org/officeDocument/2006/relationships/tags" Target="../tags/tag88.xml"/><Relationship Id="rId65" Type="http://schemas.openxmlformats.org/officeDocument/2006/relationships/tags" Target="../tags/tag93.xml"/><Relationship Id="rId73" Type="http://schemas.openxmlformats.org/officeDocument/2006/relationships/tags" Target="../tags/tag101.xml"/><Relationship Id="rId4" Type="http://schemas.openxmlformats.org/officeDocument/2006/relationships/tags" Target="../tags/tag32.xml"/><Relationship Id="rId9" Type="http://schemas.openxmlformats.org/officeDocument/2006/relationships/tags" Target="../tags/tag37.xml"/><Relationship Id="rId13" Type="http://schemas.openxmlformats.org/officeDocument/2006/relationships/tags" Target="../tags/tag41.xml"/><Relationship Id="rId18" Type="http://schemas.openxmlformats.org/officeDocument/2006/relationships/tags" Target="../tags/tag46.xml"/><Relationship Id="rId39" Type="http://schemas.openxmlformats.org/officeDocument/2006/relationships/tags" Target="../tags/tag67.xml"/><Relationship Id="rId34" Type="http://schemas.openxmlformats.org/officeDocument/2006/relationships/tags" Target="../tags/tag62.xml"/><Relationship Id="rId50" Type="http://schemas.openxmlformats.org/officeDocument/2006/relationships/tags" Target="../tags/tag78.xml"/><Relationship Id="rId55" Type="http://schemas.openxmlformats.org/officeDocument/2006/relationships/tags" Target="../tags/tag83.xml"/><Relationship Id="rId7" Type="http://schemas.openxmlformats.org/officeDocument/2006/relationships/tags" Target="../tags/tag35.xml"/><Relationship Id="rId71" Type="http://schemas.openxmlformats.org/officeDocument/2006/relationships/tags" Target="../tags/tag99.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ufz.de/index.php?de=37937"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9.xml"/><Relationship Id="rId7" Type="http://schemas.openxmlformats.org/officeDocument/2006/relationships/tags" Target="../tags/tag2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tags" Target="../tags/tag26.xml"/><Relationship Id="rId3" Type="http://schemas.openxmlformats.org/officeDocument/2006/relationships/slideLayout" Target="../slideLayouts/slideLayout9.xml"/><Relationship Id="rId7" Type="http://schemas.openxmlformats.org/officeDocument/2006/relationships/image" Target="../media/image17.png"/><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wmf"/><Relationship Id="rId4" Type="http://schemas.openxmlformats.org/officeDocument/2006/relationships/oleObject" Target="../embeddings/oleObject2.bin"/><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DE" dirty="0"/>
              <a:t>Vorlesung Grundlagen der Hydrologie</a:t>
            </a:r>
          </a:p>
        </p:txBody>
      </p:sp>
      <p:sp>
        <p:nvSpPr>
          <p:cNvPr id="3" name="Inhaltsplatzhalter 2"/>
          <p:cNvSpPr>
            <a:spLocks noGrp="1"/>
          </p:cNvSpPr>
          <p:nvPr>
            <p:ph idx="13"/>
          </p:nvPr>
        </p:nvSpPr>
        <p:spPr>
          <a:xfrm>
            <a:off x="345716" y="3095302"/>
            <a:ext cx="11330347" cy="2602235"/>
          </a:xfrm>
        </p:spPr>
        <p:txBody>
          <a:bodyPr/>
          <a:lstStyle/>
          <a:p>
            <a:r>
              <a:rPr lang="de-DE"/>
              <a:t>Vorlesung: Verdunstung I</a:t>
            </a:r>
            <a:endParaRPr lang="de-DE" dirty="0"/>
          </a:p>
          <a:p>
            <a:endParaRPr lang="de-DE" b="0" dirty="0"/>
          </a:p>
          <a:p>
            <a:pPr>
              <a:lnSpc>
                <a:spcPct val="90000"/>
              </a:lnSpc>
            </a:pPr>
            <a:r>
              <a:rPr lang="de-DE" sz="2000" b="0" dirty="0"/>
              <a:t>Grundlagen der Verdunstung</a:t>
            </a:r>
          </a:p>
          <a:p>
            <a:pPr>
              <a:lnSpc>
                <a:spcPct val="90000"/>
              </a:lnSpc>
            </a:pPr>
            <a:r>
              <a:rPr lang="de-DE" sz="2000" b="0" dirty="0"/>
              <a:t>Boden als Faktor für die Verdunstung am Beispiel Deutschland</a:t>
            </a:r>
          </a:p>
        </p:txBody>
      </p:sp>
    </p:spTree>
    <p:extLst>
      <p:ext uri="{BB962C8B-B14F-4D97-AF65-F5344CB8AC3E}">
        <p14:creationId xmlns:p14="http://schemas.microsoft.com/office/powerpoint/2010/main" val="138377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28EE3-934A-4E9C-BBBA-F14FEC3EE587}"/>
              </a:ext>
            </a:extLst>
          </p:cNvPr>
          <p:cNvSpPr>
            <a:spLocks noGrp="1"/>
          </p:cNvSpPr>
          <p:nvPr>
            <p:ph type="title"/>
          </p:nvPr>
        </p:nvSpPr>
        <p:spPr/>
        <p:txBody>
          <a:bodyPr>
            <a:normAutofit/>
          </a:bodyPr>
          <a:lstStyle/>
          <a:p>
            <a:r>
              <a:rPr lang="de-DE" dirty="0"/>
              <a:t>Einflussfaktoren für die Verdunstung</a:t>
            </a:r>
          </a:p>
        </p:txBody>
      </p:sp>
      <p:sp>
        <p:nvSpPr>
          <p:cNvPr id="3" name="Titel 1">
            <a:extLst>
              <a:ext uri="{FF2B5EF4-FFF2-40B4-BE49-F238E27FC236}">
                <a16:creationId xmlns:a16="http://schemas.microsoft.com/office/drawing/2014/main" id="{B2A62057-8EC4-496D-810D-519B789CFF11}"/>
              </a:ext>
            </a:extLst>
          </p:cNvPr>
          <p:cNvSpPr txBox="1">
            <a:spLocks/>
          </p:cNvSpPr>
          <p:nvPr/>
        </p:nvSpPr>
        <p:spPr>
          <a:xfrm>
            <a:off x="372078"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 name="Textplatzhalter 2">
            <a:extLst>
              <a:ext uri="{FF2B5EF4-FFF2-40B4-BE49-F238E27FC236}">
                <a16:creationId xmlns:a16="http://schemas.microsoft.com/office/drawing/2014/main" id="{1B9C3298-0366-499F-8A4B-59092432925E}"/>
              </a:ext>
            </a:extLst>
          </p:cNvPr>
          <p:cNvSpPr txBox="1">
            <a:spLocks/>
          </p:cNvSpPr>
          <p:nvPr/>
        </p:nvSpPr>
        <p:spPr>
          <a:xfrm>
            <a:off x="361117" y="1685190"/>
            <a:ext cx="11482505" cy="4356647"/>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Die Verdunstung ist physikalisch von folgenden Faktoren abhängig:</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fontAlgn="auto">
              <a:spcAft>
                <a:spcPts val="0"/>
              </a:spcAft>
            </a:pPr>
            <a:r>
              <a:rPr lang="de-DE" sz="1800" dirty="0">
                <a:latin typeface="Arial" panose="020B0604020202020204" pitchFamily="34" charset="0"/>
                <a:cs typeface="Arial" panose="020B0604020202020204" pitchFamily="34" charset="0"/>
              </a:rPr>
              <a:t>der Differenz des Dampfdruckes an der Oberfläche und dem Dampfdruck der oberflächennahen Luft</a:t>
            </a:r>
          </a:p>
          <a:p>
            <a:pPr fontAlgn="auto">
              <a:spcAft>
                <a:spcPts val="0"/>
              </a:spcAft>
            </a:pPr>
            <a:endParaRPr lang="de-DE" sz="1800" dirty="0">
              <a:latin typeface="Arial" panose="020B0604020202020204" pitchFamily="34" charset="0"/>
              <a:cs typeface="Arial" panose="020B0604020202020204" pitchFamily="34" charset="0"/>
            </a:endParaRPr>
          </a:p>
          <a:p>
            <a:pPr fontAlgn="auto">
              <a:spcAft>
                <a:spcPts val="0"/>
              </a:spcAft>
            </a:pPr>
            <a:r>
              <a:rPr lang="de-DE" sz="1800" dirty="0">
                <a:latin typeface="Arial" panose="020B0604020202020204" pitchFamily="34" charset="0"/>
                <a:cs typeface="Arial" panose="020B0604020202020204" pitchFamily="34" charset="0"/>
              </a:rPr>
              <a:t>der Energie, die an der Oberfläche zur Verfügung steht</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fontAlgn="auto">
              <a:spcAft>
                <a:spcPts val="0"/>
              </a:spcAft>
            </a:pPr>
            <a:r>
              <a:rPr lang="de-DE" sz="1800" dirty="0">
                <a:latin typeface="Arial" panose="020B0604020202020204" pitchFamily="34" charset="0"/>
                <a:cs typeface="Arial" panose="020B0604020202020204" pitchFamily="34" charset="0"/>
              </a:rPr>
              <a:t>der Menge des Wasserdampfes, die in der Luft transportiert wird</a:t>
            </a:r>
          </a:p>
          <a:p>
            <a:pPr fontAlgn="auto">
              <a:spcAft>
                <a:spcPts val="0"/>
              </a:spcAft>
            </a:pPr>
            <a:endParaRPr lang="de-DE" sz="1800" dirty="0">
              <a:latin typeface="Arial" panose="020B0604020202020204" pitchFamily="34" charset="0"/>
              <a:cs typeface="Arial" panose="020B0604020202020204" pitchFamily="34" charset="0"/>
            </a:endParaRPr>
          </a:p>
          <a:p>
            <a:pPr fontAlgn="auto">
              <a:spcAft>
                <a:spcPts val="0"/>
              </a:spcAft>
            </a:pPr>
            <a:r>
              <a:rPr lang="de-DE" sz="1800" dirty="0">
                <a:latin typeface="Arial" panose="020B0604020202020204" pitchFamily="34" charset="0"/>
                <a:cs typeface="Arial" panose="020B0604020202020204" pitchFamily="34" charset="0"/>
              </a:rPr>
              <a:t>der Menge des Wassers, das an der Oberfläche vorhanden ist oder dahin transportiert wird </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
        <p:nvSpPr>
          <p:cNvPr id="5" name="Inhaltsplatzhalter 3">
            <a:extLst>
              <a:ext uri="{FF2B5EF4-FFF2-40B4-BE49-F238E27FC236}">
                <a16:creationId xmlns:a16="http://schemas.microsoft.com/office/drawing/2014/main" id="{EA9E2C3D-2F6A-4F67-A2A8-04EC40CE638C}"/>
              </a:ext>
            </a:extLst>
          </p:cNvPr>
          <p:cNvSpPr txBox="1">
            <a:spLocks/>
          </p:cNvSpPr>
          <p:nvPr/>
        </p:nvSpPr>
        <p:spPr>
          <a:xfrm>
            <a:off x="360205" y="1152267"/>
            <a:ext cx="11482505" cy="25205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Abhängigkeit der Verdunstung</a:t>
            </a:r>
          </a:p>
        </p:txBody>
      </p:sp>
    </p:spTree>
    <p:extLst>
      <p:ext uri="{BB962C8B-B14F-4D97-AF65-F5344CB8AC3E}">
        <p14:creationId xmlns:p14="http://schemas.microsoft.com/office/powerpoint/2010/main" val="288590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left)">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left)">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D34CF4-CE19-4CC3-9044-09D49759ACAA}"/>
              </a:ext>
            </a:extLst>
          </p:cNvPr>
          <p:cNvSpPr>
            <a:spLocks noGrp="1"/>
          </p:cNvSpPr>
          <p:nvPr>
            <p:ph type="title"/>
          </p:nvPr>
        </p:nvSpPr>
        <p:spPr/>
        <p:txBody>
          <a:bodyPr>
            <a:normAutofit/>
          </a:bodyPr>
          <a:lstStyle/>
          <a:p>
            <a:r>
              <a:rPr lang="de-DE" dirty="0"/>
              <a:t>Jährliche Verdunstungsverhältnisse</a:t>
            </a:r>
          </a:p>
        </p:txBody>
      </p:sp>
      <p:sp>
        <p:nvSpPr>
          <p:cNvPr id="3" name="Titel 1">
            <a:extLst>
              <a:ext uri="{FF2B5EF4-FFF2-40B4-BE49-F238E27FC236}">
                <a16:creationId xmlns:a16="http://schemas.microsoft.com/office/drawing/2014/main" id="{F6FAD72D-8226-4C5F-8525-6983CCF71A66}"/>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 name="Textplatzhalter 2">
            <a:extLst>
              <a:ext uri="{FF2B5EF4-FFF2-40B4-BE49-F238E27FC236}">
                <a16:creationId xmlns:a16="http://schemas.microsoft.com/office/drawing/2014/main" id="{D4385AF1-09D5-4EB0-B760-3F2B8D26B1EE}"/>
              </a:ext>
            </a:extLst>
          </p:cNvPr>
          <p:cNvSpPr txBox="1">
            <a:spLocks/>
          </p:cNvSpPr>
          <p:nvPr/>
        </p:nvSpPr>
        <p:spPr>
          <a:xfrm>
            <a:off x="345209" y="1162051"/>
            <a:ext cx="11502290"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Die nachfolgende Tabelle gibt Aufschluss über das Verhältnis der jährlichen Verdunstung zum jährlichen Niederschlag in Abhängigkeit der Vegetation.</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graphicFrame>
        <p:nvGraphicFramePr>
          <p:cNvPr id="5" name="Inhaltsplatzhalter 7">
            <a:extLst>
              <a:ext uri="{FF2B5EF4-FFF2-40B4-BE49-F238E27FC236}">
                <a16:creationId xmlns:a16="http://schemas.microsoft.com/office/drawing/2014/main" id="{4A12F37E-067C-43D6-8BC2-B01EDFD302A4}"/>
              </a:ext>
            </a:extLst>
          </p:cNvPr>
          <p:cNvGraphicFramePr>
            <a:graphicFrameLocks/>
          </p:cNvGraphicFramePr>
          <p:nvPr>
            <p:extLst>
              <p:ext uri="{D42A27DB-BD31-4B8C-83A1-F6EECF244321}">
                <p14:modId xmlns:p14="http://schemas.microsoft.com/office/powerpoint/2010/main" val="3521741465"/>
              </p:ext>
            </p:extLst>
          </p:nvPr>
        </p:nvGraphicFramePr>
        <p:xfrm>
          <a:off x="372078" y="1798638"/>
          <a:ext cx="11482505" cy="3898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1146C-2A3D-462D-A501-EC694605BAD5}"/>
              </a:ext>
            </a:extLst>
          </p:cNvPr>
          <p:cNvSpPr>
            <a:spLocks noGrp="1"/>
          </p:cNvSpPr>
          <p:nvPr>
            <p:ph type="title"/>
          </p:nvPr>
        </p:nvSpPr>
        <p:spPr/>
        <p:txBody>
          <a:bodyPr>
            <a:normAutofit/>
          </a:bodyPr>
          <a:lstStyle/>
          <a:p>
            <a:r>
              <a:rPr lang="de-DE" dirty="0"/>
              <a:t>Jahreszeitliche Schwankung der Verdunstung</a:t>
            </a:r>
          </a:p>
        </p:txBody>
      </p:sp>
      <p:sp>
        <p:nvSpPr>
          <p:cNvPr id="3" name="Titel 1">
            <a:extLst>
              <a:ext uri="{FF2B5EF4-FFF2-40B4-BE49-F238E27FC236}">
                <a16:creationId xmlns:a16="http://schemas.microsoft.com/office/drawing/2014/main" id="{269B7E94-557C-4658-AFCE-F6434D33D817}"/>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grpSp>
        <p:nvGrpSpPr>
          <p:cNvPr id="4" name="Group 4">
            <a:extLst>
              <a:ext uri="{FF2B5EF4-FFF2-40B4-BE49-F238E27FC236}">
                <a16:creationId xmlns:a16="http://schemas.microsoft.com/office/drawing/2014/main" id="{29EE67B2-EDD1-4804-ACA4-A62E8C69B83A}"/>
              </a:ext>
            </a:extLst>
          </p:cNvPr>
          <p:cNvGrpSpPr>
            <a:grpSpLocks/>
          </p:cNvGrpSpPr>
          <p:nvPr>
            <p:custDataLst>
              <p:tags r:id="rId1"/>
            </p:custDataLst>
          </p:nvPr>
        </p:nvGrpSpPr>
        <p:grpSpPr bwMode="auto">
          <a:xfrm>
            <a:off x="2288381" y="1130757"/>
            <a:ext cx="7613653" cy="4622796"/>
            <a:chOff x="454" y="748"/>
            <a:chExt cx="4764" cy="2888"/>
          </a:xfrm>
        </p:grpSpPr>
        <p:sp>
          <p:nvSpPr>
            <p:cNvPr id="5" name="Rectangle 3">
              <a:extLst>
                <a:ext uri="{FF2B5EF4-FFF2-40B4-BE49-F238E27FC236}">
                  <a16:creationId xmlns:a16="http://schemas.microsoft.com/office/drawing/2014/main" id="{F69E1334-C871-4A04-9A3D-E52429924B8C}"/>
                </a:ext>
              </a:extLst>
            </p:cNvPr>
            <p:cNvSpPr>
              <a:spLocks noChangeArrowheads="1"/>
            </p:cNvSpPr>
            <p:nvPr>
              <p:custDataLst>
                <p:tags r:id="rId2"/>
              </p:custDataLst>
            </p:nvPr>
          </p:nvSpPr>
          <p:spPr bwMode="auto">
            <a:xfrm>
              <a:off x="2432" y="1872"/>
              <a:ext cx="592" cy="288"/>
            </a:xfrm>
            <a:prstGeom prst="rect">
              <a:avLst/>
            </a:prstGeom>
            <a:solidFill>
              <a:srgbClr val="0066FF"/>
            </a:solidFill>
            <a:ln w="9525">
              <a:miter lim="800000"/>
              <a:headEnd/>
              <a:tailEnd/>
            </a:ln>
            <a:scene3d>
              <a:camera prst="legacyPerspectiveTopRight"/>
              <a:lightRig rig="legacyFlat3" dir="b"/>
            </a:scene3d>
            <a:sp3d extrusionH="430200" prstMaterial="legacyMatte">
              <a:bevelT w="13500" h="13500" prst="angle"/>
              <a:bevelB w="13500" h="13500" prst="angle"/>
              <a:extrusionClr>
                <a:srgbClr val="0066FF"/>
              </a:extrusionClr>
            </a:sp3d>
          </p:spPr>
          <p:txBody>
            <a:bodyPr wrap="none" anchor="ctr">
              <a:spAutoFit/>
              <a:flatTx/>
            </a:bodyPr>
            <a:lstStyle/>
            <a:p>
              <a:endParaRPr lang="de-DE"/>
            </a:p>
          </p:txBody>
        </p:sp>
        <p:graphicFrame>
          <p:nvGraphicFramePr>
            <p:cNvPr id="6" name="Object 2">
              <a:extLst>
                <a:ext uri="{FF2B5EF4-FFF2-40B4-BE49-F238E27FC236}">
                  <a16:creationId xmlns:a16="http://schemas.microsoft.com/office/drawing/2014/main" id="{2B0E46EB-4F2C-461C-A9D0-86996DBA97E2}"/>
                </a:ext>
              </a:extLst>
            </p:cNvPr>
            <p:cNvGraphicFramePr>
              <a:graphicFrameLocks noChangeAspect="1"/>
            </p:cNvGraphicFramePr>
            <p:nvPr>
              <p:extLst>
                <p:ext uri="{D42A27DB-BD31-4B8C-83A1-F6EECF244321}">
                  <p14:modId xmlns:p14="http://schemas.microsoft.com/office/powerpoint/2010/main" val="3382937921"/>
                </p:ext>
              </p:extLst>
            </p:nvPr>
          </p:nvGraphicFramePr>
          <p:xfrm>
            <a:off x="454" y="748"/>
            <a:ext cx="4764" cy="2888"/>
          </p:xfrm>
          <a:graphic>
            <a:graphicData uri="http://schemas.openxmlformats.org/presentationml/2006/ole">
              <mc:AlternateContent xmlns:mc="http://schemas.openxmlformats.org/markup-compatibility/2006">
                <mc:Choice xmlns:v="urn:schemas-microsoft-com:vml" Requires="v">
                  <p:oleObj name="Diagramm" r:id="rId5" imgW="10912680" imgH="6615000" progId="Excel.Sheet.8">
                    <p:embed/>
                  </p:oleObj>
                </mc:Choice>
                <mc:Fallback>
                  <p:oleObj name="Diagramm" r:id="rId5" imgW="10912680" imgH="6615000" progId="Excel.Sheet.8">
                    <p:embed/>
                    <p:pic>
                      <p:nvPicPr>
                        <p:cNvPr id="7"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 y="748"/>
                          <a:ext cx="4764" cy="2888"/>
                        </a:xfrm>
                        <a:prstGeom prst="rect">
                          <a:avLst/>
                        </a:prstGeom>
                        <a:noFill/>
                        <a:ln>
                          <a:noFill/>
                        </a:ln>
                      </p:spPr>
                    </p:pic>
                  </p:oleObj>
                </mc:Fallback>
              </mc:AlternateContent>
            </a:graphicData>
          </a:graphic>
        </p:graphicFrame>
      </p:grpSp>
    </p:spTree>
    <p:extLst>
      <p:ext uri="{BB962C8B-B14F-4D97-AF65-F5344CB8AC3E}">
        <p14:creationId xmlns:p14="http://schemas.microsoft.com/office/powerpoint/2010/main" val="25461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CBD3B-6833-4932-A374-83BA067C1109}"/>
              </a:ext>
            </a:extLst>
          </p:cNvPr>
          <p:cNvSpPr>
            <a:spLocks noGrp="1"/>
          </p:cNvSpPr>
          <p:nvPr>
            <p:ph type="title"/>
          </p:nvPr>
        </p:nvSpPr>
        <p:spPr/>
        <p:txBody>
          <a:bodyPr/>
          <a:lstStyle/>
          <a:p>
            <a:pPr>
              <a:lnSpc>
                <a:spcPct val="90000"/>
              </a:lnSpc>
            </a:pPr>
            <a:r>
              <a:rPr lang="de-DE" b="0" dirty="0"/>
              <a:t>Boden als Faktor für die Verdunstung </a:t>
            </a:r>
            <a:br>
              <a:rPr lang="de-DE" b="0" dirty="0"/>
            </a:br>
            <a:r>
              <a:rPr lang="de-DE" b="0" dirty="0"/>
              <a:t>am Beispiel Deutschland</a:t>
            </a:r>
          </a:p>
        </p:txBody>
      </p:sp>
    </p:spTree>
    <p:extLst>
      <p:ext uri="{BB962C8B-B14F-4D97-AF65-F5344CB8AC3E}">
        <p14:creationId xmlns:p14="http://schemas.microsoft.com/office/powerpoint/2010/main" val="1254230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FD933-A13B-44B1-A910-9088650A4C17}"/>
              </a:ext>
            </a:extLst>
          </p:cNvPr>
          <p:cNvSpPr>
            <a:spLocks noGrp="1"/>
          </p:cNvSpPr>
          <p:nvPr>
            <p:ph type="title"/>
          </p:nvPr>
        </p:nvSpPr>
        <p:spPr/>
        <p:txBody>
          <a:bodyPr>
            <a:normAutofit/>
          </a:bodyPr>
          <a:lstStyle/>
          <a:p>
            <a:r>
              <a:rPr lang="de-DE" dirty="0"/>
              <a:t>Jahreswerte der Verdunstung in Deutschland</a:t>
            </a:r>
          </a:p>
        </p:txBody>
      </p:sp>
      <p:sp>
        <p:nvSpPr>
          <p:cNvPr id="3" name="Titel 1">
            <a:extLst>
              <a:ext uri="{FF2B5EF4-FFF2-40B4-BE49-F238E27FC236}">
                <a16:creationId xmlns:a16="http://schemas.microsoft.com/office/drawing/2014/main" id="{11DE0E58-764C-482F-BA44-716EEABCF80B}"/>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grpSp>
        <p:nvGrpSpPr>
          <p:cNvPr id="4" name="Group 318">
            <a:extLst>
              <a:ext uri="{FF2B5EF4-FFF2-40B4-BE49-F238E27FC236}">
                <a16:creationId xmlns:a16="http://schemas.microsoft.com/office/drawing/2014/main" id="{7A431A8D-C233-4897-AA9A-D3DA20144B38}"/>
              </a:ext>
            </a:extLst>
          </p:cNvPr>
          <p:cNvGrpSpPr>
            <a:grpSpLocks/>
          </p:cNvGrpSpPr>
          <p:nvPr>
            <p:custDataLst>
              <p:tags r:id="rId1"/>
            </p:custDataLst>
          </p:nvPr>
        </p:nvGrpSpPr>
        <p:grpSpPr bwMode="auto">
          <a:xfrm>
            <a:off x="2189162" y="928710"/>
            <a:ext cx="7812088" cy="4772025"/>
            <a:chOff x="434" y="476"/>
            <a:chExt cx="4921" cy="3006"/>
          </a:xfrm>
        </p:grpSpPr>
        <p:sp>
          <p:nvSpPr>
            <p:cNvPr id="5" name="Rectangle 6">
              <a:extLst>
                <a:ext uri="{FF2B5EF4-FFF2-40B4-BE49-F238E27FC236}">
                  <a16:creationId xmlns:a16="http://schemas.microsoft.com/office/drawing/2014/main" id="{44D98992-8384-4AAC-8A4E-87491EBACD72}"/>
                </a:ext>
              </a:extLst>
            </p:cNvPr>
            <p:cNvSpPr>
              <a:spLocks noChangeArrowheads="1"/>
            </p:cNvSpPr>
            <p:nvPr>
              <p:custDataLst>
                <p:tags r:id="rId3"/>
              </p:custDataLst>
            </p:nvPr>
          </p:nvSpPr>
          <p:spPr bwMode="auto">
            <a:xfrm>
              <a:off x="2506" y="1861"/>
              <a:ext cx="708" cy="471"/>
            </a:xfrm>
            <a:prstGeom prst="rect">
              <a:avLst/>
            </a:prstGeom>
            <a:noFill/>
            <a:ln w="9525">
              <a:noFill/>
              <a:miter lim="800000"/>
              <a:headEnd/>
              <a:tailEnd/>
            </a:ln>
          </p:spPr>
          <p:txBody>
            <a:bodyPr wrap="none" anchor="ctr">
              <a:spAutoFit/>
            </a:bodyPr>
            <a:lstStyle/>
            <a:p>
              <a:endParaRPr lang="de-DE"/>
            </a:p>
          </p:txBody>
        </p:sp>
        <p:grpSp>
          <p:nvGrpSpPr>
            <p:cNvPr id="6" name="Group 8">
              <a:extLst>
                <a:ext uri="{FF2B5EF4-FFF2-40B4-BE49-F238E27FC236}">
                  <a16:creationId xmlns:a16="http://schemas.microsoft.com/office/drawing/2014/main" id="{B484027C-41CD-4ABA-BDBC-A1A6B6545DC3}"/>
                </a:ext>
              </a:extLst>
            </p:cNvPr>
            <p:cNvGrpSpPr>
              <a:grpSpLocks noChangeAspect="1"/>
            </p:cNvGrpSpPr>
            <p:nvPr/>
          </p:nvGrpSpPr>
          <p:grpSpPr bwMode="auto">
            <a:xfrm>
              <a:off x="434" y="476"/>
              <a:ext cx="4921" cy="3006"/>
              <a:chOff x="434" y="476"/>
              <a:chExt cx="4921" cy="3006"/>
            </a:xfrm>
          </p:grpSpPr>
          <p:sp>
            <p:nvSpPr>
              <p:cNvPr id="7" name="AutoShape 7">
                <a:extLst>
                  <a:ext uri="{FF2B5EF4-FFF2-40B4-BE49-F238E27FC236}">
                    <a16:creationId xmlns:a16="http://schemas.microsoft.com/office/drawing/2014/main" id="{DF673D29-24E0-4AFF-9715-65144914E506}"/>
                  </a:ext>
                </a:extLst>
              </p:cNvPr>
              <p:cNvSpPr>
                <a:spLocks noChangeAspect="1" noChangeArrowheads="1" noTextEdit="1"/>
              </p:cNvSpPr>
              <p:nvPr>
                <p:custDataLst>
                  <p:tags r:id="rId4"/>
                </p:custDataLst>
              </p:nvPr>
            </p:nvSpPr>
            <p:spPr bwMode="auto">
              <a:xfrm>
                <a:off x="434" y="476"/>
                <a:ext cx="4921" cy="3006"/>
              </a:xfrm>
              <a:prstGeom prst="rect">
                <a:avLst/>
              </a:prstGeom>
              <a:noFill/>
              <a:ln w="9525">
                <a:noFill/>
                <a:miter lim="800000"/>
                <a:headEnd/>
                <a:tailEnd/>
              </a:ln>
            </p:spPr>
            <p:txBody>
              <a:bodyPr/>
              <a:lstStyle/>
              <a:p>
                <a:endParaRPr lang="de-DE"/>
              </a:p>
            </p:txBody>
          </p:sp>
          <p:sp>
            <p:nvSpPr>
              <p:cNvPr id="8" name="Line 140">
                <a:extLst>
                  <a:ext uri="{FF2B5EF4-FFF2-40B4-BE49-F238E27FC236}">
                    <a16:creationId xmlns:a16="http://schemas.microsoft.com/office/drawing/2014/main" id="{318B2B6E-C637-40A5-97F7-E89D1F818482}"/>
                  </a:ext>
                </a:extLst>
              </p:cNvPr>
              <p:cNvSpPr>
                <a:spLocks noChangeShapeType="1"/>
              </p:cNvSpPr>
              <p:nvPr>
                <p:custDataLst>
                  <p:tags r:id="rId5"/>
                </p:custDataLst>
              </p:nvPr>
            </p:nvSpPr>
            <p:spPr bwMode="auto">
              <a:xfrm>
                <a:off x="1141" y="3256"/>
                <a:ext cx="2856" cy="1"/>
              </a:xfrm>
              <a:prstGeom prst="line">
                <a:avLst/>
              </a:prstGeom>
              <a:noFill/>
              <a:ln w="0">
                <a:solidFill>
                  <a:srgbClr val="969696"/>
                </a:solidFill>
                <a:round/>
                <a:headEnd/>
                <a:tailEnd/>
              </a:ln>
            </p:spPr>
            <p:txBody>
              <a:bodyPr/>
              <a:lstStyle/>
              <a:p>
                <a:endParaRPr lang="de-DE"/>
              </a:p>
            </p:txBody>
          </p:sp>
          <p:sp>
            <p:nvSpPr>
              <p:cNvPr id="9" name="Line 141">
                <a:extLst>
                  <a:ext uri="{FF2B5EF4-FFF2-40B4-BE49-F238E27FC236}">
                    <a16:creationId xmlns:a16="http://schemas.microsoft.com/office/drawing/2014/main" id="{5BF9169E-AB54-47F0-B195-9C1E9B985B1B}"/>
                  </a:ext>
                </a:extLst>
              </p:cNvPr>
              <p:cNvSpPr>
                <a:spLocks noChangeShapeType="1"/>
              </p:cNvSpPr>
              <p:nvPr>
                <p:custDataLst>
                  <p:tags r:id="rId6"/>
                </p:custDataLst>
              </p:nvPr>
            </p:nvSpPr>
            <p:spPr bwMode="auto">
              <a:xfrm>
                <a:off x="1141" y="2960"/>
                <a:ext cx="2856" cy="1"/>
              </a:xfrm>
              <a:prstGeom prst="line">
                <a:avLst/>
              </a:prstGeom>
              <a:noFill/>
              <a:ln w="0">
                <a:solidFill>
                  <a:srgbClr val="969696"/>
                </a:solidFill>
                <a:round/>
                <a:headEnd/>
                <a:tailEnd/>
              </a:ln>
            </p:spPr>
            <p:txBody>
              <a:bodyPr/>
              <a:lstStyle/>
              <a:p>
                <a:endParaRPr lang="de-DE"/>
              </a:p>
            </p:txBody>
          </p:sp>
          <p:sp>
            <p:nvSpPr>
              <p:cNvPr id="10" name="Line 142">
                <a:extLst>
                  <a:ext uri="{FF2B5EF4-FFF2-40B4-BE49-F238E27FC236}">
                    <a16:creationId xmlns:a16="http://schemas.microsoft.com/office/drawing/2014/main" id="{16B7B88C-D286-4326-A13E-020C22EEBF9A}"/>
                  </a:ext>
                </a:extLst>
              </p:cNvPr>
              <p:cNvSpPr>
                <a:spLocks noChangeShapeType="1"/>
              </p:cNvSpPr>
              <p:nvPr>
                <p:custDataLst>
                  <p:tags r:id="rId7"/>
                </p:custDataLst>
              </p:nvPr>
            </p:nvSpPr>
            <p:spPr bwMode="auto">
              <a:xfrm>
                <a:off x="1141" y="2676"/>
                <a:ext cx="2856" cy="1"/>
              </a:xfrm>
              <a:prstGeom prst="line">
                <a:avLst/>
              </a:prstGeom>
              <a:noFill/>
              <a:ln w="0">
                <a:solidFill>
                  <a:srgbClr val="969696"/>
                </a:solidFill>
                <a:round/>
                <a:headEnd/>
                <a:tailEnd/>
              </a:ln>
            </p:spPr>
            <p:txBody>
              <a:bodyPr/>
              <a:lstStyle/>
              <a:p>
                <a:endParaRPr lang="de-DE"/>
              </a:p>
            </p:txBody>
          </p:sp>
          <p:sp>
            <p:nvSpPr>
              <p:cNvPr id="11" name="Line 143">
                <a:extLst>
                  <a:ext uri="{FF2B5EF4-FFF2-40B4-BE49-F238E27FC236}">
                    <a16:creationId xmlns:a16="http://schemas.microsoft.com/office/drawing/2014/main" id="{37D8B02A-5D6B-45E2-9603-EFA124D435C1}"/>
                  </a:ext>
                </a:extLst>
              </p:cNvPr>
              <p:cNvSpPr>
                <a:spLocks noChangeShapeType="1"/>
              </p:cNvSpPr>
              <p:nvPr>
                <p:custDataLst>
                  <p:tags r:id="rId8"/>
                </p:custDataLst>
              </p:nvPr>
            </p:nvSpPr>
            <p:spPr bwMode="auto">
              <a:xfrm>
                <a:off x="1141" y="2380"/>
                <a:ext cx="2856" cy="1"/>
              </a:xfrm>
              <a:prstGeom prst="line">
                <a:avLst/>
              </a:prstGeom>
              <a:noFill/>
              <a:ln w="0">
                <a:solidFill>
                  <a:srgbClr val="969696"/>
                </a:solidFill>
                <a:round/>
                <a:headEnd/>
                <a:tailEnd/>
              </a:ln>
            </p:spPr>
            <p:txBody>
              <a:bodyPr/>
              <a:lstStyle/>
              <a:p>
                <a:endParaRPr lang="de-DE"/>
              </a:p>
            </p:txBody>
          </p:sp>
          <p:sp>
            <p:nvSpPr>
              <p:cNvPr id="12" name="Line 144">
                <a:extLst>
                  <a:ext uri="{FF2B5EF4-FFF2-40B4-BE49-F238E27FC236}">
                    <a16:creationId xmlns:a16="http://schemas.microsoft.com/office/drawing/2014/main" id="{F31B04FD-423A-4561-B78B-B279D7B86626}"/>
                  </a:ext>
                </a:extLst>
              </p:cNvPr>
              <p:cNvSpPr>
                <a:spLocks noChangeShapeType="1"/>
              </p:cNvSpPr>
              <p:nvPr>
                <p:custDataLst>
                  <p:tags r:id="rId9"/>
                </p:custDataLst>
              </p:nvPr>
            </p:nvSpPr>
            <p:spPr bwMode="auto">
              <a:xfrm>
                <a:off x="1141" y="2085"/>
                <a:ext cx="2856" cy="1"/>
              </a:xfrm>
              <a:prstGeom prst="line">
                <a:avLst/>
              </a:prstGeom>
              <a:noFill/>
              <a:ln w="0">
                <a:solidFill>
                  <a:srgbClr val="969696"/>
                </a:solidFill>
                <a:round/>
                <a:headEnd/>
                <a:tailEnd/>
              </a:ln>
            </p:spPr>
            <p:txBody>
              <a:bodyPr/>
              <a:lstStyle/>
              <a:p>
                <a:endParaRPr lang="de-DE"/>
              </a:p>
            </p:txBody>
          </p:sp>
          <p:sp>
            <p:nvSpPr>
              <p:cNvPr id="13" name="Line 145">
                <a:extLst>
                  <a:ext uri="{FF2B5EF4-FFF2-40B4-BE49-F238E27FC236}">
                    <a16:creationId xmlns:a16="http://schemas.microsoft.com/office/drawing/2014/main" id="{7FDA69D1-7786-49BD-A9D6-81E7EAEB4D26}"/>
                  </a:ext>
                </a:extLst>
              </p:cNvPr>
              <p:cNvSpPr>
                <a:spLocks noChangeShapeType="1"/>
              </p:cNvSpPr>
              <p:nvPr>
                <p:custDataLst>
                  <p:tags r:id="rId10"/>
                </p:custDataLst>
              </p:nvPr>
            </p:nvSpPr>
            <p:spPr bwMode="auto">
              <a:xfrm>
                <a:off x="1141" y="1790"/>
                <a:ext cx="2856" cy="1"/>
              </a:xfrm>
              <a:prstGeom prst="line">
                <a:avLst/>
              </a:prstGeom>
              <a:noFill/>
              <a:ln w="0">
                <a:solidFill>
                  <a:srgbClr val="969696"/>
                </a:solidFill>
                <a:round/>
                <a:headEnd/>
                <a:tailEnd/>
              </a:ln>
            </p:spPr>
            <p:txBody>
              <a:bodyPr/>
              <a:lstStyle/>
              <a:p>
                <a:endParaRPr lang="de-DE"/>
              </a:p>
            </p:txBody>
          </p:sp>
          <p:sp>
            <p:nvSpPr>
              <p:cNvPr id="14" name="Line 146">
                <a:extLst>
                  <a:ext uri="{FF2B5EF4-FFF2-40B4-BE49-F238E27FC236}">
                    <a16:creationId xmlns:a16="http://schemas.microsoft.com/office/drawing/2014/main" id="{5AE48ACF-36EE-4935-9469-F892F6F23061}"/>
                  </a:ext>
                </a:extLst>
              </p:cNvPr>
              <p:cNvSpPr>
                <a:spLocks noChangeShapeType="1"/>
              </p:cNvSpPr>
              <p:nvPr>
                <p:custDataLst>
                  <p:tags r:id="rId11"/>
                </p:custDataLst>
              </p:nvPr>
            </p:nvSpPr>
            <p:spPr bwMode="auto">
              <a:xfrm>
                <a:off x="1141" y="1505"/>
                <a:ext cx="2856" cy="1"/>
              </a:xfrm>
              <a:prstGeom prst="line">
                <a:avLst/>
              </a:prstGeom>
              <a:noFill/>
              <a:ln w="0">
                <a:solidFill>
                  <a:srgbClr val="969696"/>
                </a:solidFill>
                <a:round/>
                <a:headEnd/>
                <a:tailEnd/>
              </a:ln>
            </p:spPr>
            <p:txBody>
              <a:bodyPr/>
              <a:lstStyle/>
              <a:p>
                <a:endParaRPr lang="de-DE"/>
              </a:p>
            </p:txBody>
          </p:sp>
          <p:sp>
            <p:nvSpPr>
              <p:cNvPr id="15" name="Line 147">
                <a:extLst>
                  <a:ext uri="{FF2B5EF4-FFF2-40B4-BE49-F238E27FC236}">
                    <a16:creationId xmlns:a16="http://schemas.microsoft.com/office/drawing/2014/main" id="{40CC8E1C-7B11-40B5-BEF8-0F484CECBD23}"/>
                  </a:ext>
                </a:extLst>
              </p:cNvPr>
              <p:cNvSpPr>
                <a:spLocks noChangeShapeType="1"/>
              </p:cNvSpPr>
              <p:nvPr>
                <p:custDataLst>
                  <p:tags r:id="rId12"/>
                </p:custDataLst>
              </p:nvPr>
            </p:nvSpPr>
            <p:spPr bwMode="auto">
              <a:xfrm>
                <a:off x="1141" y="1210"/>
                <a:ext cx="2856" cy="1"/>
              </a:xfrm>
              <a:prstGeom prst="line">
                <a:avLst/>
              </a:prstGeom>
              <a:noFill/>
              <a:ln w="0">
                <a:solidFill>
                  <a:srgbClr val="969696"/>
                </a:solidFill>
                <a:round/>
                <a:headEnd/>
                <a:tailEnd/>
              </a:ln>
            </p:spPr>
            <p:txBody>
              <a:bodyPr/>
              <a:lstStyle/>
              <a:p>
                <a:endParaRPr lang="de-DE"/>
              </a:p>
            </p:txBody>
          </p:sp>
          <p:sp>
            <p:nvSpPr>
              <p:cNvPr id="16" name="Rectangle 149">
                <a:extLst>
                  <a:ext uri="{FF2B5EF4-FFF2-40B4-BE49-F238E27FC236}">
                    <a16:creationId xmlns:a16="http://schemas.microsoft.com/office/drawing/2014/main" id="{665EBFFF-76D4-424A-8CB5-2F5584E192EC}"/>
                  </a:ext>
                </a:extLst>
              </p:cNvPr>
              <p:cNvSpPr>
                <a:spLocks noChangeArrowheads="1"/>
              </p:cNvSpPr>
              <p:nvPr>
                <p:custDataLst>
                  <p:tags r:id="rId13"/>
                </p:custDataLst>
              </p:nvPr>
            </p:nvSpPr>
            <p:spPr bwMode="auto">
              <a:xfrm>
                <a:off x="1141" y="914"/>
                <a:ext cx="2856" cy="2342"/>
              </a:xfrm>
              <a:prstGeom prst="rect">
                <a:avLst/>
              </a:prstGeom>
              <a:noFill/>
              <a:ln w="14288">
                <a:solidFill>
                  <a:srgbClr val="808080"/>
                </a:solidFill>
                <a:miter lim="800000"/>
                <a:headEnd/>
                <a:tailEnd/>
              </a:ln>
            </p:spPr>
            <p:txBody>
              <a:bodyPr/>
              <a:lstStyle/>
              <a:p>
                <a:endParaRPr lang="de-DE"/>
              </a:p>
            </p:txBody>
          </p:sp>
          <p:sp>
            <p:nvSpPr>
              <p:cNvPr id="17" name="Rectangle 150">
                <a:extLst>
                  <a:ext uri="{FF2B5EF4-FFF2-40B4-BE49-F238E27FC236}">
                    <a16:creationId xmlns:a16="http://schemas.microsoft.com/office/drawing/2014/main" id="{DA82EEC0-12C4-4C97-AFE2-8A8A21785752}"/>
                  </a:ext>
                </a:extLst>
              </p:cNvPr>
              <p:cNvSpPr>
                <a:spLocks noChangeArrowheads="1"/>
              </p:cNvSpPr>
              <p:nvPr>
                <p:custDataLst>
                  <p:tags r:id="rId14"/>
                </p:custDataLst>
              </p:nvPr>
            </p:nvSpPr>
            <p:spPr bwMode="auto">
              <a:xfrm>
                <a:off x="1364" y="3034"/>
                <a:ext cx="298" cy="222"/>
              </a:xfrm>
              <a:prstGeom prst="rect">
                <a:avLst/>
              </a:prstGeom>
              <a:solidFill>
                <a:srgbClr val="C00000"/>
              </a:solidFill>
              <a:ln w="14288">
                <a:noFill/>
                <a:miter lim="800000"/>
                <a:headEnd/>
                <a:tailEnd/>
              </a:ln>
            </p:spPr>
            <p:txBody>
              <a:bodyPr/>
              <a:lstStyle/>
              <a:p>
                <a:endParaRPr lang="de-DE"/>
              </a:p>
            </p:txBody>
          </p:sp>
          <p:sp>
            <p:nvSpPr>
              <p:cNvPr id="18" name="Rectangle 151">
                <a:extLst>
                  <a:ext uri="{FF2B5EF4-FFF2-40B4-BE49-F238E27FC236}">
                    <a16:creationId xmlns:a16="http://schemas.microsoft.com/office/drawing/2014/main" id="{53051711-51ED-4058-BEA5-5052921E90F6}"/>
                  </a:ext>
                </a:extLst>
              </p:cNvPr>
              <p:cNvSpPr>
                <a:spLocks noChangeArrowheads="1"/>
              </p:cNvSpPr>
              <p:nvPr>
                <p:custDataLst>
                  <p:tags r:id="rId15"/>
                </p:custDataLst>
              </p:nvPr>
            </p:nvSpPr>
            <p:spPr bwMode="auto">
              <a:xfrm>
                <a:off x="1783" y="2866"/>
                <a:ext cx="307" cy="390"/>
              </a:xfrm>
              <a:prstGeom prst="rect">
                <a:avLst/>
              </a:prstGeom>
              <a:solidFill>
                <a:srgbClr val="C00000"/>
              </a:solidFill>
              <a:ln w="9525">
                <a:noFill/>
                <a:miter lim="800000"/>
                <a:headEnd/>
                <a:tailEnd/>
              </a:ln>
            </p:spPr>
            <p:txBody>
              <a:bodyPr/>
              <a:lstStyle/>
              <a:p>
                <a:endParaRPr lang="de-DE"/>
              </a:p>
            </p:txBody>
          </p:sp>
          <p:sp>
            <p:nvSpPr>
              <p:cNvPr id="19" name="Rectangle 153">
                <a:extLst>
                  <a:ext uri="{FF2B5EF4-FFF2-40B4-BE49-F238E27FC236}">
                    <a16:creationId xmlns:a16="http://schemas.microsoft.com/office/drawing/2014/main" id="{5E597DE1-87D2-43B6-ABE4-6FDDAB73FBAF}"/>
                  </a:ext>
                </a:extLst>
              </p:cNvPr>
              <p:cNvSpPr>
                <a:spLocks noChangeArrowheads="1"/>
              </p:cNvSpPr>
              <p:nvPr>
                <p:custDataLst>
                  <p:tags r:id="rId16"/>
                </p:custDataLst>
              </p:nvPr>
            </p:nvSpPr>
            <p:spPr bwMode="auto">
              <a:xfrm>
                <a:off x="2211" y="2159"/>
                <a:ext cx="298" cy="1097"/>
              </a:xfrm>
              <a:prstGeom prst="rect">
                <a:avLst/>
              </a:prstGeom>
              <a:solidFill>
                <a:srgbClr val="00549F"/>
              </a:solidFill>
              <a:ln w="14288">
                <a:noFill/>
                <a:miter lim="800000"/>
                <a:headEnd/>
                <a:tailEnd/>
              </a:ln>
            </p:spPr>
            <p:txBody>
              <a:bodyPr/>
              <a:lstStyle/>
              <a:p>
                <a:endParaRPr lang="de-DE"/>
              </a:p>
            </p:txBody>
          </p:sp>
          <p:sp>
            <p:nvSpPr>
              <p:cNvPr id="20" name="Rectangle 154">
                <a:extLst>
                  <a:ext uri="{FF2B5EF4-FFF2-40B4-BE49-F238E27FC236}">
                    <a16:creationId xmlns:a16="http://schemas.microsoft.com/office/drawing/2014/main" id="{C3130A22-A4B4-406B-BA7D-31FAFE7A6A3B}"/>
                  </a:ext>
                </a:extLst>
              </p:cNvPr>
              <p:cNvSpPr>
                <a:spLocks noChangeArrowheads="1"/>
              </p:cNvSpPr>
              <p:nvPr>
                <p:custDataLst>
                  <p:tags r:id="rId17"/>
                </p:custDataLst>
              </p:nvPr>
            </p:nvSpPr>
            <p:spPr bwMode="auto">
              <a:xfrm>
                <a:off x="2629" y="1821"/>
                <a:ext cx="298" cy="1435"/>
              </a:xfrm>
              <a:prstGeom prst="rect">
                <a:avLst/>
              </a:prstGeom>
              <a:solidFill>
                <a:srgbClr val="00549F"/>
              </a:solidFill>
              <a:ln w="9525">
                <a:noFill/>
                <a:miter lim="800000"/>
                <a:headEnd/>
                <a:tailEnd/>
              </a:ln>
            </p:spPr>
            <p:txBody>
              <a:bodyPr/>
              <a:lstStyle/>
              <a:p>
                <a:endParaRPr lang="de-DE"/>
              </a:p>
            </p:txBody>
          </p:sp>
          <p:sp>
            <p:nvSpPr>
              <p:cNvPr id="21" name="Rectangle 156">
                <a:extLst>
                  <a:ext uri="{FF2B5EF4-FFF2-40B4-BE49-F238E27FC236}">
                    <a16:creationId xmlns:a16="http://schemas.microsoft.com/office/drawing/2014/main" id="{6C86D798-156C-48B7-ADA7-B85DD69377F6}"/>
                  </a:ext>
                </a:extLst>
              </p:cNvPr>
              <p:cNvSpPr>
                <a:spLocks noChangeArrowheads="1"/>
              </p:cNvSpPr>
              <p:nvPr>
                <p:custDataLst>
                  <p:tags r:id="rId18"/>
                </p:custDataLst>
              </p:nvPr>
            </p:nvSpPr>
            <p:spPr bwMode="auto">
              <a:xfrm>
                <a:off x="3048" y="1937"/>
                <a:ext cx="307" cy="1319"/>
              </a:xfrm>
              <a:prstGeom prst="rect">
                <a:avLst/>
              </a:prstGeom>
              <a:solidFill>
                <a:srgbClr val="008000"/>
              </a:solidFill>
              <a:ln w="14288">
                <a:noFill/>
                <a:miter lim="800000"/>
                <a:headEnd/>
                <a:tailEnd/>
              </a:ln>
            </p:spPr>
            <p:txBody>
              <a:bodyPr/>
              <a:lstStyle/>
              <a:p>
                <a:endParaRPr lang="de-DE"/>
              </a:p>
            </p:txBody>
          </p:sp>
          <p:sp>
            <p:nvSpPr>
              <p:cNvPr id="22" name="Rectangle 157">
                <a:extLst>
                  <a:ext uri="{FF2B5EF4-FFF2-40B4-BE49-F238E27FC236}">
                    <a16:creationId xmlns:a16="http://schemas.microsoft.com/office/drawing/2014/main" id="{2C429F13-5E31-4FA7-B393-2EB75EFBB214}"/>
                  </a:ext>
                </a:extLst>
              </p:cNvPr>
              <p:cNvSpPr>
                <a:spLocks noChangeArrowheads="1"/>
              </p:cNvSpPr>
              <p:nvPr>
                <p:custDataLst>
                  <p:tags r:id="rId19"/>
                </p:custDataLst>
              </p:nvPr>
            </p:nvSpPr>
            <p:spPr bwMode="auto">
              <a:xfrm>
                <a:off x="3476" y="1431"/>
                <a:ext cx="298" cy="1825"/>
              </a:xfrm>
              <a:prstGeom prst="rect">
                <a:avLst/>
              </a:prstGeom>
              <a:solidFill>
                <a:srgbClr val="008000"/>
              </a:solidFill>
              <a:ln w="9525">
                <a:noFill/>
                <a:miter lim="800000"/>
                <a:headEnd/>
                <a:tailEnd/>
              </a:ln>
            </p:spPr>
            <p:txBody>
              <a:bodyPr/>
              <a:lstStyle/>
              <a:p>
                <a:endParaRPr lang="de-DE"/>
              </a:p>
            </p:txBody>
          </p:sp>
          <p:sp>
            <p:nvSpPr>
              <p:cNvPr id="23" name="Line 159">
                <a:extLst>
                  <a:ext uri="{FF2B5EF4-FFF2-40B4-BE49-F238E27FC236}">
                    <a16:creationId xmlns:a16="http://schemas.microsoft.com/office/drawing/2014/main" id="{830D19D7-0760-4C01-9E4D-600D8A155483}"/>
                  </a:ext>
                </a:extLst>
              </p:cNvPr>
              <p:cNvSpPr>
                <a:spLocks noChangeShapeType="1"/>
              </p:cNvSpPr>
              <p:nvPr>
                <p:custDataLst>
                  <p:tags r:id="rId20"/>
                </p:custDataLst>
              </p:nvPr>
            </p:nvSpPr>
            <p:spPr bwMode="auto">
              <a:xfrm flipV="1">
                <a:off x="1513" y="2960"/>
                <a:ext cx="1" cy="74"/>
              </a:xfrm>
              <a:prstGeom prst="line">
                <a:avLst/>
              </a:prstGeom>
              <a:noFill/>
              <a:ln w="14288">
                <a:solidFill>
                  <a:schemeClr val="tx1"/>
                </a:solidFill>
                <a:round/>
                <a:headEnd/>
                <a:tailEnd/>
              </a:ln>
            </p:spPr>
            <p:txBody>
              <a:bodyPr/>
              <a:lstStyle/>
              <a:p>
                <a:endParaRPr lang="de-DE"/>
              </a:p>
            </p:txBody>
          </p:sp>
          <p:sp>
            <p:nvSpPr>
              <p:cNvPr id="24" name="Line 160">
                <a:extLst>
                  <a:ext uri="{FF2B5EF4-FFF2-40B4-BE49-F238E27FC236}">
                    <a16:creationId xmlns:a16="http://schemas.microsoft.com/office/drawing/2014/main" id="{E3D4A283-1EC9-4061-98C1-7696C64A8665}"/>
                  </a:ext>
                </a:extLst>
              </p:cNvPr>
              <p:cNvSpPr>
                <a:spLocks noChangeShapeType="1"/>
              </p:cNvSpPr>
              <p:nvPr>
                <p:custDataLst>
                  <p:tags r:id="rId21"/>
                </p:custDataLst>
              </p:nvPr>
            </p:nvSpPr>
            <p:spPr bwMode="auto">
              <a:xfrm>
                <a:off x="1485" y="2960"/>
                <a:ext cx="65" cy="1"/>
              </a:xfrm>
              <a:prstGeom prst="line">
                <a:avLst/>
              </a:prstGeom>
              <a:noFill/>
              <a:ln w="14288">
                <a:solidFill>
                  <a:schemeClr val="tx1"/>
                </a:solidFill>
                <a:round/>
                <a:headEnd/>
                <a:tailEnd/>
              </a:ln>
            </p:spPr>
            <p:txBody>
              <a:bodyPr/>
              <a:lstStyle/>
              <a:p>
                <a:endParaRPr lang="de-DE"/>
              </a:p>
            </p:txBody>
          </p:sp>
          <p:sp>
            <p:nvSpPr>
              <p:cNvPr id="25" name="Line 161">
                <a:extLst>
                  <a:ext uri="{FF2B5EF4-FFF2-40B4-BE49-F238E27FC236}">
                    <a16:creationId xmlns:a16="http://schemas.microsoft.com/office/drawing/2014/main" id="{6086DE69-A126-41C8-83FA-05EC317DE299}"/>
                  </a:ext>
                </a:extLst>
              </p:cNvPr>
              <p:cNvSpPr>
                <a:spLocks noChangeShapeType="1"/>
              </p:cNvSpPr>
              <p:nvPr>
                <p:custDataLst>
                  <p:tags r:id="rId22"/>
                </p:custDataLst>
              </p:nvPr>
            </p:nvSpPr>
            <p:spPr bwMode="auto">
              <a:xfrm>
                <a:off x="1513" y="3034"/>
                <a:ext cx="1" cy="74"/>
              </a:xfrm>
              <a:prstGeom prst="line">
                <a:avLst/>
              </a:prstGeom>
              <a:noFill/>
              <a:ln w="14288">
                <a:solidFill>
                  <a:schemeClr val="tx1"/>
                </a:solidFill>
                <a:round/>
                <a:headEnd/>
                <a:tailEnd/>
              </a:ln>
            </p:spPr>
            <p:txBody>
              <a:bodyPr/>
              <a:lstStyle/>
              <a:p>
                <a:endParaRPr lang="de-DE"/>
              </a:p>
            </p:txBody>
          </p:sp>
          <p:sp>
            <p:nvSpPr>
              <p:cNvPr id="26" name="Line 162">
                <a:extLst>
                  <a:ext uri="{FF2B5EF4-FFF2-40B4-BE49-F238E27FC236}">
                    <a16:creationId xmlns:a16="http://schemas.microsoft.com/office/drawing/2014/main" id="{A3B4F8D3-5BE0-43A7-ACCD-8D269360F010}"/>
                  </a:ext>
                </a:extLst>
              </p:cNvPr>
              <p:cNvSpPr>
                <a:spLocks noChangeShapeType="1"/>
              </p:cNvSpPr>
              <p:nvPr>
                <p:custDataLst>
                  <p:tags r:id="rId23"/>
                </p:custDataLst>
              </p:nvPr>
            </p:nvSpPr>
            <p:spPr bwMode="auto">
              <a:xfrm>
                <a:off x="1485" y="3108"/>
                <a:ext cx="65" cy="1"/>
              </a:xfrm>
              <a:prstGeom prst="line">
                <a:avLst/>
              </a:prstGeom>
              <a:noFill/>
              <a:ln w="14288">
                <a:solidFill>
                  <a:schemeClr val="tx1"/>
                </a:solidFill>
                <a:round/>
                <a:headEnd/>
                <a:tailEnd/>
              </a:ln>
            </p:spPr>
            <p:txBody>
              <a:bodyPr/>
              <a:lstStyle/>
              <a:p>
                <a:endParaRPr lang="de-DE"/>
              </a:p>
            </p:txBody>
          </p:sp>
          <p:sp>
            <p:nvSpPr>
              <p:cNvPr id="27" name="Line 164">
                <a:extLst>
                  <a:ext uri="{FF2B5EF4-FFF2-40B4-BE49-F238E27FC236}">
                    <a16:creationId xmlns:a16="http://schemas.microsoft.com/office/drawing/2014/main" id="{D3CA5BCB-8A69-49A8-8BBC-82DD66FB4C44}"/>
                  </a:ext>
                </a:extLst>
              </p:cNvPr>
              <p:cNvSpPr>
                <a:spLocks noChangeShapeType="1"/>
              </p:cNvSpPr>
              <p:nvPr>
                <p:custDataLst>
                  <p:tags r:id="rId24"/>
                </p:custDataLst>
              </p:nvPr>
            </p:nvSpPr>
            <p:spPr bwMode="auto">
              <a:xfrm>
                <a:off x="1904" y="2792"/>
                <a:ext cx="68" cy="1"/>
              </a:xfrm>
              <a:prstGeom prst="line">
                <a:avLst/>
              </a:prstGeom>
              <a:noFill/>
              <a:ln w="14288">
                <a:solidFill>
                  <a:schemeClr val="tx1"/>
                </a:solidFill>
                <a:round/>
                <a:headEnd/>
                <a:tailEnd/>
              </a:ln>
            </p:spPr>
            <p:txBody>
              <a:bodyPr/>
              <a:lstStyle/>
              <a:p>
                <a:endParaRPr lang="de-DE"/>
              </a:p>
            </p:txBody>
          </p:sp>
          <p:sp>
            <p:nvSpPr>
              <p:cNvPr id="28" name="Line 166">
                <a:extLst>
                  <a:ext uri="{FF2B5EF4-FFF2-40B4-BE49-F238E27FC236}">
                    <a16:creationId xmlns:a16="http://schemas.microsoft.com/office/drawing/2014/main" id="{97270ECF-FE43-4D7F-8AD6-C8E01F3F500C}"/>
                  </a:ext>
                </a:extLst>
              </p:cNvPr>
              <p:cNvSpPr>
                <a:spLocks noChangeShapeType="1"/>
              </p:cNvSpPr>
              <p:nvPr>
                <p:custDataLst>
                  <p:tags r:id="rId25"/>
                </p:custDataLst>
              </p:nvPr>
            </p:nvSpPr>
            <p:spPr bwMode="auto">
              <a:xfrm>
                <a:off x="1904" y="2929"/>
                <a:ext cx="65" cy="1"/>
              </a:xfrm>
              <a:prstGeom prst="line">
                <a:avLst/>
              </a:prstGeom>
              <a:noFill/>
              <a:ln w="14288">
                <a:solidFill>
                  <a:schemeClr val="tx1"/>
                </a:solidFill>
                <a:round/>
                <a:headEnd/>
                <a:tailEnd/>
              </a:ln>
            </p:spPr>
            <p:txBody>
              <a:bodyPr/>
              <a:lstStyle/>
              <a:p>
                <a:endParaRPr lang="de-DE"/>
              </a:p>
            </p:txBody>
          </p:sp>
          <p:sp>
            <p:nvSpPr>
              <p:cNvPr id="29" name="Line 167">
                <a:extLst>
                  <a:ext uri="{FF2B5EF4-FFF2-40B4-BE49-F238E27FC236}">
                    <a16:creationId xmlns:a16="http://schemas.microsoft.com/office/drawing/2014/main" id="{546C8AAC-3D0F-4154-92D0-5621838B1783}"/>
                  </a:ext>
                </a:extLst>
              </p:cNvPr>
              <p:cNvSpPr>
                <a:spLocks noChangeShapeType="1"/>
              </p:cNvSpPr>
              <p:nvPr>
                <p:custDataLst>
                  <p:tags r:id="rId26"/>
                </p:custDataLst>
              </p:nvPr>
            </p:nvSpPr>
            <p:spPr bwMode="auto">
              <a:xfrm>
                <a:off x="2354" y="2084"/>
                <a:ext cx="1" cy="148"/>
              </a:xfrm>
              <a:prstGeom prst="line">
                <a:avLst/>
              </a:prstGeom>
              <a:noFill/>
              <a:ln w="14288">
                <a:solidFill>
                  <a:schemeClr val="tx1"/>
                </a:solidFill>
                <a:round/>
                <a:headEnd/>
                <a:tailEnd/>
              </a:ln>
            </p:spPr>
            <p:txBody>
              <a:bodyPr/>
              <a:lstStyle/>
              <a:p>
                <a:endParaRPr lang="de-DE"/>
              </a:p>
            </p:txBody>
          </p:sp>
          <p:sp>
            <p:nvSpPr>
              <p:cNvPr id="30" name="Line 168">
                <a:extLst>
                  <a:ext uri="{FF2B5EF4-FFF2-40B4-BE49-F238E27FC236}">
                    <a16:creationId xmlns:a16="http://schemas.microsoft.com/office/drawing/2014/main" id="{BC205D3D-6773-4FD1-BD99-474E82AFB543}"/>
                  </a:ext>
                </a:extLst>
              </p:cNvPr>
              <p:cNvSpPr>
                <a:spLocks noChangeShapeType="1"/>
              </p:cNvSpPr>
              <p:nvPr>
                <p:custDataLst>
                  <p:tags r:id="rId27"/>
                </p:custDataLst>
              </p:nvPr>
            </p:nvSpPr>
            <p:spPr bwMode="auto">
              <a:xfrm>
                <a:off x="2322" y="2085"/>
                <a:ext cx="66" cy="1"/>
              </a:xfrm>
              <a:prstGeom prst="line">
                <a:avLst/>
              </a:prstGeom>
              <a:noFill/>
              <a:ln w="14288">
                <a:solidFill>
                  <a:schemeClr val="tx1"/>
                </a:solidFill>
                <a:round/>
                <a:headEnd/>
                <a:tailEnd/>
              </a:ln>
            </p:spPr>
            <p:txBody>
              <a:bodyPr/>
              <a:lstStyle/>
              <a:p>
                <a:endParaRPr lang="de-DE"/>
              </a:p>
            </p:txBody>
          </p:sp>
          <p:sp>
            <p:nvSpPr>
              <p:cNvPr id="31" name="Line 170">
                <a:extLst>
                  <a:ext uri="{FF2B5EF4-FFF2-40B4-BE49-F238E27FC236}">
                    <a16:creationId xmlns:a16="http://schemas.microsoft.com/office/drawing/2014/main" id="{693ABE9F-5985-4191-A64C-130035605589}"/>
                  </a:ext>
                </a:extLst>
              </p:cNvPr>
              <p:cNvSpPr>
                <a:spLocks noChangeShapeType="1"/>
              </p:cNvSpPr>
              <p:nvPr>
                <p:custDataLst>
                  <p:tags r:id="rId28"/>
                </p:custDataLst>
              </p:nvPr>
            </p:nvSpPr>
            <p:spPr bwMode="auto">
              <a:xfrm>
                <a:off x="2322" y="2233"/>
                <a:ext cx="66" cy="1"/>
              </a:xfrm>
              <a:prstGeom prst="line">
                <a:avLst/>
              </a:prstGeom>
              <a:noFill/>
              <a:ln w="14288">
                <a:solidFill>
                  <a:schemeClr val="tx1"/>
                </a:solidFill>
                <a:round/>
                <a:headEnd/>
                <a:tailEnd/>
              </a:ln>
            </p:spPr>
            <p:txBody>
              <a:bodyPr/>
              <a:lstStyle/>
              <a:p>
                <a:endParaRPr lang="de-DE"/>
              </a:p>
            </p:txBody>
          </p:sp>
          <p:sp>
            <p:nvSpPr>
              <p:cNvPr id="32" name="Line 171">
                <a:extLst>
                  <a:ext uri="{FF2B5EF4-FFF2-40B4-BE49-F238E27FC236}">
                    <a16:creationId xmlns:a16="http://schemas.microsoft.com/office/drawing/2014/main" id="{A691D305-3313-469A-8772-2F0A53F89458}"/>
                  </a:ext>
                </a:extLst>
              </p:cNvPr>
              <p:cNvSpPr>
                <a:spLocks noChangeShapeType="1"/>
              </p:cNvSpPr>
              <p:nvPr>
                <p:custDataLst>
                  <p:tags r:id="rId29"/>
                </p:custDataLst>
              </p:nvPr>
            </p:nvSpPr>
            <p:spPr bwMode="auto">
              <a:xfrm flipH="1" flipV="1">
                <a:off x="2779" y="1678"/>
                <a:ext cx="3" cy="289"/>
              </a:xfrm>
              <a:prstGeom prst="line">
                <a:avLst/>
              </a:prstGeom>
              <a:noFill/>
              <a:ln w="14288">
                <a:solidFill>
                  <a:schemeClr val="tx1"/>
                </a:solidFill>
                <a:round/>
                <a:headEnd/>
                <a:tailEnd/>
              </a:ln>
            </p:spPr>
            <p:txBody>
              <a:bodyPr/>
              <a:lstStyle/>
              <a:p>
                <a:endParaRPr lang="de-DE"/>
              </a:p>
            </p:txBody>
          </p:sp>
          <p:sp>
            <p:nvSpPr>
              <p:cNvPr id="33" name="Line 172">
                <a:extLst>
                  <a:ext uri="{FF2B5EF4-FFF2-40B4-BE49-F238E27FC236}">
                    <a16:creationId xmlns:a16="http://schemas.microsoft.com/office/drawing/2014/main" id="{D26B0DAC-11B5-4E76-B137-305FD9B22BE5}"/>
                  </a:ext>
                </a:extLst>
              </p:cNvPr>
              <p:cNvSpPr>
                <a:spLocks noChangeShapeType="1"/>
              </p:cNvSpPr>
              <p:nvPr>
                <p:custDataLst>
                  <p:tags r:id="rId30"/>
                </p:custDataLst>
              </p:nvPr>
            </p:nvSpPr>
            <p:spPr bwMode="auto">
              <a:xfrm>
                <a:off x="2749" y="1674"/>
                <a:ext cx="65" cy="1"/>
              </a:xfrm>
              <a:prstGeom prst="line">
                <a:avLst/>
              </a:prstGeom>
              <a:noFill/>
              <a:ln w="14288">
                <a:solidFill>
                  <a:schemeClr val="tx1"/>
                </a:solidFill>
                <a:round/>
                <a:headEnd/>
                <a:tailEnd/>
              </a:ln>
            </p:spPr>
            <p:txBody>
              <a:bodyPr/>
              <a:lstStyle/>
              <a:p>
                <a:endParaRPr lang="de-DE"/>
              </a:p>
            </p:txBody>
          </p:sp>
          <p:sp>
            <p:nvSpPr>
              <p:cNvPr id="34" name="Line 174">
                <a:extLst>
                  <a:ext uri="{FF2B5EF4-FFF2-40B4-BE49-F238E27FC236}">
                    <a16:creationId xmlns:a16="http://schemas.microsoft.com/office/drawing/2014/main" id="{B9F8C527-81A6-4BFE-8CB3-5B2BD0312E7D}"/>
                  </a:ext>
                </a:extLst>
              </p:cNvPr>
              <p:cNvSpPr>
                <a:spLocks noChangeShapeType="1"/>
              </p:cNvSpPr>
              <p:nvPr>
                <p:custDataLst>
                  <p:tags r:id="rId31"/>
                </p:custDataLst>
              </p:nvPr>
            </p:nvSpPr>
            <p:spPr bwMode="auto">
              <a:xfrm>
                <a:off x="2750" y="1969"/>
                <a:ext cx="65" cy="1"/>
              </a:xfrm>
              <a:prstGeom prst="line">
                <a:avLst/>
              </a:prstGeom>
              <a:noFill/>
              <a:ln w="14288">
                <a:solidFill>
                  <a:schemeClr val="tx1"/>
                </a:solidFill>
                <a:round/>
                <a:headEnd/>
                <a:tailEnd/>
              </a:ln>
            </p:spPr>
            <p:txBody>
              <a:bodyPr/>
              <a:lstStyle/>
              <a:p>
                <a:endParaRPr lang="de-DE"/>
              </a:p>
            </p:txBody>
          </p:sp>
          <p:sp>
            <p:nvSpPr>
              <p:cNvPr id="35" name="Line 176">
                <a:extLst>
                  <a:ext uri="{FF2B5EF4-FFF2-40B4-BE49-F238E27FC236}">
                    <a16:creationId xmlns:a16="http://schemas.microsoft.com/office/drawing/2014/main" id="{3FE613A6-4EA3-4D53-AAA3-B86C6BD1B51A}"/>
                  </a:ext>
                </a:extLst>
              </p:cNvPr>
              <p:cNvSpPr>
                <a:spLocks noChangeShapeType="1"/>
              </p:cNvSpPr>
              <p:nvPr>
                <p:custDataLst>
                  <p:tags r:id="rId32"/>
                </p:custDataLst>
              </p:nvPr>
            </p:nvSpPr>
            <p:spPr bwMode="auto">
              <a:xfrm>
                <a:off x="3166" y="1790"/>
                <a:ext cx="65" cy="1"/>
              </a:xfrm>
              <a:prstGeom prst="line">
                <a:avLst/>
              </a:prstGeom>
              <a:noFill/>
              <a:ln w="14288">
                <a:solidFill>
                  <a:schemeClr val="tx1"/>
                </a:solidFill>
                <a:round/>
                <a:headEnd/>
                <a:tailEnd/>
              </a:ln>
            </p:spPr>
            <p:txBody>
              <a:bodyPr/>
              <a:lstStyle/>
              <a:p>
                <a:endParaRPr lang="de-DE"/>
              </a:p>
            </p:txBody>
          </p:sp>
          <p:sp>
            <p:nvSpPr>
              <p:cNvPr id="36" name="Line 177">
                <a:extLst>
                  <a:ext uri="{FF2B5EF4-FFF2-40B4-BE49-F238E27FC236}">
                    <a16:creationId xmlns:a16="http://schemas.microsoft.com/office/drawing/2014/main" id="{55DE4121-4A8B-4431-AF93-1F83A482C64B}"/>
                  </a:ext>
                </a:extLst>
              </p:cNvPr>
              <p:cNvSpPr>
                <a:spLocks noChangeShapeType="1"/>
              </p:cNvSpPr>
              <p:nvPr>
                <p:custDataLst>
                  <p:tags r:id="rId33"/>
                </p:custDataLst>
              </p:nvPr>
            </p:nvSpPr>
            <p:spPr bwMode="auto">
              <a:xfrm flipH="1">
                <a:off x="3198" y="1788"/>
                <a:ext cx="0" cy="297"/>
              </a:xfrm>
              <a:prstGeom prst="line">
                <a:avLst/>
              </a:prstGeom>
              <a:noFill/>
              <a:ln w="14288">
                <a:solidFill>
                  <a:schemeClr val="tx1"/>
                </a:solidFill>
                <a:round/>
                <a:headEnd/>
                <a:tailEnd/>
              </a:ln>
            </p:spPr>
            <p:txBody>
              <a:bodyPr/>
              <a:lstStyle/>
              <a:p>
                <a:endParaRPr lang="de-DE"/>
              </a:p>
            </p:txBody>
          </p:sp>
          <p:sp>
            <p:nvSpPr>
              <p:cNvPr id="37" name="Line 178">
                <a:extLst>
                  <a:ext uri="{FF2B5EF4-FFF2-40B4-BE49-F238E27FC236}">
                    <a16:creationId xmlns:a16="http://schemas.microsoft.com/office/drawing/2014/main" id="{718DC7A5-E3EF-425E-BE83-615A1BE453DC}"/>
                  </a:ext>
                </a:extLst>
              </p:cNvPr>
              <p:cNvSpPr>
                <a:spLocks noChangeShapeType="1"/>
              </p:cNvSpPr>
              <p:nvPr>
                <p:custDataLst>
                  <p:tags r:id="rId34"/>
                </p:custDataLst>
              </p:nvPr>
            </p:nvSpPr>
            <p:spPr bwMode="auto">
              <a:xfrm>
                <a:off x="3168" y="2085"/>
                <a:ext cx="65" cy="1"/>
              </a:xfrm>
              <a:prstGeom prst="line">
                <a:avLst/>
              </a:prstGeom>
              <a:noFill/>
              <a:ln w="14288">
                <a:solidFill>
                  <a:schemeClr val="tx1"/>
                </a:solidFill>
                <a:round/>
                <a:headEnd/>
                <a:tailEnd/>
              </a:ln>
            </p:spPr>
            <p:txBody>
              <a:bodyPr/>
              <a:lstStyle/>
              <a:p>
                <a:endParaRPr lang="de-DE"/>
              </a:p>
            </p:txBody>
          </p:sp>
          <p:sp>
            <p:nvSpPr>
              <p:cNvPr id="38" name="Line 179">
                <a:extLst>
                  <a:ext uri="{FF2B5EF4-FFF2-40B4-BE49-F238E27FC236}">
                    <a16:creationId xmlns:a16="http://schemas.microsoft.com/office/drawing/2014/main" id="{C26D0FBF-F165-408B-AE29-4552A42072DE}"/>
                  </a:ext>
                </a:extLst>
              </p:cNvPr>
              <p:cNvSpPr>
                <a:spLocks noChangeShapeType="1"/>
              </p:cNvSpPr>
              <p:nvPr>
                <p:custDataLst>
                  <p:tags r:id="rId35"/>
                </p:custDataLst>
              </p:nvPr>
            </p:nvSpPr>
            <p:spPr bwMode="auto">
              <a:xfrm flipV="1">
                <a:off x="3616" y="1210"/>
                <a:ext cx="1" cy="431"/>
              </a:xfrm>
              <a:prstGeom prst="line">
                <a:avLst/>
              </a:prstGeom>
              <a:noFill/>
              <a:ln w="14288">
                <a:solidFill>
                  <a:schemeClr val="tx1"/>
                </a:solidFill>
                <a:round/>
                <a:headEnd/>
                <a:tailEnd/>
              </a:ln>
            </p:spPr>
            <p:txBody>
              <a:bodyPr/>
              <a:lstStyle/>
              <a:p>
                <a:endParaRPr lang="de-DE"/>
              </a:p>
            </p:txBody>
          </p:sp>
          <p:sp>
            <p:nvSpPr>
              <p:cNvPr id="39" name="Line 180">
                <a:extLst>
                  <a:ext uri="{FF2B5EF4-FFF2-40B4-BE49-F238E27FC236}">
                    <a16:creationId xmlns:a16="http://schemas.microsoft.com/office/drawing/2014/main" id="{76E7752A-1AF4-4662-B4E4-A6B3FF9F5569}"/>
                  </a:ext>
                </a:extLst>
              </p:cNvPr>
              <p:cNvSpPr>
                <a:spLocks noChangeShapeType="1"/>
              </p:cNvSpPr>
              <p:nvPr>
                <p:custDataLst>
                  <p:tags r:id="rId36"/>
                </p:custDataLst>
              </p:nvPr>
            </p:nvSpPr>
            <p:spPr bwMode="auto">
              <a:xfrm>
                <a:off x="3582" y="1210"/>
                <a:ext cx="68" cy="1"/>
              </a:xfrm>
              <a:prstGeom prst="line">
                <a:avLst/>
              </a:prstGeom>
              <a:noFill/>
              <a:ln w="14288">
                <a:solidFill>
                  <a:schemeClr val="tx1"/>
                </a:solidFill>
                <a:round/>
                <a:headEnd/>
                <a:tailEnd/>
              </a:ln>
            </p:spPr>
            <p:txBody>
              <a:bodyPr/>
              <a:lstStyle/>
              <a:p>
                <a:endParaRPr lang="de-DE"/>
              </a:p>
            </p:txBody>
          </p:sp>
          <p:sp>
            <p:nvSpPr>
              <p:cNvPr id="40" name="Line 182">
                <a:extLst>
                  <a:ext uri="{FF2B5EF4-FFF2-40B4-BE49-F238E27FC236}">
                    <a16:creationId xmlns:a16="http://schemas.microsoft.com/office/drawing/2014/main" id="{802AB57B-C1A1-4B2D-8FC2-07F7E340E3F1}"/>
                  </a:ext>
                </a:extLst>
              </p:cNvPr>
              <p:cNvSpPr>
                <a:spLocks noChangeShapeType="1"/>
              </p:cNvSpPr>
              <p:nvPr>
                <p:custDataLst>
                  <p:tags r:id="rId37"/>
                </p:custDataLst>
              </p:nvPr>
            </p:nvSpPr>
            <p:spPr bwMode="auto">
              <a:xfrm>
                <a:off x="3584" y="1642"/>
                <a:ext cx="68" cy="1"/>
              </a:xfrm>
              <a:prstGeom prst="line">
                <a:avLst/>
              </a:prstGeom>
              <a:noFill/>
              <a:ln w="14288">
                <a:solidFill>
                  <a:schemeClr val="tx1"/>
                </a:solidFill>
                <a:round/>
                <a:headEnd/>
                <a:tailEnd/>
              </a:ln>
            </p:spPr>
            <p:txBody>
              <a:bodyPr/>
              <a:lstStyle/>
              <a:p>
                <a:endParaRPr lang="de-DE"/>
              </a:p>
            </p:txBody>
          </p:sp>
          <p:sp>
            <p:nvSpPr>
              <p:cNvPr id="41" name="Line 183">
                <a:extLst>
                  <a:ext uri="{FF2B5EF4-FFF2-40B4-BE49-F238E27FC236}">
                    <a16:creationId xmlns:a16="http://schemas.microsoft.com/office/drawing/2014/main" id="{C06AAA24-5ECB-44F5-AB98-4D23C2CB3B46}"/>
                  </a:ext>
                </a:extLst>
              </p:cNvPr>
              <p:cNvSpPr>
                <a:spLocks noChangeShapeType="1"/>
              </p:cNvSpPr>
              <p:nvPr>
                <p:custDataLst>
                  <p:tags r:id="rId38"/>
                </p:custDataLst>
              </p:nvPr>
            </p:nvSpPr>
            <p:spPr bwMode="auto">
              <a:xfrm>
                <a:off x="1141" y="914"/>
                <a:ext cx="1" cy="2342"/>
              </a:xfrm>
              <a:prstGeom prst="line">
                <a:avLst/>
              </a:prstGeom>
              <a:noFill/>
              <a:ln w="0">
                <a:solidFill>
                  <a:srgbClr val="FFFFFF"/>
                </a:solidFill>
                <a:round/>
                <a:headEnd/>
                <a:tailEnd/>
              </a:ln>
            </p:spPr>
            <p:txBody>
              <a:bodyPr/>
              <a:lstStyle/>
              <a:p>
                <a:endParaRPr lang="de-DE"/>
              </a:p>
            </p:txBody>
          </p:sp>
          <p:sp>
            <p:nvSpPr>
              <p:cNvPr id="42" name="Line 184">
                <a:extLst>
                  <a:ext uri="{FF2B5EF4-FFF2-40B4-BE49-F238E27FC236}">
                    <a16:creationId xmlns:a16="http://schemas.microsoft.com/office/drawing/2014/main" id="{EF13A051-7B47-4273-B288-952D3313A778}"/>
                  </a:ext>
                </a:extLst>
              </p:cNvPr>
              <p:cNvSpPr>
                <a:spLocks noChangeShapeType="1"/>
              </p:cNvSpPr>
              <p:nvPr>
                <p:custDataLst>
                  <p:tags r:id="rId39"/>
                </p:custDataLst>
              </p:nvPr>
            </p:nvSpPr>
            <p:spPr bwMode="auto">
              <a:xfrm>
                <a:off x="1095" y="3256"/>
                <a:ext cx="46" cy="1"/>
              </a:xfrm>
              <a:prstGeom prst="line">
                <a:avLst/>
              </a:prstGeom>
              <a:noFill/>
              <a:ln w="0">
                <a:solidFill>
                  <a:srgbClr val="FFFFFF"/>
                </a:solidFill>
                <a:round/>
                <a:headEnd/>
                <a:tailEnd/>
              </a:ln>
            </p:spPr>
            <p:txBody>
              <a:bodyPr/>
              <a:lstStyle/>
              <a:p>
                <a:endParaRPr lang="de-DE"/>
              </a:p>
            </p:txBody>
          </p:sp>
          <p:sp>
            <p:nvSpPr>
              <p:cNvPr id="43" name="Line 185">
                <a:extLst>
                  <a:ext uri="{FF2B5EF4-FFF2-40B4-BE49-F238E27FC236}">
                    <a16:creationId xmlns:a16="http://schemas.microsoft.com/office/drawing/2014/main" id="{FC467633-416E-49C0-9B20-E84E208BD15A}"/>
                  </a:ext>
                </a:extLst>
              </p:cNvPr>
              <p:cNvSpPr>
                <a:spLocks noChangeShapeType="1"/>
              </p:cNvSpPr>
              <p:nvPr>
                <p:custDataLst>
                  <p:tags r:id="rId40"/>
                </p:custDataLst>
              </p:nvPr>
            </p:nvSpPr>
            <p:spPr bwMode="auto">
              <a:xfrm>
                <a:off x="1095" y="2960"/>
                <a:ext cx="46" cy="1"/>
              </a:xfrm>
              <a:prstGeom prst="line">
                <a:avLst/>
              </a:prstGeom>
              <a:noFill/>
              <a:ln w="0">
                <a:solidFill>
                  <a:srgbClr val="FFFFFF"/>
                </a:solidFill>
                <a:round/>
                <a:headEnd/>
                <a:tailEnd/>
              </a:ln>
            </p:spPr>
            <p:txBody>
              <a:bodyPr/>
              <a:lstStyle/>
              <a:p>
                <a:endParaRPr lang="de-DE"/>
              </a:p>
            </p:txBody>
          </p:sp>
          <p:sp>
            <p:nvSpPr>
              <p:cNvPr id="44" name="Line 186">
                <a:extLst>
                  <a:ext uri="{FF2B5EF4-FFF2-40B4-BE49-F238E27FC236}">
                    <a16:creationId xmlns:a16="http://schemas.microsoft.com/office/drawing/2014/main" id="{C43D9699-FCDF-4FA2-9914-73E187B5F241}"/>
                  </a:ext>
                </a:extLst>
              </p:cNvPr>
              <p:cNvSpPr>
                <a:spLocks noChangeShapeType="1"/>
              </p:cNvSpPr>
              <p:nvPr>
                <p:custDataLst>
                  <p:tags r:id="rId41"/>
                </p:custDataLst>
              </p:nvPr>
            </p:nvSpPr>
            <p:spPr bwMode="auto">
              <a:xfrm>
                <a:off x="1095" y="2676"/>
                <a:ext cx="46" cy="1"/>
              </a:xfrm>
              <a:prstGeom prst="line">
                <a:avLst/>
              </a:prstGeom>
              <a:noFill/>
              <a:ln w="0">
                <a:solidFill>
                  <a:srgbClr val="FFFFFF"/>
                </a:solidFill>
                <a:round/>
                <a:headEnd/>
                <a:tailEnd/>
              </a:ln>
            </p:spPr>
            <p:txBody>
              <a:bodyPr/>
              <a:lstStyle/>
              <a:p>
                <a:endParaRPr lang="de-DE"/>
              </a:p>
            </p:txBody>
          </p:sp>
          <p:sp>
            <p:nvSpPr>
              <p:cNvPr id="45" name="Line 187">
                <a:extLst>
                  <a:ext uri="{FF2B5EF4-FFF2-40B4-BE49-F238E27FC236}">
                    <a16:creationId xmlns:a16="http://schemas.microsoft.com/office/drawing/2014/main" id="{7FDD6388-6D36-4724-95C0-EE4686A99AF9}"/>
                  </a:ext>
                </a:extLst>
              </p:cNvPr>
              <p:cNvSpPr>
                <a:spLocks noChangeShapeType="1"/>
              </p:cNvSpPr>
              <p:nvPr>
                <p:custDataLst>
                  <p:tags r:id="rId42"/>
                </p:custDataLst>
              </p:nvPr>
            </p:nvSpPr>
            <p:spPr bwMode="auto">
              <a:xfrm>
                <a:off x="1095" y="2380"/>
                <a:ext cx="46" cy="1"/>
              </a:xfrm>
              <a:prstGeom prst="line">
                <a:avLst/>
              </a:prstGeom>
              <a:noFill/>
              <a:ln w="0">
                <a:solidFill>
                  <a:srgbClr val="FFFFFF"/>
                </a:solidFill>
                <a:round/>
                <a:headEnd/>
                <a:tailEnd/>
              </a:ln>
            </p:spPr>
            <p:txBody>
              <a:bodyPr/>
              <a:lstStyle/>
              <a:p>
                <a:endParaRPr lang="de-DE"/>
              </a:p>
            </p:txBody>
          </p:sp>
          <p:sp>
            <p:nvSpPr>
              <p:cNvPr id="46" name="Line 188">
                <a:extLst>
                  <a:ext uri="{FF2B5EF4-FFF2-40B4-BE49-F238E27FC236}">
                    <a16:creationId xmlns:a16="http://schemas.microsoft.com/office/drawing/2014/main" id="{4F148458-F318-40C3-B20B-B1212E6E623F}"/>
                  </a:ext>
                </a:extLst>
              </p:cNvPr>
              <p:cNvSpPr>
                <a:spLocks noChangeShapeType="1"/>
              </p:cNvSpPr>
              <p:nvPr>
                <p:custDataLst>
                  <p:tags r:id="rId43"/>
                </p:custDataLst>
              </p:nvPr>
            </p:nvSpPr>
            <p:spPr bwMode="auto">
              <a:xfrm>
                <a:off x="1095" y="2085"/>
                <a:ext cx="46" cy="1"/>
              </a:xfrm>
              <a:prstGeom prst="line">
                <a:avLst/>
              </a:prstGeom>
              <a:noFill/>
              <a:ln w="0">
                <a:solidFill>
                  <a:srgbClr val="FFFFFF"/>
                </a:solidFill>
                <a:round/>
                <a:headEnd/>
                <a:tailEnd/>
              </a:ln>
            </p:spPr>
            <p:txBody>
              <a:bodyPr/>
              <a:lstStyle/>
              <a:p>
                <a:endParaRPr lang="de-DE"/>
              </a:p>
            </p:txBody>
          </p:sp>
          <p:sp>
            <p:nvSpPr>
              <p:cNvPr id="47" name="Line 189">
                <a:extLst>
                  <a:ext uri="{FF2B5EF4-FFF2-40B4-BE49-F238E27FC236}">
                    <a16:creationId xmlns:a16="http://schemas.microsoft.com/office/drawing/2014/main" id="{05011D12-4163-4B35-A930-587074BD7D76}"/>
                  </a:ext>
                </a:extLst>
              </p:cNvPr>
              <p:cNvSpPr>
                <a:spLocks noChangeShapeType="1"/>
              </p:cNvSpPr>
              <p:nvPr>
                <p:custDataLst>
                  <p:tags r:id="rId44"/>
                </p:custDataLst>
              </p:nvPr>
            </p:nvSpPr>
            <p:spPr bwMode="auto">
              <a:xfrm>
                <a:off x="1095" y="1790"/>
                <a:ext cx="46" cy="1"/>
              </a:xfrm>
              <a:prstGeom prst="line">
                <a:avLst/>
              </a:prstGeom>
              <a:noFill/>
              <a:ln w="0">
                <a:solidFill>
                  <a:srgbClr val="FFFFFF"/>
                </a:solidFill>
                <a:round/>
                <a:headEnd/>
                <a:tailEnd/>
              </a:ln>
            </p:spPr>
            <p:txBody>
              <a:bodyPr/>
              <a:lstStyle/>
              <a:p>
                <a:endParaRPr lang="de-DE"/>
              </a:p>
            </p:txBody>
          </p:sp>
          <p:sp>
            <p:nvSpPr>
              <p:cNvPr id="48" name="Line 190">
                <a:extLst>
                  <a:ext uri="{FF2B5EF4-FFF2-40B4-BE49-F238E27FC236}">
                    <a16:creationId xmlns:a16="http://schemas.microsoft.com/office/drawing/2014/main" id="{BE5B5A51-8DCA-4F78-8292-CDEFD7464DE9}"/>
                  </a:ext>
                </a:extLst>
              </p:cNvPr>
              <p:cNvSpPr>
                <a:spLocks noChangeShapeType="1"/>
              </p:cNvSpPr>
              <p:nvPr>
                <p:custDataLst>
                  <p:tags r:id="rId45"/>
                </p:custDataLst>
              </p:nvPr>
            </p:nvSpPr>
            <p:spPr bwMode="auto">
              <a:xfrm>
                <a:off x="1095" y="1505"/>
                <a:ext cx="46" cy="1"/>
              </a:xfrm>
              <a:prstGeom prst="line">
                <a:avLst/>
              </a:prstGeom>
              <a:noFill/>
              <a:ln w="0">
                <a:solidFill>
                  <a:srgbClr val="FFFFFF"/>
                </a:solidFill>
                <a:round/>
                <a:headEnd/>
                <a:tailEnd/>
              </a:ln>
            </p:spPr>
            <p:txBody>
              <a:bodyPr/>
              <a:lstStyle/>
              <a:p>
                <a:endParaRPr lang="de-DE"/>
              </a:p>
            </p:txBody>
          </p:sp>
          <p:sp>
            <p:nvSpPr>
              <p:cNvPr id="49" name="Line 191">
                <a:extLst>
                  <a:ext uri="{FF2B5EF4-FFF2-40B4-BE49-F238E27FC236}">
                    <a16:creationId xmlns:a16="http://schemas.microsoft.com/office/drawing/2014/main" id="{37702707-2026-4500-BFB2-4FE11EA85EC2}"/>
                  </a:ext>
                </a:extLst>
              </p:cNvPr>
              <p:cNvSpPr>
                <a:spLocks noChangeShapeType="1"/>
              </p:cNvSpPr>
              <p:nvPr>
                <p:custDataLst>
                  <p:tags r:id="rId46"/>
                </p:custDataLst>
              </p:nvPr>
            </p:nvSpPr>
            <p:spPr bwMode="auto">
              <a:xfrm>
                <a:off x="1095" y="1210"/>
                <a:ext cx="46" cy="1"/>
              </a:xfrm>
              <a:prstGeom prst="line">
                <a:avLst/>
              </a:prstGeom>
              <a:noFill/>
              <a:ln w="0">
                <a:solidFill>
                  <a:srgbClr val="FFFFFF"/>
                </a:solidFill>
                <a:round/>
                <a:headEnd/>
                <a:tailEnd/>
              </a:ln>
            </p:spPr>
            <p:txBody>
              <a:bodyPr/>
              <a:lstStyle/>
              <a:p>
                <a:endParaRPr lang="de-DE"/>
              </a:p>
            </p:txBody>
          </p:sp>
          <p:sp>
            <p:nvSpPr>
              <p:cNvPr id="50" name="Line 192">
                <a:extLst>
                  <a:ext uri="{FF2B5EF4-FFF2-40B4-BE49-F238E27FC236}">
                    <a16:creationId xmlns:a16="http://schemas.microsoft.com/office/drawing/2014/main" id="{35D2116E-B038-4EE8-8409-F6FED4856B3B}"/>
                  </a:ext>
                </a:extLst>
              </p:cNvPr>
              <p:cNvSpPr>
                <a:spLocks noChangeShapeType="1"/>
              </p:cNvSpPr>
              <p:nvPr>
                <p:custDataLst>
                  <p:tags r:id="rId47"/>
                </p:custDataLst>
              </p:nvPr>
            </p:nvSpPr>
            <p:spPr bwMode="auto">
              <a:xfrm>
                <a:off x="1095" y="914"/>
                <a:ext cx="46" cy="1"/>
              </a:xfrm>
              <a:prstGeom prst="line">
                <a:avLst/>
              </a:prstGeom>
              <a:noFill/>
              <a:ln w="0">
                <a:solidFill>
                  <a:srgbClr val="FFFFFF"/>
                </a:solidFill>
                <a:round/>
                <a:headEnd/>
                <a:tailEnd/>
              </a:ln>
            </p:spPr>
            <p:txBody>
              <a:bodyPr/>
              <a:lstStyle/>
              <a:p>
                <a:endParaRPr lang="de-DE"/>
              </a:p>
            </p:txBody>
          </p:sp>
          <p:sp>
            <p:nvSpPr>
              <p:cNvPr id="51" name="Rectangle 193">
                <a:extLst>
                  <a:ext uri="{FF2B5EF4-FFF2-40B4-BE49-F238E27FC236}">
                    <a16:creationId xmlns:a16="http://schemas.microsoft.com/office/drawing/2014/main" id="{67D20C2D-069E-4188-A948-51F7F26C73FF}"/>
                  </a:ext>
                </a:extLst>
              </p:cNvPr>
              <p:cNvSpPr>
                <a:spLocks noChangeArrowheads="1"/>
              </p:cNvSpPr>
              <p:nvPr>
                <p:custDataLst>
                  <p:tags r:id="rId48"/>
                </p:custDataLst>
              </p:nvPr>
            </p:nvSpPr>
            <p:spPr bwMode="auto">
              <a:xfrm>
                <a:off x="980" y="3171"/>
                <a:ext cx="89" cy="192"/>
              </a:xfrm>
              <a:prstGeom prst="rect">
                <a:avLst/>
              </a:prstGeom>
              <a:noFill/>
              <a:ln w="9525">
                <a:noFill/>
                <a:miter lim="800000"/>
                <a:headEnd/>
                <a:tailEnd/>
              </a:ln>
            </p:spPr>
            <p:txBody>
              <a:bodyPr wrap="none" lIns="0" tIns="0" rIns="0" bIns="0">
                <a:spAutoFit/>
              </a:bodyPr>
              <a:lstStyle/>
              <a:p>
                <a:r>
                  <a:rPr lang="de-DE" sz="2000"/>
                  <a:t>0</a:t>
                </a:r>
                <a:endParaRPr lang="de-DE"/>
              </a:p>
            </p:txBody>
          </p:sp>
          <p:sp>
            <p:nvSpPr>
              <p:cNvPr id="52" name="Rectangle 194">
                <a:extLst>
                  <a:ext uri="{FF2B5EF4-FFF2-40B4-BE49-F238E27FC236}">
                    <a16:creationId xmlns:a16="http://schemas.microsoft.com/office/drawing/2014/main" id="{6A6C3FF0-0293-465C-8C46-23D2ED31837B}"/>
                  </a:ext>
                </a:extLst>
              </p:cNvPr>
              <p:cNvSpPr>
                <a:spLocks noChangeArrowheads="1"/>
              </p:cNvSpPr>
              <p:nvPr>
                <p:custDataLst>
                  <p:tags r:id="rId49"/>
                </p:custDataLst>
              </p:nvPr>
            </p:nvSpPr>
            <p:spPr bwMode="auto">
              <a:xfrm>
                <a:off x="821" y="2876"/>
                <a:ext cx="267" cy="192"/>
              </a:xfrm>
              <a:prstGeom prst="rect">
                <a:avLst/>
              </a:prstGeom>
              <a:noFill/>
              <a:ln w="9525">
                <a:noFill/>
                <a:miter lim="800000"/>
                <a:headEnd/>
                <a:tailEnd/>
              </a:ln>
            </p:spPr>
            <p:txBody>
              <a:bodyPr wrap="none" lIns="0" tIns="0" rIns="0" bIns="0">
                <a:spAutoFit/>
              </a:bodyPr>
              <a:lstStyle/>
              <a:p>
                <a:r>
                  <a:rPr lang="de-DE" sz="2000"/>
                  <a:t>100</a:t>
                </a:r>
                <a:endParaRPr lang="de-DE"/>
              </a:p>
            </p:txBody>
          </p:sp>
          <p:sp>
            <p:nvSpPr>
              <p:cNvPr id="53" name="Rectangle 195">
                <a:extLst>
                  <a:ext uri="{FF2B5EF4-FFF2-40B4-BE49-F238E27FC236}">
                    <a16:creationId xmlns:a16="http://schemas.microsoft.com/office/drawing/2014/main" id="{DFA69120-EC72-48F5-B976-22F858504D57}"/>
                  </a:ext>
                </a:extLst>
              </p:cNvPr>
              <p:cNvSpPr>
                <a:spLocks noChangeArrowheads="1"/>
              </p:cNvSpPr>
              <p:nvPr>
                <p:custDataLst>
                  <p:tags r:id="rId50"/>
                </p:custDataLst>
              </p:nvPr>
            </p:nvSpPr>
            <p:spPr bwMode="auto">
              <a:xfrm>
                <a:off x="821" y="2591"/>
                <a:ext cx="267" cy="192"/>
              </a:xfrm>
              <a:prstGeom prst="rect">
                <a:avLst/>
              </a:prstGeom>
              <a:noFill/>
              <a:ln w="9525">
                <a:noFill/>
                <a:miter lim="800000"/>
                <a:headEnd/>
                <a:tailEnd/>
              </a:ln>
            </p:spPr>
            <p:txBody>
              <a:bodyPr wrap="none" lIns="0" tIns="0" rIns="0" bIns="0">
                <a:spAutoFit/>
              </a:bodyPr>
              <a:lstStyle/>
              <a:p>
                <a:r>
                  <a:rPr lang="de-DE" sz="2000"/>
                  <a:t>200</a:t>
                </a:r>
                <a:endParaRPr lang="de-DE"/>
              </a:p>
            </p:txBody>
          </p:sp>
          <p:sp>
            <p:nvSpPr>
              <p:cNvPr id="54" name="Rectangle 196">
                <a:extLst>
                  <a:ext uri="{FF2B5EF4-FFF2-40B4-BE49-F238E27FC236}">
                    <a16:creationId xmlns:a16="http://schemas.microsoft.com/office/drawing/2014/main" id="{77756507-84C6-4EC5-A0EE-E9F59CFE0EB9}"/>
                  </a:ext>
                </a:extLst>
              </p:cNvPr>
              <p:cNvSpPr>
                <a:spLocks noChangeArrowheads="1"/>
              </p:cNvSpPr>
              <p:nvPr>
                <p:custDataLst>
                  <p:tags r:id="rId51"/>
                </p:custDataLst>
              </p:nvPr>
            </p:nvSpPr>
            <p:spPr bwMode="auto">
              <a:xfrm>
                <a:off x="821" y="2296"/>
                <a:ext cx="267" cy="192"/>
              </a:xfrm>
              <a:prstGeom prst="rect">
                <a:avLst/>
              </a:prstGeom>
              <a:noFill/>
              <a:ln w="9525">
                <a:noFill/>
                <a:miter lim="800000"/>
                <a:headEnd/>
                <a:tailEnd/>
              </a:ln>
            </p:spPr>
            <p:txBody>
              <a:bodyPr wrap="none" lIns="0" tIns="0" rIns="0" bIns="0">
                <a:spAutoFit/>
              </a:bodyPr>
              <a:lstStyle/>
              <a:p>
                <a:r>
                  <a:rPr lang="de-DE" sz="2000"/>
                  <a:t>300</a:t>
                </a:r>
                <a:endParaRPr lang="de-DE"/>
              </a:p>
            </p:txBody>
          </p:sp>
          <p:sp>
            <p:nvSpPr>
              <p:cNvPr id="55" name="Rectangle 197">
                <a:extLst>
                  <a:ext uri="{FF2B5EF4-FFF2-40B4-BE49-F238E27FC236}">
                    <a16:creationId xmlns:a16="http://schemas.microsoft.com/office/drawing/2014/main" id="{FB7F514B-8421-44EA-B0D0-27AC02461C9F}"/>
                  </a:ext>
                </a:extLst>
              </p:cNvPr>
              <p:cNvSpPr>
                <a:spLocks noChangeArrowheads="1"/>
              </p:cNvSpPr>
              <p:nvPr>
                <p:custDataLst>
                  <p:tags r:id="rId52"/>
                </p:custDataLst>
              </p:nvPr>
            </p:nvSpPr>
            <p:spPr bwMode="auto">
              <a:xfrm>
                <a:off x="821" y="2001"/>
                <a:ext cx="267" cy="192"/>
              </a:xfrm>
              <a:prstGeom prst="rect">
                <a:avLst/>
              </a:prstGeom>
              <a:noFill/>
              <a:ln w="9525">
                <a:noFill/>
                <a:miter lim="800000"/>
                <a:headEnd/>
                <a:tailEnd/>
              </a:ln>
            </p:spPr>
            <p:txBody>
              <a:bodyPr wrap="none" lIns="0" tIns="0" rIns="0" bIns="0">
                <a:spAutoFit/>
              </a:bodyPr>
              <a:lstStyle/>
              <a:p>
                <a:r>
                  <a:rPr lang="de-DE" sz="2000"/>
                  <a:t>400</a:t>
                </a:r>
                <a:endParaRPr lang="de-DE"/>
              </a:p>
            </p:txBody>
          </p:sp>
          <p:sp>
            <p:nvSpPr>
              <p:cNvPr id="56" name="Rectangle 198">
                <a:extLst>
                  <a:ext uri="{FF2B5EF4-FFF2-40B4-BE49-F238E27FC236}">
                    <a16:creationId xmlns:a16="http://schemas.microsoft.com/office/drawing/2014/main" id="{21953F54-1B2B-463B-926C-5A4E6415406B}"/>
                  </a:ext>
                </a:extLst>
              </p:cNvPr>
              <p:cNvSpPr>
                <a:spLocks noChangeArrowheads="1"/>
              </p:cNvSpPr>
              <p:nvPr>
                <p:custDataLst>
                  <p:tags r:id="rId53"/>
                </p:custDataLst>
              </p:nvPr>
            </p:nvSpPr>
            <p:spPr bwMode="auto">
              <a:xfrm>
                <a:off x="821" y="1705"/>
                <a:ext cx="267" cy="192"/>
              </a:xfrm>
              <a:prstGeom prst="rect">
                <a:avLst/>
              </a:prstGeom>
              <a:noFill/>
              <a:ln w="9525">
                <a:noFill/>
                <a:miter lim="800000"/>
                <a:headEnd/>
                <a:tailEnd/>
              </a:ln>
            </p:spPr>
            <p:txBody>
              <a:bodyPr wrap="none" lIns="0" tIns="0" rIns="0" bIns="0">
                <a:spAutoFit/>
              </a:bodyPr>
              <a:lstStyle/>
              <a:p>
                <a:r>
                  <a:rPr lang="de-DE" sz="2000"/>
                  <a:t>500</a:t>
                </a:r>
                <a:endParaRPr lang="de-DE"/>
              </a:p>
            </p:txBody>
          </p:sp>
          <p:sp>
            <p:nvSpPr>
              <p:cNvPr id="57" name="Rectangle 199">
                <a:extLst>
                  <a:ext uri="{FF2B5EF4-FFF2-40B4-BE49-F238E27FC236}">
                    <a16:creationId xmlns:a16="http://schemas.microsoft.com/office/drawing/2014/main" id="{4AC13549-4CBE-43EE-BFE5-DF25D7A89CB3}"/>
                  </a:ext>
                </a:extLst>
              </p:cNvPr>
              <p:cNvSpPr>
                <a:spLocks noChangeArrowheads="1"/>
              </p:cNvSpPr>
              <p:nvPr>
                <p:custDataLst>
                  <p:tags r:id="rId54"/>
                </p:custDataLst>
              </p:nvPr>
            </p:nvSpPr>
            <p:spPr bwMode="auto">
              <a:xfrm>
                <a:off x="821" y="1420"/>
                <a:ext cx="267" cy="192"/>
              </a:xfrm>
              <a:prstGeom prst="rect">
                <a:avLst/>
              </a:prstGeom>
              <a:noFill/>
              <a:ln w="9525">
                <a:noFill/>
                <a:miter lim="800000"/>
                <a:headEnd/>
                <a:tailEnd/>
              </a:ln>
            </p:spPr>
            <p:txBody>
              <a:bodyPr wrap="none" lIns="0" tIns="0" rIns="0" bIns="0">
                <a:spAutoFit/>
              </a:bodyPr>
              <a:lstStyle/>
              <a:p>
                <a:r>
                  <a:rPr lang="de-DE" sz="2000"/>
                  <a:t>600</a:t>
                </a:r>
                <a:endParaRPr lang="de-DE"/>
              </a:p>
            </p:txBody>
          </p:sp>
          <p:sp>
            <p:nvSpPr>
              <p:cNvPr id="58" name="Rectangle 200">
                <a:extLst>
                  <a:ext uri="{FF2B5EF4-FFF2-40B4-BE49-F238E27FC236}">
                    <a16:creationId xmlns:a16="http://schemas.microsoft.com/office/drawing/2014/main" id="{D2C3C2F8-BBE4-411B-B289-B4678CB45218}"/>
                  </a:ext>
                </a:extLst>
              </p:cNvPr>
              <p:cNvSpPr>
                <a:spLocks noChangeArrowheads="1"/>
              </p:cNvSpPr>
              <p:nvPr>
                <p:custDataLst>
                  <p:tags r:id="rId55"/>
                </p:custDataLst>
              </p:nvPr>
            </p:nvSpPr>
            <p:spPr bwMode="auto">
              <a:xfrm>
                <a:off x="821" y="1125"/>
                <a:ext cx="267" cy="192"/>
              </a:xfrm>
              <a:prstGeom prst="rect">
                <a:avLst/>
              </a:prstGeom>
              <a:noFill/>
              <a:ln w="9525">
                <a:noFill/>
                <a:miter lim="800000"/>
                <a:headEnd/>
                <a:tailEnd/>
              </a:ln>
            </p:spPr>
            <p:txBody>
              <a:bodyPr wrap="none" lIns="0" tIns="0" rIns="0" bIns="0">
                <a:spAutoFit/>
              </a:bodyPr>
              <a:lstStyle/>
              <a:p>
                <a:r>
                  <a:rPr lang="de-DE" sz="2000" dirty="0"/>
                  <a:t>700</a:t>
                </a:r>
                <a:endParaRPr lang="de-DE" dirty="0"/>
              </a:p>
            </p:txBody>
          </p:sp>
          <p:sp>
            <p:nvSpPr>
              <p:cNvPr id="59" name="Rectangle 201">
                <a:extLst>
                  <a:ext uri="{FF2B5EF4-FFF2-40B4-BE49-F238E27FC236}">
                    <a16:creationId xmlns:a16="http://schemas.microsoft.com/office/drawing/2014/main" id="{644B2AA2-573F-47AD-BA78-425896BE27E9}"/>
                  </a:ext>
                </a:extLst>
              </p:cNvPr>
              <p:cNvSpPr>
                <a:spLocks noChangeArrowheads="1"/>
              </p:cNvSpPr>
              <p:nvPr>
                <p:custDataLst>
                  <p:tags r:id="rId56"/>
                </p:custDataLst>
              </p:nvPr>
            </p:nvSpPr>
            <p:spPr bwMode="auto">
              <a:xfrm>
                <a:off x="821" y="830"/>
                <a:ext cx="267" cy="192"/>
              </a:xfrm>
              <a:prstGeom prst="rect">
                <a:avLst/>
              </a:prstGeom>
              <a:noFill/>
              <a:ln w="9525">
                <a:noFill/>
                <a:miter lim="800000"/>
                <a:headEnd/>
                <a:tailEnd/>
              </a:ln>
            </p:spPr>
            <p:txBody>
              <a:bodyPr wrap="none" lIns="0" tIns="0" rIns="0" bIns="0">
                <a:spAutoFit/>
              </a:bodyPr>
              <a:lstStyle/>
              <a:p>
                <a:r>
                  <a:rPr lang="de-DE" sz="2000" dirty="0"/>
                  <a:t>800</a:t>
                </a:r>
                <a:endParaRPr lang="de-DE" dirty="0"/>
              </a:p>
            </p:txBody>
          </p:sp>
          <p:sp>
            <p:nvSpPr>
              <p:cNvPr id="60" name="Rectangle 202">
                <a:extLst>
                  <a:ext uri="{FF2B5EF4-FFF2-40B4-BE49-F238E27FC236}">
                    <a16:creationId xmlns:a16="http://schemas.microsoft.com/office/drawing/2014/main" id="{ACB97EA3-0D4A-489C-8BBF-40747EDC54D4}"/>
                  </a:ext>
                </a:extLst>
              </p:cNvPr>
              <p:cNvSpPr>
                <a:spLocks noChangeArrowheads="1"/>
              </p:cNvSpPr>
              <p:nvPr>
                <p:custDataLst>
                  <p:tags r:id="rId57"/>
                </p:custDataLst>
              </p:nvPr>
            </p:nvSpPr>
            <p:spPr bwMode="auto">
              <a:xfrm rot="-5400000">
                <a:off x="-92" y="2022"/>
                <a:ext cx="1502" cy="192"/>
              </a:xfrm>
              <a:prstGeom prst="rect">
                <a:avLst/>
              </a:prstGeom>
              <a:noFill/>
              <a:ln w="9525">
                <a:noFill/>
                <a:miter lim="800000"/>
                <a:headEnd/>
                <a:tailEnd/>
              </a:ln>
            </p:spPr>
            <p:txBody>
              <a:bodyPr wrap="none" lIns="0" tIns="0" rIns="0" bIns="0">
                <a:spAutoFit/>
              </a:bodyPr>
              <a:lstStyle/>
              <a:p>
                <a:r>
                  <a:rPr lang="de-DE" sz="2000" b="1" dirty="0"/>
                  <a:t>Verdunstung in mm</a:t>
                </a:r>
                <a:endParaRPr lang="de-DE" dirty="0"/>
              </a:p>
            </p:txBody>
          </p:sp>
          <p:sp>
            <p:nvSpPr>
              <p:cNvPr id="61" name="Rectangle 301">
                <a:extLst>
                  <a:ext uri="{FF2B5EF4-FFF2-40B4-BE49-F238E27FC236}">
                    <a16:creationId xmlns:a16="http://schemas.microsoft.com/office/drawing/2014/main" id="{5A3093FB-D097-4074-813B-2FE46E33CE98}"/>
                  </a:ext>
                </a:extLst>
              </p:cNvPr>
              <p:cNvSpPr>
                <a:spLocks noChangeArrowheads="1"/>
              </p:cNvSpPr>
              <p:nvPr>
                <p:custDataLst>
                  <p:tags r:id="rId58"/>
                </p:custDataLst>
              </p:nvPr>
            </p:nvSpPr>
            <p:spPr bwMode="auto">
              <a:xfrm>
                <a:off x="4192" y="1083"/>
                <a:ext cx="65" cy="74"/>
              </a:xfrm>
              <a:prstGeom prst="rect">
                <a:avLst/>
              </a:prstGeom>
              <a:solidFill>
                <a:srgbClr val="C00000"/>
              </a:solidFill>
              <a:ln w="14288">
                <a:solidFill>
                  <a:srgbClr val="000000"/>
                </a:solidFill>
                <a:miter lim="800000"/>
                <a:headEnd/>
                <a:tailEnd/>
              </a:ln>
            </p:spPr>
            <p:txBody>
              <a:bodyPr/>
              <a:lstStyle/>
              <a:p>
                <a:endParaRPr lang="de-DE"/>
              </a:p>
            </p:txBody>
          </p:sp>
          <p:sp>
            <p:nvSpPr>
              <p:cNvPr id="62" name="Rectangle 302">
                <a:extLst>
                  <a:ext uri="{FF2B5EF4-FFF2-40B4-BE49-F238E27FC236}">
                    <a16:creationId xmlns:a16="http://schemas.microsoft.com/office/drawing/2014/main" id="{DBB34589-1584-4D5B-88C5-8BD57A4E02F7}"/>
                  </a:ext>
                </a:extLst>
              </p:cNvPr>
              <p:cNvSpPr>
                <a:spLocks noChangeArrowheads="1"/>
              </p:cNvSpPr>
              <p:nvPr>
                <p:custDataLst>
                  <p:tags r:id="rId59"/>
                </p:custDataLst>
              </p:nvPr>
            </p:nvSpPr>
            <p:spPr bwMode="auto">
              <a:xfrm>
                <a:off x="4353" y="1030"/>
                <a:ext cx="591" cy="173"/>
              </a:xfrm>
              <a:prstGeom prst="rect">
                <a:avLst/>
              </a:prstGeom>
              <a:noFill/>
              <a:ln w="9525">
                <a:noFill/>
                <a:miter lim="800000"/>
                <a:headEnd/>
                <a:tailEnd/>
              </a:ln>
            </p:spPr>
            <p:txBody>
              <a:bodyPr wrap="none" lIns="0" tIns="0" rIns="0" bIns="0">
                <a:spAutoFit/>
              </a:bodyPr>
              <a:lstStyle/>
              <a:p>
                <a:r>
                  <a:rPr lang="de-DE" sz="1800" dirty="0" err="1">
                    <a:latin typeface="Arial Narrow" pitchFamily="34" charset="0"/>
                  </a:rPr>
                  <a:t>ETa</a:t>
                </a:r>
                <a:r>
                  <a:rPr lang="de-DE" sz="1800" dirty="0">
                    <a:latin typeface="Arial Narrow" pitchFamily="34" charset="0"/>
                  </a:rPr>
                  <a:t> Winter</a:t>
                </a:r>
              </a:p>
            </p:txBody>
          </p:sp>
          <p:sp>
            <p:nvSpPr>
              <p:cNvPr id="63" name="Rectangle 303">
                <a:extLst>
                  <a:ext uri="{FF2B5EF4-FFF2-40B4-BE49-F238E27FC236}">
                    <a16:creationId xmlns:a16="http://schemas.microsoft.com/office/drawing/2014/main" id="{8A75112C-31CF-4839-A200-8722C611A16C}"/>
                  </a:ext>
                </a:extLst>
              </p:cNvPr>
              <p:cNvSpPr>
                <a:spLocks noChangeArrowheads="1"/>
              </p:cNvSpPr>
              <p:nvPr>
                <p:custDataLst>
                  <p:tags r:id="rId60"/>
                </p:custDataLst>
              </p:nvPr>
            </p:nvSpPr>
            <p:spPr bwMode="auto">
              <a:xfrm>
                <a:off x="4192" y="1463"/>
                <a:ext cx="65" cy="74"/>
              </a:xfrm>
              <a:prstGeom prst="rect">
                <a:avLst/>
              </a:prstGeom>
              <a:solidFill>
                <a:srgbClr val="C00000"/>
              </a:solidFill>
              <a:ln w="9525">
                <a:noFill/>
                <a:miter lim="800000"/>
                <a:headEnd/>
                <a:tailEnd/>
              </a:ln>
            </p:spPr>
            <p:txBody>
              <a:bodyPr/>
              <a:lstStyle/>
              <a:p>
                <a:endParaRPr lang="de-DE"/>
              </a:p>
            </p:txBody>
          </p:sp>
          <p:sp>
            <p:nvSpPr>
              <p:cNvPr id="64" name="Rectangle 304">
                <a:extLst>
                  <a:ext uri="{FF2B5EF4-FFF2-40B4-BE49-F238E27FC236}">
                    <a16:creationId xmlns:a16="http://schemas.microsoft.com/office/drawing/2014/main" id="{C9A07F66-7911-4E0A-90D6-A5494EC762C1}"/>
                  </a:ext>
                </a:extLst>
              </p:cNvPr>
              <p:cNvSpPr>
                <a:spLocks noChangeArrowheads="1"/>
              </p:cNvSpPr>
              <p:nvPr>
                <p:custDataLst>
                  <p:tags r:id="rId61"/>
                </p:custDataLst>
              </p:nvPr>
            </p:nvSpPr>
            <p:spPr bwMode="auto">
              <a:xfrm>
                <a:off x="4192" y="1463"/>
                <a:ext cx="65" cy="74"/>
              </a:xfrm>
              <a:prstGeom prst="rect">
                <a:avLst/>
              </a:prstGeom>
              <a:noFill/>
              <a:ln w="14288">
                <a:solidFill>
                  <a:srgbClr val="000000"/>
                </a:solidFill>
                <a:miter lim="800000"/>
                <a:headEnd/>
                <a:tailEnd/>
              </a:ln>
            </p:spPr>
            <p:txBody>
              <a:bodyPr/>
              <a:lstStyle/>
              <a:p>
                <a:endParaRPr lang="de-DE"/>
              </a:p>
            </p:txBody>
          </p:sp>
          <p:sp>
            <p:nvSpPr>
              <p:cNvPr id="65" name="Rectangle 305">
                <a:extLst>
                  <a:ext uri="{FF2B5EF4-FFF2-40B4-BE49-F238E27FC236}">
                    <a16:creationId xmlns:a16="http://schemas.microsoft.com/office/drawing/2014/main" id="{38592D86-34C1-4895-A86F-426333B7269D}"/>
                  </a:ext>
                </a:extLst>
              </p:cNvPr>
              <p:cNvSpPr>
                <a:spLocks noChangeArrowheads="1"/>
              </p:cNvSpPr>
              <p:nvPr>
                <p:custDataLst>
                  <p:tags r:id="rId62"/>
                </p:custDataLst>
              </p:nvPr>
            </p:nvSpPr>
            <p:spPr bwMode="auto">
              <a:xfrm>
                <a:off x="4353" y="1410"/>
                <a:ext cx="591" cy="173"/>
              </a:xfrm>
              <a:prstGeom prst="rect">
                <a:avLst/>
              </a:prstGeom>
              <a:noFill/>
              <a:ln w="9525">
                <a:noFill/>
                <a:miter lim="800000"/>
                <a:headEnd/>
                <a:tailEnd/>
              </a:ln>
            </p:spPr>
            <p:txBody>
              <a:bodyPr wrap="none" lIns="0" tIns="0" rIns="0" bIns="0">
                <a:spAutoFit/>
              </a:bodyPr>
              <a:lstStyle/>
              <a:p>
                <a:r>
                  <a:rPr lang="de-DE" sz="1800">
                    <a:latin typeface="Arial Narrow" pitchFamily="34" charset="0"/>
                  </a:rPr>
                  <a:t>ETp Winter</a:t>
                </a:r>
              </a:p>
            </p:txBody>
          </p:sp>
          <p:sp>
            <p:nvSpPr>
              <p:cNvPr id="66" name="Rectangle 306">
                <a:extLst>
                  <a:ext uri="{FF2B5EF4-FFF2-40B4-BE49-F238E27FC236}">
                    <a16:creationId xmlns:a16="http://schemas.microsoft.com/office/drawing/2014/main" id="{4C892D1C-8A22-4978-8A7A-92DBEAACAE26}"/>
                  </a:ext>
                </a:extLst>
              </p:cNvPr>
              <p:cNvSpPr>
                <a:spLocks noChangeArrowheads="1"/>
              </p:cNvSpPr>
              <p:nvPr>
                <p:custDataLst>
                  <p:tags r:id="rId63"/>
                </p:custDataLst>
              </p:nvPr>
            </p:nvSpPr>
            <p:spPr bwMode="auto">
              <a:xfrm>
                <a:off x="4192" y="1842"/>
                <a:ext cx="65" cy="74"/>
              </a:xfrm>
              <a:prstGeom prst="rect">
                <a:avLst/>
              </a:prstGeom>
              <a:solidFill>
                <a:srgbClr val="00549F"/>
              </a:solidFill>
              <a:ln w="14288">
                <a:solidFill>
                  <a:srgbClr val="000000"/>
                </a:solidFill>
                <a:miter lim="800000"/>
                <a:headEnd/>
                <a:tailEnd/>
              </a:ln>
            </p:spPr>
            <p:txBody>
              <a:bodyPr/>
              <a:lstStyle/>
              <a:p>
                <a:endParaRPr lang="de-DE"/>
              </a:p>
            </p:txBody>
          </p:sp>
          <p:sp>
            <p:nvSpPr>
              <p:cNvPr id="67" name="Rectangle 307">
                <a:extLst>
                  <a:ext uri="{FF2B5EF4-FFF2-40B4-BE49-F238E27FC236}">
                    <a16:creationId xmlns:a16="http://schemas.microsoft.com/office/drawing/2014/main" id="{FAF2F8D0-94DA-462E-AB06-9B49FBC4C29A}"/>
                  </a:ext>
                </a:extLst>
              </p:cNvPr>
              <p:cNvSpPr>
                <a:spLocks noChangeArrowheads="1"/>
              </p:cNvSpPr>
              <p:nvPr>
                <p:custDataLst>
                  <p:tags r:id="rId64"/>
                </p:custDataLst>
              </p:nvPr>
            </p:nvSpPr>
            <p:spPr bwMode="auto">
              <a:xfrm>
                <a:off x="4361" y="1790"/>
                <a:ext cx="696" cy="173"/>
              </a:xfrm>
              <a:prstGeom prst="rect">
                <a:avLst/>
              </a:prstGeom>
              <a:noFill/>
              <a:ln w="9525">
                <a:noFill/>
                <a:miter lim="800000"/>
                <a:headEnd/>
                <a:tailEnd/>
              </a:ln>
            </p:spPr>
            <p:txBody>
              <a:bodyPr wrap="none" lIns="0" tIns="0" rIns="0" bIns="0">
                <a:spAutoFit/>
              </a:bodyPr>
              <a:lstStyle/>
              <a:p>
                <a:r>
                  <a:rPr lang="de-DE" sz="1800">
                    <a:latin typeface="Arial Narrow" pitchFamily="34" charset="0"/>
                  </a:rPr>
                  <a:t>ETa Sommer</a:t>
                </a:r>
              </a:p>
            </p:txBody>
          </p:sp>
          <p:sp>
            <p:nvSpPr>
              <p:cNvPr id="68" name="Rectangle 308">
                <a:extLst>
                  <a:ext uri="{FF2B5EF4-FFF2-40B4-BE49-F238E27FC236}">
                    <a16:creationId xmlns:a16="http://schemas.microsoft.com/office/drawing/2014/main" id="{321D6C44-8293-445E-9B60-A4BF2AF3FB50}"/>
                  </a:ext>
                </a:extLst>
              </p:cNvPr>
              <p:cNvSpPr>
                <a:spLocks noChangeArrowheads="1"/>
              </p:cNvSpPr>
              <p:nvPr>
                <p:custDataLst>
                  <p:tags r:id="rId65"/>
                </p:custDataLst>
              </p:nvPr>
            </p:nvSpPr>
            <p:spPr bwMode="auto">
              <a:xfrm>
                <a:off x="4192" y="2222"/>
                <a:ext cx="65" cy="74"/>
              </a:xfrm>
              <a:prstGeom prst="rect">
                <a:avLst/>
              </a:prstGeom>
              <a:solidFill>
                <a:srgbClr val="00549F"/>
              </a:solidFill>
              <a:ln w="9525">
                <a:noFill/>
                <a:miter lim="800000"/>
                <a:headEnd/>
                <a:tailEnd/>
              </a:ln>
            </p:spPr>
            <p:txBody>
              <a:bodyPr/>
              <a:lstStyle/>
              <a:p>
                <a:endParaRPr lang="de-DE"/>
              </a:p>
            </p:txBody>
          </p:sp>
          <p:sp>
            <p:nvSpPr>
              <p:cNvPr id="69" name="Rectangle 309">
                <a:extLst>
                  <a:ext uri="{FF2B5EF4-FFF2-40B4-BE49-F238E27FC236}">
                    <a16:creationId xmlns:a16="http://schemas.microsoft.com/office/drawing/2014/main" id="{7B5C2250-7475-4D64-82D6-DFDD53F26137}"/>
                  </a:ext>
                </a:extLst>
              </p:cNvPr>
              <p:cNvSpPr>
                <a:spLocks noChangeArrowheads="1"/>
              </p:cNvSpPr>
              <p:nvPr>
                <p:custDataLst>
                  <p:tags r:id="rId66"/>
                </p:custDataLst>
              </p:nvPr>
            </p:nvSpPr>
            <p:spPr bwMode="auto">
              <a:xfrm>
                <a:off x="4192" y="2222"/>
                <a:ext cx="65" cy="74"/>
              </a:xfrm>
              <a:prstGeom prst="rect">
                <a:avLst/>
              </a:prstGeom>
              <a:noFill/>
              <a:ln w="14288">
                <a:solidFill>
                  <a:srgbClr val="000000"/>
                </a:solidFill>
                <a:miter lim="800000"/>
                <a:headEnd/>
                <a:tailEnd/>
              </a:ln>
            </p:spPr>
            <p:txBody>
              <a:bodyPr/>
              <a:lstStyle/>
              <a:p>
                <a:endParaRPr lang="de-DE"/>
              </a:p>
            </p:txBody>
          </p:sp>
          <p:sp>
            <p:nvSpPr>
              <p:cNvPr id="70" name="Rectangle 310">
                <a:extLst>
                  <a:ext uri="{FF2B5EF4-FFF2-40B4-BE49-F238E27FC236}">
                    <a16:creationId xmlns:a16="http://schemas.microsoft.com/office/drawing/2014/main" id="{EBF522D0-F04E-4E3B-87DC-F2851F269092}"/>
                  </a:ext>
                </a:extLst>
              </p:cNvPr>
              <p:cNvSpPr>
                <a:spLocks noChangeArrowheads="1"/>
              </p:cNvSpPr>
              <p:nvPr>
                <p:custDataLst>
                  <p:tags r:id="rId67"/>
                </p:custDataLst>
              </p:nvPr>
            </p:nvSpPr>
            <p:spPr bwMode="auto">
              <a:xfrm>
                <a:off x="4242" y="2169"/>
                <a:ext cx="816" cy="173"/>
              </a:xfrm>
              <a:prstGeom prst="rect">
                <a:avLst/>
              </a:prstGeom>
              <a:noFill/>
              <a:ln w="9525">
                <a:noFill/>
                <a:miter lim="800000"/>
                <a:headEnd/>
                <a:tailEnd/>
              </a:ln>
            </p:spPr>
            <p:txBody>
              <a:bodyPr wrap="none" lIns="0" tIns="0" rIns="0" bIns="0">
                <a:spAutoFit/>
              </a:bodyPr>
              <a:lstStyle/>
              <a:p>
                <a:r>
                  <a:rPr lang="de-DE" sz="1800"/>
                  <a:t>   </a:t>
                </a:r>
                <a:r>
                  <a:rPr lang="de-DE" sz="1800">
                    <a:latin typeface="Arial Narrow" pitchFamily="34" charset="0"/>
                  </a:rPr>
                  <a:t>ETp Sommer</a:t>
                </a:r>
              </a:p>
            </p:txBody>
          </p:sp>
          <p:sp>
            <p:nvSpPr>
              <p:cNvPr id="71" name="Rectangle 311">
                <a:extLst>
                  <a:ext uri="{FF2B5EF4-FFF2-40B4-BE49-F238E27FC236}">
                    <a16:creationId xmlns:a16="http://schemas.microsoft.com/office/drawing/2014/main" id="{BC9BCEC1-D98A-497A-A556-62456A2588ED}"/>
                  </a:ext>
                </a:extLst>
              </p:cNvPr>
              <p:cNvSpPr>
                <a:spLocks noChangeArrowheads="1"/>
              </p:cNvSpPr>
              <p:nvPr>
                <p:custDataLst>
                  <p:tags r:id="rId68"/>
                </p:custDataLst>
              </p:nvPr>
            </p:nvSpPr>
            <p:spPr bwMode="auto">
              <a:xfrm>
                <a:off x="4192" y="2612"/>
                <a:ext cx="65" cy="74"/>
              </a:xfrm>
              <a:prstGeom prst="rect">
                <a:avLst/>
              </a:prstGeom>
              <a:solidFill>
                <a:srgbClr val="008000"/>
              </a:solidFill>
              <a:ln w="14288">
                <a:solidFill>
                  <a:srgbClr val="000000"/>
                </a:solidFill>
                <a:miter lim="800000"/>
                <a:headEnd/>
                <a:tailEnd/>
              </a:ln>
            </p:spPr>
            <p:txBody>
              <a:bodyPr/>
              <a:lstStyle/>
              <a:p>
                <a:endParaRPr lang="de-DE"/>
              </a:p>
            </p:txBody>
          </p:sp>
          <p:sp>
            <p:nvSpPr>
              <p:cNvPr id="72" name="Rectangle 312">
                <a:extLst>
                  <a:ext uri="{FF2B5EF4-FFF2-40B4-BE49-F238E27FC236}">
                    <a16:creationId xmlns:a16="http://schemas.microsoft.com/office/drawing/2014/main" id="{817D8303-6404-4D89-9240-78ADA714404D}"/>
                  </a:ext>
                </a:extLst>
              </p:cNvPr>
              <p:cNvSpPr>
                <a:spLocks noChangeArrowheads="1"/>
              </p:cNvSpPr>
              <p:nvPr>
                <p:custDataLst>
                  <p:tags r:id="rId69"/>
                </p:custDataLst>
              </p:nvPr>
            </p:nvSpPr>
            <p:spPr bwMode="auto">
              <a:xfrm>
                <a:off x="4367" y="2560"/>
                <a:ext cx="861" cy="173"/>
              </a:xfrm>
              <a:prstGeom prst="rect">
                <a:avLst/>
              </a:prstGeom>
              <a:noFill/>
              <a:ln w="9525">
                <a:noFill/>
                <a:miter lim="800000"/>
                <a:headEnd/>
                <a:tailEnd/>
              </a:ln>
            </p:spPr>
            <p:txBody>
              <a:bodyPr wrap="none" lIns="0" tIns="0" rIns="0" bIns="0">
                <a:spAutoFit/>
              </a:bodyPr>
              <a:lstStyle/>
              <a:p>
                <a:r>
                  <a:rPr lang="de-DE" sz="1800">
                    <a:latin typeface="Arial Narrow" pitchFamily="34" charset="0"/>
                  </a:rPr>
                  <a:t>ETa Gesamtjahr</a:t>
                </a:r>
              </a:p>
            </p:txBody>
          </p:sp>
          <p:sp>
            <p:nvSpPr>
              <p:cNvPr id="73" name="Rectangle 313">
                <a:extLst>
                  <a:ext uri="{FF2B5EF4-FFF2-40B4-BE49-F238E27FC236}">
                    <a16:creationId xmlns:a16="http://schemas.microsoft.com/office/drawing/2014/main" id="{0EBC9833-611F-42BC-B547-E607263386EF}"/>
                  </a:ext>
                </a:extLst>
              </p:cNvPr>
              <p:cNvSpPr>
                <a:spLocks noChangeArrowheads="1"/>
              </p:cNvSpPr>
              <p:nvPr>
                <p:custDataLst>
                  <p:tags r:id="rId70"/>
                </p:custDataLst>
              </p:nvPr>
            </p:nvSpPr>
            <p:spPr bwMode="auto">
              <a:xfrm>
                <a:off x="4192" y="2992"/>
                <a:ext cx="65" cy="74"/>
              </a:xfrm>
              <a:prstGeom prst="rect">
                <a:avLst/>
              </a:prstGeom>
              <a:solidFill>
                <a:srgbClr val="008000"/>
              </a:solidFill>
              <a:ln w="9525">
                <a:noFill/>
                <a:miter lim="800000"/>
                <a:headEnd/>
                <a:tailEnd/>
              </a:ln>
            </p:spPr>
            <p:txBody>
              <a:bodyPr/>
              <a:lstStyle/>
              <a:p>
                <a:endParaRPr lang="de-DE"/>
              </a:p>
            </p:txBody>
          </p:sp>
          <p:sp>
            <p:nvSpPr>
              <p:cNvPr id="74" name="Rectangle 314">
                <a:extLst>
                  <a:ext uri="{FF2B5EF4-FFF2-40B4-BE49-F238E27FC236}">
                    <a16:creationId xmlns:a16="http://schemas.microsoft.com/office/drawing/2014/main" id="{0D12AA92-EA1C-4421-8098-1F7BB2ABC069}"/>
                  </a:ext>
                </a:extLst>
              </p:cNvPr>
              <p:cNvSpPr>
                <a:spLocks noChangeArrowheads="1"/>
              </p:cNvSpPr>
              <p:nvPr>
                <p:custDataLst>
                  <p:tags r:id="rId71"/>
                </p:custDataLst>
              </p:nvPr>
            </p:nvSpPr>
            <p:spPr bwMode="auto">
              <a:xfrm>
                <a:off x="4192" y="2992"/>
                <a:ext cx="65" cy="74"/>
              </a:xfrm>
              <a:prstGeom prst="rect">
                <a:avLst/>
              </a:prstGeom>
              <a:noFill/>
              <a:ln w="14288">
                <a:solidFill>
                  <a:srgbClr val="000000"/>
                </a:solidFill>
                <a:miter lim="800000"/>
                <a:headEnd/>
                <a:tailEnd/>
              </a:ln>
            </p:spPr>
            <p:txBody>
              <a:bodyPr/>
              <a:lstStyle/>
              <a:p>
                <a:endParaRPr lang="de-DE"/>
              </a:p>
            </p:txBody>
          </p:sp>
          <p:sp>
            <p:nvSpPr>
              <p:cNvPr id="75" name="Rectangle 315">
                <a:extLst>
                  <a:ext uri="{FF2B5EF4-FFF2-40B4-BE49-F238E27FC236}">
                    <a16:creationId xmlns:a16="http://schemas.microsoft.com/office/drawing/2014/main" id="{CA774326-EC7F-40A1-818B-762773CC1657}"/>
                  </a:ext>
                </a:extLst>
              </p:cNvPr>
              <p:cNvSpPr>
                <a:spLocks noChangeArrowheads="1"/>
              </p:cNvSpPr>
              <p:nvPr>
                <p:custDataLst>
                  <p:tags r:id="rId72"/>
                </p:custDataLst>
              </p:nvPr>
            </p:nvSpPr>
            <p:spPr bwMode="auto">
              <a:xfrm>
                <a:off x="4367" y="2939"/>
                <a:ext cx="861" cy="173"/>
              </a:xfrm>
              <a:prstGeom prst="rect">
                <a:avLst/>
              </a:prstGeom>
              <a:noFill/>
              <a:ln w="9525">
                <a:noFill/>
                <a:miter lim="800000"/>
                <a:headEnd/>
                <a:tailEnd/>
              </a:ln>
            </p:spPr>
            <p:txBody>
              <a:bodyPr wrap="none" lIns="0" tIns="0" rIns="0" bIns="0">
                <a:spAutoFit/>
              </a:bodyPr>
              <a:lstStyle/>
              <a:p>
                <a:r>
                  <a:rPr lang="de-DE" sz="1800">
                    <a:latin typeface="Arial Narrow" pitchFamily="34" charset="0"/>
                  </a:rPr>
                  <a:t>ETp Gesamtjahr</a:t>
                </a:r>
              </a:p>
            </p:txBody>
          </p:sp>
          <p:sp>
            <p:nvSpPr>
              <p:cNvPr id="76" name="Rectangle 317">
                <a:extLst>
                  <a:ext uri="{FF2B5EF4-FFF2-40B4-BE49-F238E27FC236}">
                    <a16:creationId xmlns:a16="http://schemas.microsoft.com/office/drawing/2014/main" id="{20968405-D536-4E1A-93BB-C942BEBE41A9}"/>
                  </a:ext>
                </a:extLst>
              </p:cNvPr>
              <p:cNvSpPr>
                <a:spLocks noChangeArrowheads="1"/>
              </p:cNvSpPr>
              <p:nvPr>
                <p:custDataLst>
                  <p:tags r:id="rId73"/>
                </p:custDataLst>
              </p:nvPr>
            </p:nvSpPr>
            <p:spPr bwMode="auto">
              <a:xfrm>
                <a:off x="2462" y="1990"/>
                <a:ext cx="130" cy="190"/>
              </a:xfrm>
              <a:prstGeom prst="rect">
                <a:avLst/>
              </a:prstGeom>
              <a:noFill/>
              <a:ln w="9525">
                <a:noFill/>
                <a:miter lim="800000"/>
                <a:headEnd/>
                <a:tailEnd/>
              </a:ln>
            </p:spPr>
            <p:txBody>
              <a:bodyPr/>
              <a:lstStyle/>
              <a:p>
                <a:endParaRPr lang="de-DE"/>
              </a:p>
            </p:txBody>
          </p:sp>
        </p:grpSp>
      </p:grpSp>
      <p:sp>
        <p:nvSpPr>
          <p:cNvPr id="77" name="Line 167">
            <a:extLst>
              <a:ext uri="{FF2B5EF4-FFF2-40B4-BE49-F238E27FC236}">
                <a16:creationId xmlns:a16="http://schemas.microsoft.com/office/drawing/2014/main" id="{3677E819-55D9-4C8A-A2B8-5C21088275E5}"/>
              </a:ext>
            </a:extLst>
          </p:cNvPr>
          <p:cNvSpPr>
            <a:spLocks noChangeShapeType="1"/>
          </p:cNvSpPr>
          <p:nvPr>
            <p:custDataLst>
              <p:tags r:id="rId2"/>
            </p:custDataLst>
          </p:nvPr>
        </p:nvSpPr>
        <p:spPr bwMode="auto">
          <a:xfrm flipV="1">
            <a:off x="4571999" y="4608022"/>
            <a:ext cx="0" cy="208800"/>
          </a:xfrm>
          <a:prstGeom prst="line">
            <a:avLst/>
          </a:prstGeom>
          <a:noFill/>
          <a:ln w="14288">
            <a:solidFill>
              <a:schemeClr val="tx1"/>
            </a:solidFill>
            <a:round/>
            <a:headEnd/>
            <a:tailEnd/>
          </a:ln>
        </p:spPr>
        <p:txBody>
          <a:bodyPr/>
          <a:lstStyle/>
          <a:p>
            <a:endParaRPr lang="de-DE"/>
          </a:p>
        </p:txBody>
      </p:sp>
    </p:spTree>
    <p:extLst>
      <p:ext uri="{BB962C8B-B14F-4D97-AF65-F5344CB8AC3E}">
        <p14:creationId xmlns:p14="http://schemas.microsoft.com/office/powerpoint/2010/main" val="308435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4CC58-D830-4768-B85A-9711B134143C}"/>
              </a:ext>
            </a:extLst>
          </p:cNvPr>
          <p:cNvSpPr>
            <a:spLocks noGrp="1"/>
          </p:cNvSpPr>
          <p:nvPr>
            <p:ph type="title"/>
          </p:nvPr>
        </p:nvSpPr>
        <p:spPr/>
        <p:txBody>
          <a:bodyPr>
            <a:normAutofit/>
          </a:bodyPr>
          <a:lstStyle/>
          <a:p>
            <a:r>
              <a:rPr lang="de-DE" dirty="0"/>
              <a:t>Verdunstung im Bodenkörper</a:t>
            </a:r>
          </a:p>
        </p:txBody>
      </p:sp>
      <p:sp>
        <p:nvSpPr>
          <p:cNvPr id="4" name="Titel 1">
            <a:extLst>
              <a:ext uri="{FF2B5EF4-FFF2-40B4-BE49-F238E27FC236}">
                <a16:creationId xmlns:a16="http://schemas.microsoft.com/office/drawing/2014/main" id="{E572BB7F-8565-46D4-B39A-2F6547EE335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pic>
        <p:nvPicPr>
          <p:cNvPr id="38" name="Picture 2" descr="dyck_308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53" t="4461" r="7936" b="2576"/>
          <a:stretch/>
        </p:blipFill>
        <p:spPr>
          <a:xfrm>
            <a:off x="4858334" y="896375"/>
            <a:ext cx="6959133" cy="5081586"/>
          </a:xfrm>
          <a:prstGeom prst="rect">
            <a:avLst/>
          </a:prstGeom>
          <a:noFill/>
        </p:spPr>
      </p:pic>
      <p:sp>
        <p:nvSpPr>
          <p:cNvPr id="39" name="Text Box 3"/>
          <p:cNvSpPr txBox="1">
            <a:spLocks noChangeArrowheads="1"/>
          </p:cNvSpPr>
          <p:nvPr/>
        </p:nvSpPr>
        <p:spPr bwMode="auto">
          <a:xfrm>
            <a:off x="9558671" y="5239297"/>
            <a:ext cx="2424223"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dirty="0">
                <a:latin typeface="Calibri" panose="020F0502020204030204" pitchFamily="34" charset="0"/>
                <a:cs typeface="Calibri" panose="020F0502020204030204" pitchFamily="34" charset="0"/>
              </a:rPr>
              <a:t>Ton	&lt; 0,002 mm</a:t>
            </a:r>
          </a:p>
          <a:p>
            <a:pPr eaLnBrk="1" hangingPunct="1">
              <a:spcBef>
                <a:spcPct val="0"/>
              </a:spcBef>
              <a:buFontTx/>
              <a:buNone/>
            </a:pPr>
            <a:r>
              <a:rPr lang="de-DE" altLang="de-DE" sz="1400" dirty="0">
                <a:latin typeface="Calibri" panose="020F0502020204030204" pitchFamily="34" charset="0"/>
                <a:cs typeface="Calibri" panose="020F0502020204030204" pitchFamily="34" charset="0"/>
              </a:rPr>
              <a:t>Schluff  	0,002 – 0,063 mm</a:t>
            </a:r>
          </a:p>
          <a:p>
            <a:pPr eaLnBrk="1" hangingPunct="1">
              <a:spcBef>
                <a:spcPct val="0"/>
              </a:spcBef>
              <a:buFontTx/>
              <a:buNone/>
            </a:pPr>
            <a:r>
              <a:rPr lang="de-DE" altLang="de-DE" sz="1400" dirty="0">
                <a:latin typeface="Calibri" panose="020F0502020204030204" pitchFamily="34" charset="0"/>
                <a:cs typeface="Calibri" panose="020F0502020204030204" pitchFamily="34" charset="0"/>
              </a:rPr>
              <a:t>Sand	0,063 – 2 mm</a:t>
            </a:r>
          </a:p>
        </p:txBody>
      </p:sp>
      <p:sp>
        <p:nvSpPr>
          <p:cNvPr id="40" name="Textfeld 39">
            <a:extLst>
              <a:ext uri="{FF2B5EF4-FFF2-40B4-BE49-F238E27FC236}">
                <a16:creationId xmlns:a16="http://schemas.microsoft.com/office/drawing/2014/main" id="{72FB7107-630D-45DE-9480-9FD3750DEF13}"/>
              </a:ext>
            </a:extLst>
          </p:cNvPr>
          <p:cNvSpPr txBox="1"/>
          <p:nvPr/>
        </p:nvSpPr>
        <p:spPr>
          <a:xfrm>
            <a:off x="10186026" y="6613367"/>
            <a:ext cx="1984839"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Dyck &amp; Peschke 1995</a:t>
            </a:r>
          </a:p>
        </p:txBody>
      </p:sp>
      <p:sp>
        <p:nvSpPr>
          <p:cNvPr id="8" name="Textplatzhalter 2">
            <a:extLst>
              <a:ext uri="{FF2B5EF4-FFF2-40B4-BE49-F238E27FC236}">
                <a16:creationId xmlns:a16="http://schemas.microsoft.com/office/drawing/2014/main" id="{ABF96D47-DA0E-4554-83FE-A52629EC722C}"/>
              </a:ext>
            </a:extLst>
          </p:cNvPr>
          <p:cNvSpPr txBox="1">
            <a:spLocks/>
          </p:cNvSpPr>
          <p:nvPr/>
        </p:nvSpPr>
        <p:spPr>
          <a:xfrm>
            <a:off x="345209" y="1162051"/>
            <a:ext cx="4652093"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Bodenfeuchte Normalwerte 1981-2018</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r>
              <a:rPr lang="de-DE" sz="1800" b="1" dirty="0" err="1">
                <a:latin typeface="Arial" panose="020B0604020202020204" pitchFamily="34" charset="0"/>
                <a:cs typeface="Arial" panose="020B0604020202020204" pitchFamily="34" charset="0"/>
              </a:rPr>
              <a:t>Tonboden</a:t>
            </a:r>
            <a:r>
              <a:rPr lang="de-DE" sz="1800" b="1" dirty="0">
                <a:latin typeface="Arial" panose="020B0604020202020204" pitchFamily="34" charset="0"/>
                <a:cs typeface="Arial" panose="020B0604020202020204" pitchFamily="34" charset="0"/>
              </a:rPr>
              <a:t>:</a:t>
            </a:r>
          </a:p>
          <a:p>
            <a:pPr fontAlgn="auto">
              <a:spcAft>
                <a:spcPts val="0"/>
              </a:spcAft>
            </a:pPr>
            <a:r>
              <a:rPr lang="de-DE" sz="1800" b="1" dirty="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wenig Grobporen, viele Feinporen</a:t>
            </a:r>
          </a:p>
          <a:p>
            <a:pPr fontAlgn="auto">
              <a:spcAft>
                <a:spcPts val="0"/>
              </a:spcAft>
            </a:pPr>
            <a:r>
              <a:rPr lang="de-DE" sz="1800" dirty="0">
                <a:latin typeface="Arial" panose="020B0604020202020204" pitchFamily="34" charset="0"/>
                <a:cs typeface="Arial" panose="020B0604020202020204" pitchFamily="34" charset="0"/>
              </a:rPr>
              <a:t> hoher Wassergehalt bei Sättigung</a:t>
            </a:r>
          </a:p>
          <a:p>
            <a:pPr fontAlgn="auto">
              <a:spcAft>
                <a:spcPts val="0"/>
              </a:spcAft>
            </a:pPr>
            <a:r>
              <a:rPr lang="de-DE" sz="1800" dirty="0">
                <a:latin typeface="Arial" panose="020B0604020202020204" pitchFamily="34" charset="0"/>
                <a:cs typeface="Arial" panose="020B0604020202020204" pitchFamily="34" charset="0"/>
              </a:rPr>
              <a:t> hohe Wasserhaltekapazität (Wassergehalt bei Feldkapazität)</a:t>
            </a:r>
          </a:p>
          <a:p>
            <a:pPr fontAlgn="auto">
              <a:spcAft>
                <a:spcPts val="0"/>
              </a:spcAft>
            </a:pPr>
            <a:r>
              <a:rPr lang="de-DE" sz="1800" dirty="0">
                <a:latin typeface="Arial" panose="020B0604020202020204" pitchFamily="34" charset="0"/>
                <a:cs typeface="Arial" panose="020B0604020202020204" pitchFamily="34" charset="0"/>
              </a:rPr>
              <a:t> hoher Totwassergehalt</a:t>
            </a:r>
          </a:p>
          <a:p>
            <a:pPr fontAlgn="auto">
              <a:spcAft>
                <a:spcPts val="0"/>
              </a:spcAft>
            </a:pPr>
            <a:r>
              <a:rPr lang="de-DE" sz="1800" dirty="0">
                <a:latin typeface="Arial" panose="020B0604020202020204" pitchFamily="34" charset="0"/>
                <a:cs typeface="Arial" panose="020B0604020202020204" pitchFamily="34" charset="0"/>
              </a:rPr>
              <a:t> geringe nutzbare Feldkapazität</a:t>
            </a:r>
          </a:p>
          <a:p>
            <a:pPr fontAlgn="auto">
              <a:spcAft>
                <a:spcPts val="0"/>
              </a:spcAft>
            </a:pPr>
            <a:r>
              <a:rPr lang="de-DE" sz="1800" dirty="0">
                <a:latin typeface="Arial" panose="020B0604020202020204" pitchFamily="34" charset="0"/>
                <a:cs typeface="Arial" panose="020B0604020202020204" pitchFamily="34" charset="0"/>
              </a:rPr>
              <a:t> niedrige gesättigte Wasserleitfähigkeit </a:t>
            </a:r>
          </a:p>
          <a:p>
            <a:pPr fontAlgn="auto">
              <a:spcAft>
                <a:spcPts val="0"/>
              </a:spcAft>
            </a:pPr>
            <a:r>
              <a:rPr lang="de-DE" sz="1800" dirty="0">
                <a:latin typeface="Arial" panose="020B0604020202020204" pitchFamily="34" charset="0"/>
                <a:cs typeface="Arial" panose="020B0604020202020204" pitchFamily="34" charset="0"/>
              </a:rPr>
              <a:t> großer Kapillarsaum</a:t>
            </a:r>
          </a:p>
          <a:p>
            <a:pPr fontAlgn="auto">
              <a:spcAft>
                <a:spcPts val="0"/>
              </a:spcAft>
            </a:pPr>
            <a:r>
              <a:rPr lang="de-DE" sz="1800" dirty="0">
                <a:latin typeface="Arial" panose="020B0604020202020204" pitchFamily="34" charset="0"/>
                <a:cs typeface="Arial" panose="020B0604020202020204" pitchFamily="34" charset="0"/>
              </a:rPr>
              <a:t> neigt zu Schrumpfrissen</a:t>
            </a:r>
          </a:p>
          <a:p>
            <a:pPr marL="0" indent="0" fontAlgn="auto">
              <a:spcAft>
                <a:spcPts val="0"/>
              </a:spcAft>
              <a:buFont typeface="Arial" panose="020B0604020202020204" pitchFamily="34" charset="0"/>
              <a:buNone/>
            </a:pP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2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left)">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left)">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wipe(left)">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wipe(left)">
                                      <p:cBhvr>
                                        <p:cTn id="5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4CC58-D830-4768-B85A-9711B134143C}"/>
              </a:ext>
            </a:extLst>
          </p:cNvPr>
          <p:cNvSpPr>
            <a:spLocks noGrp="1"/>
          </p:cNvSpPr>
          <p:nvPr>
            <p:ph type="title"/>
          </p:nvPr>
        </p:nvSpPr>
        <p:spPr/>
        <p:txBody>
          <a:bodyPr>
            <a:normAutofit/>
          </a:bodyPr>
          <a:lstStyle/>
          <a:p>
            <a:r>
              <a:rPr lang="de-DE" dirty="0"/>
              <a:t>Verdunstung im Bodenkörper</a:t>
            </a:r>
          </a:p>
        </p:txBody>
      </p:sp>
      <p:sp>
        <p:nvSpPr>
          <p:cNvPr id="4" name="Titel 1">
            <a:extLst>
              <a:ext uri="{FF2B5EF4-FFF2-40B4-BE49-F238E27FC236}">
                <a16:creationId xmlns:a16="http://schemas.microsoft.com/office/drawing/2014/main" id="{E572BB7F-8565-46D4-B39A-2F6547EE335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pic>
        <p:nvPicPr>
          <p:cNvPr id="38" name="Picture 2" descr="dyck_308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53" t="4461" r="7936" b="2576"/>
          <a:stretch/>
        </p:blipFill>
        <p:spPr>
          <a:xfrm>
            <a:off x="4858334" y="896375"/>
            <a:ext cx="6959133" cy="5081586"/>
          </a:xfrm>
          <a:prstGeom prst="rect">
            <a:avLst/>
          </a:prstGeom>
          <a:noFill/>
        </p:spPr>
      </p:pic>
      <p:sp>
        <p:nvSpPr>
          <p:cNvPr id="39" name="Text Box 3"/>
          <p:cNvSpPr txBox="1">
            <a:spLocks noChangeArrowheads="1"/>
          </p:cNvSpPr>
          <p:nvPr/>
        </p:nvSpPr>
        <p:spPr bwMode="auto">
          <a:xfrm>
            <a:off x="9558671" y="5239297"/>
            <a:ext cx="2424223"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dirty="0">
                <a:latin typeface="Calibri" panose="020F0502020204030204" pitchFamily="34" charset="0"/>
                <a:cs typeface="Calibri" panose="020F0502020204030204" pitchFamily="34" charset="0"/>
              </a:rPr>
              <a:t>Ton	&lt; 0,002 mm</a:t>
            </a:r>
          </a:p>
          <a:p>
            <a:pPr eaLnBrk="1" hangingPunct="1">
              <a:spcBef>
                <a:spcPct val="0"/>
              </a:spcBef>
              <a:buFontTx/>
              <a:buNone/>
            </a:pPr>
            <a:r>
              <a:rPr lang="de-DE" altLang="de-DE" sz="1400" dirty="0">
                <a:latin typeface="Calibri" panose="020F0502020204030204" pitchFamily="34" charset="0"/>
                <a:cs typeface="Calibri" panose="020F0502020204030204" pitchFamily="34" charset="0"/>
              </a:rPr>
              <a:t>Schluff  	0,002 – 0,063 mm</a:t>
            </a:r>
          </a:p>
          <a:p>
            <a:pPr eaLnBrk="1" hangingPunct="1">
              <a:spcBef>
                <a:spcPct val="0"/>
              </a:spcBef>
              <a:buFontTx/>
              <a:buNone/>
            </a:pPr>
            <a:r>
              <a:rPr lang="de-DE" altLang="de-DE" sz="1400" dirty="0">
                <a:latin typeface="Calibri" panose="020F0502020204030204" pitchFamily="34" charset="0"/>
                <a:cs typeface="Calibri" panose="020F0502020204030204" pitchFamily="34" charset="0"/>
              </a:rPr>
              <a:t>Sand	0,063 – 2 mm</a:t>
            </a:r>
          </a:p>
        </p:txBody>
      </p:sp>
      <p:sp>
        <p:nvSpPr>
          <p:cNvPr id="40" name="Textfeld 39">
            <a:extLst>
              <a:ext uri="{FF2B5EF4-FFF2-40B4-BE49-F238E27FC236}">
                <a16:creationId xmlns:a16="http://schemas.microsoft.com/office/drawing/2014/main" id="{72FB7107-630D-45DE-9480-9FD3750DEF13}"/>
              </a:ext>
            </a:extLst>
          </p:cNvPr>
          <p:cNvSpPr txBox="1"/>
          <p:nvPr/>
        </p:nvSpPr>
        <p:spPr>
          <a:xfrm>
            <a:off x="10186026" y="6613367"/>
            <a:ext cx="1984839"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Dyck &amp; Peschke 1995</a:t>
            </a:r>
          </a:p>
        </p:txBody>
      </p:sp>
      <p:sp>
        <p:nvSpPr>
          <p:cNvPr id="8" name="Textplatzhalter 2">
            <a:extLst>
              <a:ext uri="{FF2B5EF4-FFF2-40B4-BE49-F238E27FC236}">
                <a16:creationId xmlns:a16="http://schemas.microsoft.com/office/drawing/2014/main" id="{ABF96D47-DA0E-4554-83FE-A52629EC722C}"/>
              </a:ext>
            </a:extLst>
          </p:cNvPr>
          <p:cNvSpPr txBox="1">
            <a:spLocks/>
          </p:cNvSpPr>
          <p:nvPr/>
        </p:nvSpPr>
        <p:spPr>
          <a:xfrm>
            <a:off x="345209" y="1162051"/>
            <a:ext cx="4652093"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Bodenfeuchte Normalwerte 1981-2018</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r>
              <a:rPr lang="de-DE" sz="1800" b="1" dirty="0" err="1">
                <a:latin typeface="Arial" panose="020B0604020202020204" pitchFamily="34" charset="0"/>
                <a:cs typeface="Arial" panose="020B0604020202020204" pitchFamily="34" charset="0"/>
              </a:rPr>
              <a:t>Schluffboden</a:t>
            </a:r>
            <a:endParaRPr lang="de-DE" sz="1800" b="1" dirty="0">
              <a:latin typeface="Arial" panose="020B0604020202020204" pitchFamily="34" charset="0"/>
              <a:cs typeface="Arial" panose="020B0604020202020204" pitchFamily="34" charset="0"/>
            </a:endParaRPr>
          </a:p>
          <a:p>
            <a:pPr fontAlgn="auto">
              <a:spcAft>
                <a:spcPts val="0"/>
              </a:spcAft>
            </a:pPr>
            <a:r>
              <a:rPr lang="de-DE" sz="1800" dirty="0">
                <a:latin typeface="Arial" panose="020B0604020202020204" pitchFamily="34" charset="0"/>
                <a:cs typeface="Arial" panose="020B0604020202020204" pitchFamily="34" charset="0"/>
              </a:rPr>
              <a:t>Grobporen und Feinporen gleich verteilt</a:t>
            </a:r>
          </a:p>
          <a:p>
            <a:pPr fontAlgn="auto">
              <a:spcAft>
                <a:spcPts val="0"/>
              </a:spcAft>
            </a:pPr>
            <a:r>
              <a:rPr lang="de-DE" sz="1800" dirty="0">
                <a:latin typeface="Arial" panose="020B0604020202020204" pitchFamily="34" charset="0"/>
                <a:cs typeface="Arial" panose="020B0604020202020204" pitchFamily="34" charset="0"/>
              </a:rPr>
              <a:t>mittlerer Wassergehalt bei Sättigung</a:t>
            </a:r>
          </a:p>
          <a:p>
            <a:pPr fontAlgn="auto">
              <a:spcAft>
                <a:spcPts val="0"/>
              </a:spcAft>
            </a:pPr>
            <a:r>
              <a:rPr lang="de-DE" sz="1800" dirty="0">
                <a:latin typeface="Arial" panose="020B0604020202020204" pitchFamily="34" charset="0"/>
                <a:cs typeface="Arial" panose="020B0604020202020204" pitchFamily="34" charset="0"/>
              </a:rPr>
              <a:t>mittlere Wasserhaltekapazität (Wassergehalt bei Feldkapazität)</a:t>
            </a:r>
          </a:p>
          <a:p>
            <a:pPr fontAlgn="auto">
              <a:spcAft>
                <a:spcPts val="0"/>
              </a:spcAft>
            </a:pPr>
            <a:r>
              <a:rPr lang="de-DE" sz="1800" dirty="0">
                <a:latin typeface="Arial" panose="020B0604020202020204" pitchFamily="34" charset="0"/>
                <a:cs typeface="Arial" panose="020B0604020202020204" pitchFamily="34" charset="0"/>
              </a:rPr>
              <a:t>mittlerer Totwassergehalt</a:t>
            </a:r>
          </a:p>
          <a:p>
            <a:pPr fontAlgn="auto">
              <a:spcAft>
                <a:spcPts val="0"/>
              </a:spcAft>
            </a:pPr>
            <a:r>
              <a:rPr lang="de-DE" sz="1800" dirty="0">
                <a:latin typeface="Arial" panose="020B0604020202020204" pitchFamily="34" charset="0"/>
                <a:cs typeface="Arial" panose="020B0604020202020204" pitchFamily="34" charset="0"/>
              </a:rPr>
              <a:t>hohe nutzbare Feldkapazität</a:t>
            </a:r>
          </a:p>
          <a:p>
            <a:pPr fontAlgn="auto">
              <a:spcAft>
                <a:spcPts val="0"/>
              </a:spcAft>
            </a:pPr>
            <a:r>
              <a:rPr lang="de-DE" sz="1800" dirty="0">
                <a:latin typeface="Arial" panose="020B0604020202020204" pitchFamily="34" charset="0"/>
                <a:cs typeface="Arial" panose="020B0604020202020204" pitchFamily="34" charset="0"/>
              </a:rPr>
              <a:t>mittlere gesättigte Wasserleitfähigkeit</a:t>
            </a:r>
          </a:p>
          <a:p>
            <a:pPr fontAlgn="auto">
              <a:spcAft>
                <a:spcPts val="0"/>
              </a:spcAft>
            </a:pPr>
            <a:r>
              <a:rPr lang="de-DE" sz="1800" dirty="0">
                <a:latin typeface="Arial" panose="020B0604020202020204" pitchFamily="34" charset="0"/>
                <a:cs typeface="Arial" panose="020B0604020202020204" pitchFamily="34" charset="0"/>
              </a:rPr>
              <a:t>mittlerer Kapillarsaum</a:t>
            </a:r>
          </a:p>
          <a:p>
            <a:pPr fontAlgn="auto">
              <a:spcAft>
                <a:spcPts val="0"/>
              </a:spcAft>
            </a:pPr>
            <a:r>
              <a:rPr lang="de-DE" sz="1800" dirty="0">
                <a:latin typeface="Arial" panose="020B0604020202020204" pitchFamily="34" charset="0"/>
                <a:cs typeface="Arial" panose="020B0604020202020204" pitchFamily="34" charset="0"/>
              </a:rPr>
              <a:t>neigt zum Teil zur Verschlämmung und somit zu geringen Infiltrationskapazitäten</a:t>
            </a:r>
          </a:p>
          <a:p>
            <a:pPr marL="0" indent="0" fontAlgn="auto">
              <a:spcAft>
                <a:spcPts val="0"/>
              </a:spcAft>
              <a:buFont typeface="Arial" panose="020B0604020202020204" pitchFamily="34" charset="0"/>
              <a:buNone/>
            </a:pP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wipe(left)">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wipe(left)">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wipe(left)">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wipe(left)">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wipe(left)">
                                      <p:cBhvr>
                                        <p:cTn id="5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4CC58-D830-4768-B85A-9711B134143C}"/>
              </a:ext>
            </a:extLst>
          </p:cNvPr>
          <p:cNvSpPr>
            <a:spLocks noGrp="1"/>
          </p:cNvSpPr>
          <p:nvPr>
            <p:ph type="title"/>
          </p:nvPr>
        </p:nvSpPr>
        <p:spPr/>
        <p:txBody>
          <a:bodyPr>
            <a:normAutofit/>
          </a:bodyPr>
          <a:lstStyle/>
          <a:p>
            <a:r>
              <a:rPr lang="de-DE" dirty="0"/>
              <a:t>Verdunstung im Bodenkörper</a:t>
            </a:r>
          </a:p>
        </p:txBody>
      </p:sp>
      <p:sp>
        <p:nvSpPr>
          <p:cNvPr id="4" name="Titel 1">
            <a:extLst>
              <a:ext uri="{FF2B5EF4-FFF2-40B4-BE49-F238E27FC236}">
                <a16:creationId xmlns:a16="http://schemas.microsoft.com/office/drawing/2014/main" id="{E572BB7F-8565-46D4-B39A-2F6547EE335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pic>
        <p:nvPicPr>
          <p:cNvPr id="38" name="Picture 2" descr="dyck_308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53" t="4461" r="7936" b="2576"/>
          <a:stretch/>
        </p:blipFill>
        <p:spPr>
          <a:xfrm>
            <a:off x="4858334" y="896375"/>
            <a:ext cx="6959133" cy="5081586"/>
          </a:xfrm>
          <a:prstGeom prst="rect">
            <a:avLst/>
          </a:prstGeom>
          <a:noFill/>
        </p:spPr>
      </p:pic>
      <p:sp>
        <p:nvSpPr>
          <p:cNvPr id="39" name="Text Box 3"/>
          <p:cNvSpPr txBox="1">
            <a:spLocks noChangeArrowheads="1"/>
          </p:cNvSpPr>
          <p:nvPr/>
        </p:nvSpPr>
        <p:spPr bwMode="auto">
          <a:xfrm>
            <a:off x="9558671" y="5239297"/>
            <a:ext cx="2424223" cy="738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altLang="de-DE" sz="1400" dirty="0">
                <a:latin typeface="Calibri" panose="020F0502020204030204" pitchFamily="34" charset="0"/>
                <a:cs typeface="Calibri" panose="020F0502020204030204" pitchFamily="34" charset="0"/>
              </a:rPr>
              <a:t>Ton	&lt; 0,002 mm</a:t>
            </a:r>
          </a:p>
          <a:p>
            <a:pPr eaLnBrk="1" hangingPunct="1">
              <a:spcBef>
                <a:spcPct val="0"/>
              </a:spcBef>
              <a:buFontTx/>
              <a:buNone/>
            </a:pPr>
            <a:r>
              <a:rPr lang="de-DE" altLang="de-DE" sz="1400" dirty="0">
                <a:latin typeface="Calibri" panose="020F0502020204030204" pitchFamily="34" charset="0"/>
                <a:cs typeface="Calibri" panose="020F0502020204030204" pitchFamily="34" charset="0"/>
              </a:rPr>
              <a:t>Schluff  	0,002 – 0,063 mm</a:t>
            </a:r>
          </a:p>
          <a:p>
            <a:pPr eaLnBrk="1" hangingPunct="1">
              <a:spcBef>
                <a:spcPct val="0"/>
              </a:spcBef>
              <a:buFontTx/>
              <a:buNone/>
            </a:pPr>
            <a:r>
              <a:rPr lang="de-DE" altLang="de-DE" sz="1400" dirty="0">
                <a:latin typeface="Calibri" panose="020F0502020204030204" pitchFamily="34" charset="0"/>
                <a:cs typeface="Calibri" panose="020F0502020204030204" pitchFamily="34" charset="0"/>
              </a:rPr>
              <a:t>Sand	0,063 – 2 mm</a:t>
            </a:r>
          </a:p>
        </p:txBody>
      </p:sp>
      <p:sp>
        <p:nvSpPr>
          <p:cNvPr id="40" name="Textfeld 39">
            <a:extLst>
              <a:ext uri="{FF2B5EF4-FFF2-40B4-BE49-F238E27FC236}">
                <a16:creationId xmlns:a16="http://schemas.microsoft.com/office/drawing/2014/main" id="{72FB7107-630D-45DE-9480-9FD3750DEF13}"/>
              </a:ext>
            </a:extLst>
          </p:cNvPr>
          <p:cNvSpPr txBox="1"/>
          <p:nvPr/>
        </p:nvSpPr>
        <p:spPr>
          <a:xfrm>
            <a:off x="10186026" y="6613367"/>
            <a:ext cx="1984839"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Dyck &amp; Peschke 1995</a:t>
            </a:r>
          </a:p>
        </p:txBody>
      </p:sp>
      <p:sp>
        <p:nvSpPr>
          <p:cNvPr id="8" name="Textplatzhalter 2">
            <a:extLst>
              <a:ext uri="{FF2B5EF4-FFF2-40B4-BE49-F238E27FC236}">
                <a16:creationId xmlns:a16="http://schemas.microsoft.com/office/drawing/2014/main" id="{ABF96D47-DA0E-4554-83FE-A52629EC722C}"/>
              </a:ext>
            </a:extLst>
          </p:cNvPr>
          <p:cNvSpPr txBox="1">
            <a:spLocks/>
          </p:cNvSpPr>
          <p:nvPr/>
        </p:nvSpPr>
        <p:spPr>
          <a:xfrm>
            <a:off x="345209" y="1162051"/>
            <a:ext cx="4896642"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Bodenfeuchte Normalwerte 1981-2018</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r>
              <a:rPr lang="de-DE" sz="1800" b="1" dirty="0">
                <a:latin typeface="Arial" panose="020B0604020202020204" pitchFamily="34" charset="0"/>
                <a:cs typeface="Arial" panose="020B0604020202020204" pitchFamily="34" charset="0"/>
              </a:rPr>
              <a:t>Sandboden:</a:t>
            </a:r>
          </a:p>
          <a:p>
            <a:pPr fontAlgn="auto">
              <a:spcAft>
                <a:spcPts val="0"/>
              </a:spcAft>
            </a:pPr>
            <a:r>
              <a:rPr lang="de-DE" sz="1800" dirty="0">
                <a:latin typeface="Arial" panose="020B0604020202020204" pitchFamily="34" charset="0"/>
                <a:cs typeface="Arial" panose="020B0604020202020204" pitchFamily="34" charset="0"/>
              </a:rPr>
              <a:t>viele Grobporen, wenige Feinporen</a:t>
            </a:r>
          </a:p>
          <a:p>
            <a:pPr fontAlgn="auto">
              <a:spcAft>
                <a:spcPts val="0"/>
              </a:spcAft>
            </a:pPr>
            <a:r>
              <a:rPr lang="de-DE" sz="1800" dirty="0">
                <a:latin typeface="Arial" panose="020B0604020202020204" pitchFamily="34" charset="0"/>
                <a:cs typeface="Arial" panose="020B0604020202020204" pitchFamily="34" charset="0"/>
              </a:rPr>
              <a:t>geringer Wassergehalt bei Sättigung</a:t>
            </a:r>
          </a:p>
          <a:p>
            <a:pPr fontAlgn="auto">
              <a:spcAft>
                <a:spcPts val="0"/>
              </a:spcAft>
            </a:pPr>
            <a:r>
              <a:rPr lang="de-DE" sz="1800" dirty="0">
                <a:latin typeface="Arial" panose="020B0604020202020204" pitchFamily="34" charset="0"/>
                <a:cs typeface="Arial" panose="020B0604020202020204" pitchFamily="34" charset="0"/>
              </a:rPr>
              <a:t>geringe Wasserhaltekapazität (Wassergehalt bei Feldkapazität)</a:t>
            </a:r>
          </a:p>
          <a:p>
            <a:pPr fontAlgn="auto">
              <a:spcAft>
                <a:spcPts val="0"/>
              </a:spcAft>
            </a:pPr>
            <a:r>
              <a:rPr lang="de-DE" sz="1800" dirty="0">
                <a:latin typeface="Arial" panose="020B0604020202020204" pitchFamily="34" charset="0"/>
                <a:cs typeface="Arial" panose="020B0604020202020204" pitchFamily="34" charset="0"/>
              </a:rPr>
              <a:t>geringer Totwassergehalt (Wassergehalt beim permanenten </a:t>
            </a:r>
            <a:r>
              <a:rPr lang="de-DE" sz="1800" dirty="0" err="1">
                <a:latin typeface="Arial" panose="020B0604020202020204" pitchFamily="34" charset="0"/>
                <a:cs typeface="Arial" panose="020B0604020202020204" pitchFamily="34" charset="0"/>
              </a:rPr>
              <a:t>Welkepunkt</a:t>
            </a:r>
            <a:r>
              <a:rPr lang="de-DE" sz="1800" dirty="0">
                <a:latin typeface="Arial" panose="020B0604020202020204" pitchFamily="34" charset="0"/>
                <a:cs typeface="Arial" panose="020B0604020202020204" pitchFamily="34" charset="0"/>
              </a:rPr>
              <a:t>)</a:t>
            </a:r>
          </a:p>
          <a:p>
            <a:pPr fontAlgn="auto">
              <a:spcAft>
                <a:spcPts val="0"/>
              </a:spcAft>
            </a:pPr>
            <a:r>
              <a:rPr lang="de-DE" sz="1800" dirty="0">
                <a:latin typeface="Arial" panose="020B0604020202020204" pitchFamily="34" charset="0"/>
                <a:cs typeface="Arial" panose="020B0604020202020204" pitchFamily="34" charset="0"/>
              </a:rPr>
              <a:t>geringe nutzbare Feldkapazität</a:t>
            </a:r>
          </a:p>
          <a:p>
            <a:pPr fontAlgn="auto">
              <a:spcAft>
                <a:spcPts val="0"/>
              </a:spcAft>
            </a:pPr>
            <a:r>
              <a:rPr lang="de-DE" sz="1800" dirty="0">
                <a:latin typeface="Arial" panose="020B0604020202020204" pitchFamily="34" charset="0"/>
                <a:cs typeface="Arial" panose="020B0604020202020204" pitchFamily="34" charset="0"/>
              </a:rPr>
              <a:t>hohe gesättigte Wasserleitfähigkeit</a:t>
            </a:r>
          </a:p>
          <a:p>
            <a:pPr fontAlgn="auto">
              <a:spcAft>
                <a:spcPts val="0"/>
              </a:spcAft>
            </a:pPr>
            <a:r>
              <a:rPr lang="de-DE" sz="1800" dirty="0">
                <a:latin typeface="Arial" panose="020B0604020202020204" pitchFamily="34" charset="0"/>
                <a:cs typeface="Arial" panose="020B0604020202020204" pitchFamily="34" charset="0"/>
              </a:rPr>
              <a:t>kleiner Kapillarsaum</a:t>
            </a:r>
          </a:p>
          <a:p>
            <a:pPr marL="0" indent="0" fontAlgn="auto">
              <a:spcAft>
                <a:spcPts val="0"/>
              </a:spcAft>
              <a:buFont typeface="Arial" panose="020B0604020202020204" pitchFamily="34" charset="0"/>
              <a:buNone/>
            </a:pP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04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4CC58-D830-4768-B85A-9711B134143C}"/>
              </a:ext>
            </a:extLst>
          </p:cNvPr>
          <p:cNvSpPr>
            <a:spLocks noGrp="1"/>
          </p:cNvSpPr>
          <p:nvPr>
            <p:ph type="title"/>
          </p:nvPr>
        </p:nvSpPr>
        <p:spPr/>
        <p:txBody>
          <a:bodyPr>
            <a:normAutofit/>
          </a:bodyPr>
          <a:lstStyle/>
          <a:p>
            <a:r>
              <a:rPr lang="de-DE" dirty="0"/>
              <a:t>Bodenhydrologische Begriffe</a:t>
            </a:r>
          </a:p>
        </p:txBody>
      </p:sp>
      <p:sp>
        <p:nvSpPr>
          <p:cNvPr id="4" name="Titel 1">
            <a:extLst>
              <a:ext uri="{FF2B5EF4-FFF2-40B4-BE49-F238E27FC236}">
                <a16:creationId xmlns:a16="http://schemas.microsoft.com/office/drawing/2014/main" id="{E572BB7F-8565-46D4-B39A-2F6547EE335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0" name="Textfeld 39">
            <a:extLst>
              <a:ext uri="{FF2B5EF4-FFF2-40B4-BE49-F238E27FC236}">
                <a16:creationId xmlns:a16="http://schemas.microsoft.com/office/drawing/2014/main" id="{72FB7107-630D-45DE-9480-9FD3750DEF13}"/>
              </a:ext>
            </a:extLst>
          </p:cNvPr>
          <p:cNvSpPr txBox="1"/>
          <p:nvPr/>
        </p:nvSpPr>
        <p:spPr>
          <a:xfrm>
            <a:off x="10186026" y="6613367"/>
            <a:ext cx="1984839"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Dyck &amp; Peschke 1995</a:t>
            </a:r>
          </a:p>
        </p:txBody>
      </p:sp>
      <p:sp>
        <p:nvSpPr>
          <p:cNvPr id="8" name="Textplatzhalter 2">
            <a:extLst>
              <a:ext uri="{FF2B5EF4-FFF2-40B4-BE49-F238E27FC236}">
                <a16:creationId xmlns:a16="http://schemas.microsoft.com/office/drawing/2014/main" id="{ABF96D47-DA0E-4554-83FE-A52629EC722C}"/>
              </a:ext>
            </a:extLst>
          </p:cNvPr>
          <p:cNvSpPr txBox="1">
            <a:spLocks/>
          </p:cNvSpPr>
          <p:nvPr/>
        </p:nvSpPr>
        <p:spPr>
          <a:xfrm>
            <a:off x="345208" y="1162051"/>
            <a:ext cx="10064065"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Sickerwasser</a:t>
            </a:r>
            <a:r>
              <a:rPr lang="de-DE" sz="1800" dirty="0">
                <a:latin typeface="Arial" panose="020B0604020202020204" pitchFamily="34" charset="0"/>
                <a:cs typeface="Arial" panose="020B0604020202020204" pitchFamily="34" charset="0"/>
              </a:rPr>
              <a:t> ist das unterirdisches Wasser, das sich überwiegend durch Schwerkraft in der ungesättigten Zone unterhalb des durchwurzelten Bereichs bewegt.</a:t>
            </a:r>
          </a:p>
          <a:p>
            <a:pPr marL="0" indent="0" fontAlgn="auto">
              <a:spcAft>
                <a:spcPts val="0"/>
              </a:spcAft>
              <a:buNone/>
            </a:pPr>
            <a:endParaRPr lang="de-DE" sz="1800" dirty="0">
              <a:latin typeface="Arial" panose="020B0604020202020204" pitchFamily="34" charset="0"/>
              <a:cs typeface="Arial" panose="020B0604020202020204" pitchFamily="34" charset="0"/>
            </a:endParaRPr>
          </a:p>
          <a:p>
            <a:pPr marL="0" indent="0" fontAlgn="auto">
              <a:spcAft>
                <a:spcPts val="0"/>
              </a:spcAft>
              <a:buNone/>
            </a:pPr>
            <a:r>
              <a:rPr lang="de-DE" sz="1800" b="1" dirty="0">
                <a:latin typeface="Arial" panose="020B0604020202020204" pitchFamily="34" charset="0"/>
                <a:cs typeface="Arial" panose="020B0604020202020204" pitchFamily="34" charset="0"/>
              </a:rPr>
              <a:t>Haftwasser</a:t>
            </a:r>
            <a:r>
              <a:rPr lang="de-DE" sz="1800" dirty="0">
                <a:latin typeface="Arial" panose="020B0604020202020204" pitchFamily="34" charset="0"/>
                <a:cs typeface="Arial" panose="020B0604020202020204" pitchFamily="34" charset="0"/>
              </a:rPr>
              <a:t> ist das im Boden gegen die Schwerkraft gehaltene Wasser und besteht aus Kapillar- und Adsorptionswasser.</a:t>
            </a:r>
          </a:p>
          <a:p>
            <a:pPr marL="0" indent="0" fontAlgn="auto">
              <a:spcAft>
                <a:spcPts val="0"/>
              </a:spcAft>
              <a:buNone/>
            </a:pPr>
            <a:endParaRPr lang="de-DE" sz="1800" dirty="0">
              <a:latin typeface="Arial" panose="020B0604020202020204" pitchFamily="34" charset="0"/>
              <a:cs typeface="Arial" panose="020B0604020202020204" pitchFamily="34" charset="0"/>
            </a:endParaRPr>
          </a:p>
          <a:p>
            <a:pPr marL="0" indent="0" fontAlgn="auto">
              <a:spcAft>
                <a:spcPts val="0"/>
              </a:spcAft>
              <a:buNone/>
            </a:pPr>
            <a:r>
              <a:rPr lang="de-DE" sz="1800" b="1" dirty="0">
                <a:latin typeface="Arial" panose="020B0604020202020204" pitchFamily="34" charset="0"/>
                <a:cs typeface="Arial" panose="020B0604020202020204" pitchFamily="34" charset="0"/>
              </a:rPr>
              <a:t>Kapillarwasser</a:t>
            </a:r>
            <a:r>
              <a:rPr lang="de-DE" sz="1800" dirty="0">
                <a:latin typeface="Arial" panose="020B0604020202020204" pitchFamily="34" charset="0"/>
                <a:cs typeface="Arial" panose="020B0604020202020204" pitchFamily="34" charset="0"/>
              </a:rPr>
              <a:t> ist der Anteil des Haftwassers, der durch Menisken gehalten wird.</a:t>
            </a:r>
          </a:p>
          <a:p>
            <a:pPr marL="0" indent="0" fontAlgn="auto">
              <a:spcAft>
                <a:spcPts val="0"/>
              </a:spcAft>
              <a:buNone/>
            </a:pPr>
            <a:endParaRPr lang="de-DE" sz="1800" dirty="0">
              <a:latin typeface="Arial" panose="020B0604020202020204" pitchFamily="34" charset="0"/>
              <a:cs typeface="Arial" panose="020B0604020202020204" pitchFamily="34" charset="0"/>
            </a:endParaRPr>
          </a:p>
          <a:p>
            <a:pPr marL="0" indent="0" fontAlgn="auto">
              <a:spcAft>
                <a:spcPts val="0"/>
              </a:spcAft>
              <a:buNone/>
            </a:pPr>
            <a:r>
              <a:rPr lang="de-DE" sz="1800" b="1" dirty="0">
                <a:latin typeface="Arial" panose="020B0604020202020204" pitchFamily="34" charset="0"/>
                <a:cs typeface="Arial" panose="020B0604020202020204" pitchFamily="34" charset="0"/>
              </a:rPr>
              <a:t>Adsorptionswasser</a:t>
            </a:r>
            <a:r>
              <a:rPr lang="de-DE" sz="1800" dirty="0">
                <a:latin typeface="Arial" panose="020B0604020202020204" pitchFamily="34" charset="0"/>
                <a:cs typeface="Arial" panose="020B0604020202020204" pitchFamily="34" charset="0"/>
              </a:rPr>
              <a:t> ist der der Anteil des Haftwassers, der an der Oberfläche der Bodenteilchen angelagert ist, ohne Menisken zu bilden.</a:t>
            </a:r>
          </a:p>
          <a:p>
            <a:pPr marL="0" indent="0" fontAlgn="auto">
              <a:spcAft>
                <a:spcPts val="0"/>
              </a:spcAft>
              <a:buNone/>
            </a:pPr>
            <a:endParaRPr lang="de-DE" sz="1800" dirty="0">
              <a:latin typeface="Arial" panose="020B0604020202020204" pitchFamily="34" charset="0"/>
              <a:cs typeface="Arial" panose="020B0604020202020204" pitchFamily="34" charset="0"/>
            </a:endParaRPr>
          </a:p>
          <a:p>
            <a:pPr marL="0" indent="0" fontAlgn="auto">
              <a:spcAft>
                <a:spcPts val="0"/>
              </a:spcAft>
              <a:buNone/>
            </a:pPr>
            <a:r>
              <a:rPr lang="de-DE" sz="1800" b="1" dirty="0">
                <a:latin typeface="Arial" panose="020B0604020202020204" pitchFamily="34" charset="0"/>
                <a:cs typeface="Arial" panose="020B0604020202020204" pitchFamily="34" charset="0"/>
              </a:rPr>
              <a:t>Totwasser</a:t>
            </a:r>
            <a:r>
              <a:rPr lang="de-DE" sz="1800" dirty="0">
                <a:latin typeface="Arial" panose="020B0604020202020204" pitchFamily="34" charset="0"/>
                <a:cs typeface="Arial" panose="020B0604020202020204" pitchFamily="34" charset="0"/>
              </a:rPr>
              <a:t> ist durch Kapillarwirkung gebundenes Wasser, das von Pflanzen nicht mobilisieren werden kann.</a:t>
            </a:r>
          </a:p>
          <a:p>
            <a:pPr marL="0" indent="0" fontAlgn="auto">
              <a:spcAft>
                <a:spcPts val="0"/>
              </a:spcAft>
              <a:buFont typeface="Arial" panose="020B0604020202020204" pitchFamily="34" charset="0"/>
              <a:buNone/>
            </a:pP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34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4CC58-D830-4768-B85A-9711B134143C}"/>
              </a:ext>
            </a:extLst>
          </p:cNvPr>
          <p:cNvSpPr>
            <a:spLocks noGrp="1"/>
          </p:cNvSpPr>
          <p:nvPr>
            <p:ph type="title"/>
          </p:nvPr>
        </p:nvSpPr>
        <p:spPr/>
        <p:txBody>
          <a:bodyPr>
            <a:normAutofit/>
          </a:bodyPr>
          <a:lstStyle/>
          <a:p>
            <a:r>
              <a:rPr lang="de-DE" dirty="0"/>
              <a:t>Nutzbare Feldkapazität </a:t>
            </a:r>
          </a:p>
        </p:txBody>
      </p:sp>
      <p:sp>
        <p:nvSpPr>
          <p:cNvPr id="4" name="Titel 1">
            <a:extLst>
              <a:ext uri="{FF2B5EF4-FFF2-40B4-BE49-F238E27FC236}">
                <a16:creationId xmlns:a16="http://schemas.microsoft.com/office/drawing/2014/main" id="{E572BB7F-8565-46D4-B39A-2F6547EE335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0" name="Textfeld 39">
            <a:extLst>
              <a:ext uri="{FF2B5EF4-FFF2-40B4-BE49-F238E27FC236}">
                <a16:creationId xmlns:a16="http://schemas.microsoft.com/office/drawing/2014/main" id="{72FB7107-630D-45DE-9480-9FD3750DEF13}"/>
              </a:ext>
            </a:extLst>
          </p:cNvPr>
          <p:cNvSpPr txBox="1"/>
          <p:nvPr/>
        </p:nvSpPr>
        <p:spPr>
          <a:xfrm>
            <a:off x="10186026" y="6613367"/>
            <a:ext cx="1984839"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Dyck &amp; Peschke 1995</a:t>
            </a:r>
          </a:p>
        </p:txBody>
      </p:sp>
      <p:sp>
        <p:nvSpPr>
          <p:cNvPr id="8" name="Textplatzhalter 2">
            <a:extLst>
              <a:ext uri="{FF2B5EF4-FFF2-40B4-BE49-F238E27FC236}">
                <a16:creationId xmlns:a16="http://schemas.microsoft.com/office/drawing/2014/main" id="{ABF96D47-DA0E-4554-83FE-A52629EC722C}"/>
              </a:ext>
            </a:extLst>
          </p:cNvPr>
          <p:cNvSpPr txBox="1">
            <a:spLocks/>
          </p:cNvSpPr>
          <p:nvPr/>
        </p:nvSpPr>
        <p:spPr>
          <a:xfrm>
            <a:off x="345208" y="1162051"/>
            <a:ext cx="10064065"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Aft>
                <a:spcPts val="0"/>
              </a:spcAft>
            </a:pPr>
            <a:r>
              <a:rPr lang="de-DE" sz="1800" b="1" dirty="0">
                <a:latin typeface="Arial" panose="020B0604020202020204" pitchFamily="34" charset="0"/>
                <a:cs typeface="Arial" panose="020B0604020202020204" pitchFamily="34" charset="0"/>
              </a:rPr>
              <a:t>Feldkapazität (</a:t>
            </a:r>
            <a:r>
              <a:rPr lang="de-DE" sz="1800" b="1" dirty="0" err="1">
                <a:latin typeface="Arial" panose="020B0604020202020204" pitchFamily="34" charset="0"/>
                <a:cs typeface="Arial" panose="020B0604020202020204" pitchFamily="34" charset="0"/>
              </a:rPr>
              <a:t>Fk</a:t>
            </a:r>
            <a:r>
              <a:rPr lang="de-DE" sz="1800" b="1" dirty="0">
                <a:latin typeface="Arial" panose="020B0604020202020204" pitchFamily="34" charset="0"/>
                <a:cs typeface="Arial" panose="020B0604020202020204" pitchFamily="34" charset="0"/>
              </a:rPr>
              <a:t>) = </a:t>
            </a:r>
            <a:r>
              <a:rPr lang="de-DE" sz="1800" dirty="0">
                <a:latin typeface="Arial" panose="020B0604020202020204" pitchFamily="34" charset="0"/>
                <a:cs typeface="Arial" panose="020B0604020202020204" pitchFamily="34" charset="0"/>
              </a:rPr>
              <a:t>Wassermenge, die ein zunächst wassergesättigter Boden gegen die Schwerkraft nach 2 bis 3 Tagen noch halten kann</a:t>
            </a:r>
          </a:p>
          <a:p>
            <a:pPr fontAlgn="auto">
              <a:spcAft>
                <a:spcPts val="0"/>
              </a:spcAft>
            </a:pPr>
            <a:r>
              <a:rPr lang="de-DE" sz="1800" b="1" dirty="0">
                <a:latin typeface="Arial" panose="020B0604020202020204" pitchFamily="34" charset="0"/>
                <a:cs typeface="Arial" panose="020B0604020202020204" pitchFamily="34" charset="0"/>
              </a:rPr>
              <a:t>nutzbare Feldkapazität (</a:t>
            </a:r>
            <a:r>
              <a:rPr lang="de-DE" sz="1800" b="1" dirty="0" err="1">
                <a:latin typeface="Arial" panose="020B0604020202020204" pitchFamily="34" charset="0"/>
                <a:cs typeface="Arial" panose="020B0604020202020204" pitchFamily="34" charset="0"/>
              </a:rPr>
              <a:t>nFk</a:t>
            </a:r>
            <a:r>
              <a:rPr lang="de-DE" sz="1800" b="1" dirty="0">
                <a:latin typeface="Arial" panose="020B0604020202020204" pitchFamily="34" charset="0"/>
                <a:cs typeface="Arial" panose="020B0604020202020204" pitchFamily="34" charset="0"/>
              </a:rPr>
              <a:t>) = </a:t>
            </a:r>
            <a:r>
              <a:rPr lang="de-DE" sz="1800" dirty="0">
                <a:latin typeface="Arial" panose="020B0604020202020204" pitchFamily="34" charset="0"/>
                <a:cs typeface="Arial" panose="020B0604020202020204" pitchFamily="34" charset="0"/>
              </a:rPr>
              <a:t>Wassermenge, die ein Boden pflanzenverfügbar speichern kann wird im Boden in den Mittelporen mit Saugspannung (</a:t>
            </a:r>
            <a:r>
              <a:rPr lang="de-DE" sz="1800" dirty="0" err="1">
                <a:latin typeface="Arial" panose="020B0604020202020204" pitchFamily="34" charset="0"/>
                <a:cs typeface="Arial" panose="020B0604020202020204" pitchFamily="34" charset="0"/>
              </a:rPr>
              <a:t>pF</a:t>
            </a:r>
            <a:r>
              <a:rPr lang="de-DE" sz="1800" dirty="0">
                <a:latin typeface="Arial" panose="020B0604020202020204" pitchFamily="34" charset="0"/>
                <a:cs typeface="Arial" panose="020B0604020202020204" pitchFamily="34" charset="0"/>
              </a:rPr>
              <a:t>-Werten) 1,8 und 4,2 gespeichert</a:t>
            </a:r>
          </a:p>
          <a:p>
            <a:pPr fontAlgn="auto">
              <a:spcAft>
                <a:spcPts val="0"/>
              </a:spcAft>
            </a:pPr>
            <a:r>
              <a:rPr lang="de-DE" sz="1800" dirty="0">
                <a:latin typeface="Arial" panose="020B0604020202020204" pitchFamily="34" charset="0"/>
                <a:cs typeface="Arial" panose="020B0604020202020204" pitchFamily="34" charset="0"/>
              </a:rPr>
              <a:t>Ableitung auf Basis bodenartenspezifischer Kennwerte und der Beschreibung der Bodenartenschichtung</a:t>
            </a:r>
          </a:p>
          <a:p>
            <a:pPr fontAlgn="auto">
              <a:spcAft>
                <a:spcPts val="0"/>
              </a:spcAft>
            </a:pPr>
            <a:r>
              <a:rPr lang="de-DE" sz="1800" dirty="0">
                <a:latin typeface="Arial" panose="020B0604020202020204" pitchFamily="34" charset="0"/>
                <a:cs typeface="Arial" panose="020B0604020202020204" pitchFamily="34" charset="0"/>
              </a:rPr>
              <a:t>errechnet sich je Bodenartenschicht aus Anteil der Bodenarten bei mittlerer Lagerungsdichte, korrigiert durch volumenprozentuale Abschläge für den Skelettanteil (ohne nutzbare Feldkapazität) bzw. durch Zuschläge für die Humusgehalte </a:t>
            </a:r>
          </a:p>
          <a:p>
            <a:pPr fontAlgn="auto">
              <a:spcAft>
                <a:spcPts val="0"/>
              </a:spcAft>
            </a:pPr>
            <a:r>
              <a:rPr lang="de-DE" sz="1800" dirty="0" err="1">
                <a:latin typeface="Arial" panose="020B0604020202020204" pitchFamily="34" charset="0"/>
                <a:cs typeface="Arial" panose="020B0604020202020204" pitchFamily="34" charset="0"/>
              </a:rPr>
              <a:t>nFk</a:t>
            </a:r>
            <a:r>
              <a:rPr lang="de-DE" sz="1800" dirty="0">
                <a:latin typeface="Arial" panose="020B0604020202020204" pitchFamily="34" charset="0"/>
                <a:cs typeface="Arial" panose="020B0604020202020204" pitchFamily="34" charset="0"/>
              </a:rPr>
              <a:t> ist bei grundwasser- und staunässefreien Böden wesentliche Maß für die </a:t>
            </a:r>
            <a:r>
              <a:rPr lang="de-DE" sz="1800" b="1" dirty="0">
                <a:latin typeface="Arial" panose="020B0604020202020204" pitchFamily="34" charset="0"/>
                <a:cs typeface="Arial" panose="020B0604020202020204" pitchFamily="34" charset="0"/>
              </a:rPr>
              <a:t>pflanzenverfügbare</a:t>
            </a:r>
            <a:r>
              <a:rPr lang="de-DE" sz="1800" dirty="0">
                <a:latin typeface="Arial" panose="020B0604020202020204" pitchFamily="34" charset="0"/>
                <a:cs typeface="Arial" panose="020B0604020202020204" pitchFamily="34" charset="0"/>
              </a:rPr>
              <a:t> </a:t>
            </a:r>
            <a:r>
              <a:rPr lang="de-DE" sz="1800" b="1" dirty="0">
                <a:latin typeface="Arial" panose="020B0604020202020204" pitchFamily="34" charset="0"/>
                <a:cs typeface="Arial" panose="020B0604020202020204" pitchFamily="34" charset="0"/>
              </a:rPr>
              <a:t>Bodenwassermenge </a:t>
            </a:r>
            <a:r>
              <a:rPr lang="de-DE" sz="1800" b="1" dirty="0">
                <a:latin typeface="Arial" panose="020B0604020202020204" pitchFamily="34" charset="0"/>
                <a:cs typeface="Arial" panose="020B0604020202020204" pitchFamily="34" charset="0"/>
                <a:sym typeface="Wingdings" panose="05000000000000000000" pitchFamily="2" charset="2"/>
              </a:rPr>
              <a:t></a:t>
            </a:r>
            <a:r>
              <a:rPr lang="de-DE" sz="1800" b="1" dirty="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Relevanz für Bodenfruchtbarkeit und Ertragssicherheit </a:t>
            </a:r>
          </a:p>
          <a:p>
            <a:pPr marL="0" indent="0" fontAlgn="auto">
              <a:spcAft>
                <a:spcPts val="0"/>
              </a:spcAft>
              <a:buFont typeface="Arial" panose="020B0604020202020204" pitchFamily="34" charset="0"/>
              <a:buNone/>
            </a:pP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166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6FB18-F4C1-4AA7-B50E-F1D62305D9BF}"/>
              </a:ext>
            </a:extLst>
          </p:cNvPr>
          <p:cNvSpPr>
            <a:spLocks noGrp="1"/>
          </p:cNvSpPr>
          <p:nvPr>
            <p:ph type="title"/>
          </p:nvPr>
        </p:nvSpPr>
        <p:spPr/>
        <p:txBody>
          <a:bodyPr/>
          <a:lstStyle/>
          <a:p>
            <a:endParaRPr lang="de-DE"/>
          </a:p>
        </p:txBody>
      </p:sp>
      <p:sp>
        <p:nvSpPr>
          <p:cNvPr id="3" name="Text Box 38">
            <a:extLst>
              <a:ext uri="{FF2B5EF4-FFF2-40B4-BE49-F238E27FC236}">
                <a16:creationId xmlns:a16="http://schemas.microsoft.com/office/drawing/2014/main" id="{57951E76-D612-4F8D-AC5E-0CE7B7213934}"/>
              </a:ext>
            </a:extLst>
          </p:cNvPr>
          <p:cNvSpPr txBox="1">
            <a:spLocks noChangeArrowheads="1"/>
          </p:cNvSpPr>
          <p:nvPr/>
        </p:nvSpPr>
        <p:spPr bwMode="auto">
          <a:xfrm>
            <a:off x="2394724" y="4240953"/>
            <a:ext cx="94781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r>
              <a:rPr lang="de-DE" dirty="0">
                <a:solidFill>
                  <a:schemeClr val="tx1"/>
                </a:solidFill>
              </a:rPr>
              <a:t>Sie verstehen den Unterschied zwischen Evaporation, Transpiration und </a:t>
            </a:r>
            <a:r>
              <a:rPr lang="de-DE" dirty="0" err="1">
                <a:solidFill>
                  <a:schemeClr val="tx1"/>
                </a:solidFill>
              </a:rPr>
              <a:t>Interzeption</a:t>
            </a:r>
            <a:r>
              <a:rPr lang="de-DE" dirty="0">
                <a:solidFill>
                  <a:schemeClr val="tx1"/>
                </a:solidFill>
              </a:rPr>
              <a:t> sowie zwischen realer und potentieller </a:t>
            </a:r>
            <a:r>
              <a:rPr lang="de-DE" dirty="0" err="1">
                <a:solidFill>
                  <a:schemeClr val="tx1"/>
                </a:solidFill>
              </a:rPr>
              <a:t>Evapotranspiration</a:t>
            </a:r>
            <a:r>
              <a:rPr lang="de-DE" dirty="0">
                <a:solidFill>
                  <a:schemeClr val="tx1"/>
                </a:solidFill>
              </a:rPr>
              <a:t>.</a:t>
            </a:r>
          </a:p>
          <a:p>
            <a:r>
              <a:rPr lang="de-DE" dirty="0">
                <a:solidFill>
                  <a:schemeClr val="tx1"/>
                </a:solidFill>
              </a:rPr>
              <a:t>Sie verstehen die Zusammenhänge zwischen den Bodenarten und der Verdunstung.</a:t>
            </a:r>
          </a:p>
        </p:txBody>
      </p:sp>
      <p:sp>
        <p:nvSpPr>
          <p:cNvPr id="4" name="Text Box 38">
            <a:extLst>
              <a:ext uri="{FF2B5EF4-FFF2-40B4-BE49-F238E27FC236}">
                <a16:creationId xmlns:a16="http://schemas.microsoft.com/office/drawing/2014/main" id="{57951E76-D612-4F8D-AC5E-0CE7B7213934}"/>
              </a:ext>
            </a:extLst>
          </p:cNvPr>
          <p:cNvSpPr txBox="1">
            <a:spLocks noChangeArrowheads="1"/>
          </p:cNvSpPr>
          <p:nvPr/>
        </p:nvSpPr>
        <p:spPr bwMode="auto">
          <a:xfrm>
            <a:off x="2394724" y="5373018"/>
            <a:ext cx="9478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r>
              <a:rPr lang="de-DE" dirty="0">
                <a:solidFill>
                  <a:schemeClr val="tx1"/>
                </a:solidFill>
              </a:rPr>
              <a:t>Sie kennen die für die Verdunstung relevanten Faktoren und Prozesse. </a:t>
            </a:r>
          </a:p>
        </p:txBody>
      </p:sp>
      <p:sp>
        <p:nvSpPr>
          <p:cNvPr id="6" name="Text Box 38">
            <a:extLst>
              <a:ext uri="{FF2B5EF4-FFF2-40B4-BE49-F238E27FC236}">
                <a16:creationId xmlns:a16="http://schemas.microsoft.com/office/drawing/2014/main" id="{57951E76-D612-4F8D-AC5E-0CE7B7213934}"/>
              </a:ext>
            </a:extLst>
          </p:cNvPr>
          <p:cNvSpPr txBox="1">
            <a:spLocks noChangeArrowheads="1"/>
          </p:cNvSpPr>
          <p:nvPr/>
        </p:nvSpPr>
        <p:spPr bwMode="auto">
          <a:xfrm>
            <a:off x="2394724" y="3595296"/>
            <a:ext cx="94781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bg1"/>
                </a:solidFill>
                <a:latin typeface="Arial" charset="0"/>
              </a:defRPr>
            </a:lvl1pPr>
            <a:lvl2pPr marL="742950" indent="-285750">
              <a:defRPr sz="1600">
                <a:solidFill>
                  <a:schemeClr val="bg1"/>
                </a:solidFill>
                <a:latin typeface="Arial" charset="0"/>
              </a:defRPr>
            </a:lvl2pPr>
            <a:lvl3pPr marL="1143000" indent="-228600">
              <a:defRPr sz="1600">
                <a:solidFill>
                  <a:schemeClr val="bg1"/>
                </a:solidFill>
                <a:latin typeface="Arial" charset="0"/>
              </a:defRPr>
            </a:lvl3pPr>
            <a:lvl4pPr marL="1600200" indent="-228600">
              <a:defRPr sz="1600">
                <a:solidFill>
                  <a:schemeClr val="bg1"/>
                </a:solidFill>
                <a:latin typeface="Arial" charset="0"/>
              </a:defRPr>
            </a:lvl4pPr>
            <a:lvl5pPr marL="2057400" indent="-22860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r>
              <a:rPr lang="de-DE" dirty="0">
                <a:solidFill>
                  <a:schemeClr val="tx1"/>
                </a:solidFill>
              </a:rPr>
              <a:t> </a:t>
            </a:r>
          </a:p>
        </p:txBody>
      </p:sp>
    </p:spTree>
    <p:extLst>
      <p:ext uri="{BB962C8B-B14F-4D97-AF65-F5344CB8AC3E}">
        <p14:creationId xmlns:p14="http://schemas.microsoft.com/office/powerpoint/2010/main" val="31223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4CC58-D830-4768-B85A-9711B134143C}"/>
              </a:ext>
            </a:extLst>
          </p:cNvPr>
          <p:cNvSpPr>
            <a:spLocks noGrp="1"/>
          </p:cNvSpPr>
          <p:nvPr>
            <p:ph type="title"/>
          </p:nvPr>
        </p:nvSpPr>
        <p:spPr/>
        <p:txBody>
          <a:bodyPr>
            <a:normAutofit/>
          </a:bodyPr>
          <a:lstStyle/>
          <a:p>
            <a:r>
              <a:rPr lang="de-DE" dirty="0"/>
              <a:t>Permanenter </a:t>
            </a:r>
            <a:r>
              <a:rPr lang="de-DE" dirty="0" err="1"/>
              <a:t>Welkepunkt</a:t>
            </a:r>
            <a:endParaRPr lang="de-DE" dirty="0"/>
          </a:p>
        </p:txBody>
      </p:sp>
      <p:sp>
        <p:nvSpPr>
          <p:cNvPr id="4" name="Titel 1">
            <a:extLst>
              <a:ext uri="{FF2B5EF4-FFF2-40B4-BE49-F238E27FC236}">
                <a16:creationId xmlns:a16="http://schemas.microsoft.com/office/drawing/2014/main" id="{E572BB7F-8565-46D4-B39A-2F6547EE335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0" name="Textfeld 39">
            <a:extLst>
              <a:ext uri="{FF2B5EF4-FFF2-40B4-BE49-F238E27FC236}">
                <a16:creationId xmlns:a16="http://schemas.microsoft.com/office/drawing/2014/main" id="{72FB7107-630D-45DE-9480-9FD3750DEF13}"/>
              </a:ext>
            </a:extLst>
          </p:cNvPr>
          <p:cNvSpPr txBox="1"/>
          <p:nvPr/>
        </p:nvSpPr>
        <p:spPr>
          <a:xfrm>
            <a:off x="10186026" y="6613367"/>
            <a:ext cx="1984839"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Dyck &amp; Peschke 1995</a:t>
            </a:r>
          </a:p>
        </p:txBody>
      </p:sp>
      <p:sp>
        <p:nvSpPr>
          <p:cNvPr id="8" name="Textplatzhalter 2">
            <a:extLst>
              <a:ext uri="{FF2B5EF4-FFF2-40B4-BE49-F238E27FC236}">
                <a16:creationId xmlns:a16="http://schemas.microsoft.com/office/drawing/2014/main" id="{ABF96D47-DA0E-4554-83FE-A52629EC722C}"/>
              </a:ext>
            </a:extLst>
          </p:cNvPr>
          <p:cNvSpPr txBox="1">
            <a:spLocks/>
          </p:cNvSpPr>
          <p:nvPr/>
        </p:nvSpPr>
        <p:spPr>
          <a:xfrm>
            <a:off x="345208" y="1162051"/>
            <a:ext cx="10064065"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fontAlgn="auto">
              <a:spcAft>
                <a:spcPts val="0"/>
              </a:spcAft>
            </a:pPr>
            <a:r>
              <a:rPr lang="de-DE" sz="1800" dirty="0">
                <a:latin typeface="Arial" panose="020B0604020202020204" pitchFamily="34" charset="0"/>
                <a:cs typeface="Arial" panose="020B0604020202020204" pitchFamily="34" charset="0"/>
              </a:rPr>
              <a:t>Der </a:t>
            </a:r>
            <a:r>
              <a:rPr lang="de-DE" sz="1800" b="1" dirty="0">
                <a:latin typeface="Arial" panose="020B0604020202020204" pitchFamily="34" charset="0"/>
                <a:cs typeface="Arial" panose="020B0604020202020204" pitchFamily="34" charset="0"/>
              </a:rPr>
              <a:t>permanenter </a:t>
            </a:r>
            <a:r>
              <a:rPr lang="de-DE" sz="1800" b="1" dirty="0" err="1">
                <a:latin typeface="Arial" panose="020B0604020202020204" pitchFamily="34" charset="0"/>
                <a:cs typeface="Arial" panose="020B0604020202020204" pitchFamily="34" charset="0"/>
              </a:rPr>
              <a:t>Welkepunkt</a:t>
            </a:r>
            <a:r>
              <a:rPr lang="de-DE" sz="1800" b="1" dirty="0">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PWP, wird als der Wassergehalt bezeichnet, bei dessen Unterschreitung die meisten Pflanzen irreversibel welken. </a:t>
            </a:r>
          </a:p>
          <a:p>
            <a:pPr fontAlgn="auto">
              <a:spcAft>
                <a:spcPts val="0"/>
              </a:spcAft>
            </a:pPr>
            <a:r>
              <a:rPr lang="de-DE" sz="1800" dirty="0">
                <a:latin typeface="Arial" panose="020B0604020202020204" pitchFamily="34" charset="0"/>
                <a:cs typeface="Arial" panose="020B0604020202020204" pitchFamily="34" charset="0"/>
              </a:rPr>
              <a:t>Da er für verschiedene Pflanzen unterschiedlich ist, und auch von der ungesättigten hydraulischen Leitfähigkeit des betreffenden Bodens abhängt, wurde eine ihm äquivalente, jedoch reproduzierbare Größe definiert, der </a:t>
            </a:r>
            <a:r>
              <a:rPr lang="de-DE" sz="1800" dirty="0" err="1">
                <a:latin typeface="Arial" panose="020B0604020202020204" pitchFamily="34" charset="0"/>
                <a:cs typeface="Arial" panose="020B0604020202020204" pitchFamily="34" charset="0"/>
              </a:rPr>
              <a:t>Äquivalentwelkepunkt</a:t>
            </a:r>
            <a:r>
              <a:rPr lang="de-DE" sz="1800" dirty="0">
                <a:latin typeface="Arial" panose="020B0604020202020204" pitchFamily="34" charset="0"/>
                <a:cs typeface="Arial" panose="020B0604020202020204" pitchFamily="34" charset="0"/>
              </a:rPr>
              <a:t> (ÄWP). </a:t>
            </a:r>
          </a:p>
          <a:p>
            <a:pPr fontAlgn="auto">
              <a:spcAft>
                <a:spcPts val="0"/>
              </a:spcAft>
            </a:pPr>
            <a:r>
              <a:rPr lang="de-DE" sz="1800" dirty="0">
                <a:latin typeface="Arial" panose="020B0604020202020204" pitchFamily="34" charset="0"/>
                <a:cs typeface="Arial" panose="020B0604020202020204" pitchFamily="34" charset="0"/>
              </a:rPr>
              <a:t>Er bezeichnet den Wassergehalt bei einer Saugspannung von 1,55 MPa. </a:t>
            </a:r>
          </a:p>
          <a:p>
            <a:pPr marL="0" indent="0" fontAlgn="auto">
              <a:spcAft>
                <a:spcPts val="0"/>
              </a:spcAft>
              <a:buFont typeface="Arial" panose="020B0604020202020204" pitchFamily="34" charset="0"/>
              <a:buNone/>
            </a:pP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34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94CC58-D830-4768-B85A-9711B134143C}"/>
              </a:ext>
            </a:extLst>
          </p:cNvPr>
          <p:cNvSpPr>
            <a:spLocks noGrp="1"/>
          </p:cNvSpPr>
          <p:nvPr>
            <p:ph type="title"/>
          </p:nvPr>
        </p:nvSpPr>
        <p:spPr/>
        <p:txBody>
          <a:bodyPr>
            <a:normAutofit/>
          </a:bodyPr>
          <a:lstStyle/>
          <a:p>
            <a:r>
              <a:rPr lang="de-DE" dirty="0"/>
              <a:t>Wasserhaltevermögen (Wasserspannungskurve, Retentionskurve, </a:t>
            </a:r>
            <a:r>
              <a:rPr lang="de-DE" dirty="0" err="1"/>
              <a:t>pF</a:t>
            </a:r>
            <a:r>
              <a:rPr lang="de-DE" dirty="0"/>
              <a:t>-Kurve)</a:t>
            </a:r>
          </a:p>
        </p:txBody>
      </p:sp>
      <p:sp>
        <p:nvSpPr>
          <p:cNvPr id="4" name="Titel 1">
            <a:extLst>
              <a:ext uri="{FF2B5EF4-FFF2-40B4-BE49-F238E27FC236}">
                <a16:creationId xmlns:a16="http://schemas.microsoft.com/office/drawing/2014/main" id="{E572BB7F-8565-46D4-B39A-2F6547EE335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0" name="Textfeld 39">
            <a:extLst>
              <a:ext uri="{FF2B5EF4-FFF2-40B4-BE49-F238E27FC236}">
                <a16:creationId xmlns:a16="http://schemas.microsoft.com/office/drawing/2014/main" id="{72FB7107-630D-45DE-9480-9FD3750DEF13}"/>
              </a:ext>
            </a:extLst>
          </p:cNvPr>
          <p:cNvSpPr txBox="1"/>
          <p:nvPr/>
        </p:nvSpPr>
        <p:spPr>
          <a:xfrm>
            <a:off x="10658913" y="6613367"/>
            <a:ext cx="1511952"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Wilhelm 1997</a:t>
            </a:r>
          </a:p>
        </p:txBody>
      </p:sp>
      <p:pic>
        <p:nvPicPr>
          <p:cNvPr id="41" name="Picture 3" descr="wilhelm_83a"/>
          <p:cNvPicPr>
            <a:picLocks noChangeAspect="1" noChangeArrowheads="1"/>
          </p:cNvPicPr>
          <p:nvPr/>
        </p:nvPicPr>
        <p:blipFill rotWithShape="1">
          <a:blip r:embed="rId2">
            <a:extLst>
              <a:ext uri="{28A0092B-C50C-407E-A947-70E740481C1C}">
                <a14:useLocalDpi xmlns:a14="http://schemas.microsoft.com/office/drawing/2010/main" val="0"/>
              </a:ext>
            </a:extLst>
          </a:blip>
          <a:srcRect l="4922" t="3705" r="1364" b="6748"/>
          <a:stretch/>
        </p:blipFill>
        <p:spPr>
          <a:xfrm>
            <a:off x="7060019" y="883508"/>
            <a:ext cx="4757449" cy="5112096"/>
          </a:xfrm>
          <a:prstGeom prst="rect">
            <a:avLst/>
          </a:prstGeom>
          <a:noFill/>
        </p:spPr>
      </p:pic>
      <p:sp>
        <p:nvSpPr>
          <p:cNvPr id="42" name="Textplatzhalter 2">
            <a:extLst>
              <a:ext uri="{FF2B5EF4-FFF2-40B4-BE49-F238E27FC236}">
                <a16:creationId xmlns:a16="http://schemas.microsoft.com/office/drawing/2014/main" id="{ABF96D47-DA0E-4554-83FE-A52629EC722C}"/>
              </a:ext>
            </a:extLst>
          </p:cNvPr>
          <p:cNvSpPr txBox="1">
            <a:spLocks/>
          </p:cNvSpPr>
          <p:nvPr/>
        </p:nvSpPr>
        <p:spPr>
          <a:xfrm>
            <a:off x="345209" y="1162051"/>
            <a:ext cx="5742854"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dirty="0">
                <a:latin typeface="Arial" panose="020B0604020202020204" pitchFamily="34" charset="0"/>
                <a:cs typeface="Arial" panose="020B0604020202020204" pitchFamily="34" charset="0"/>
              </a:rPr>
              <a:t>Wasserspannung in </a:t>
            </a:r>
            <a:r>
              <a:rPr lang="de-DE" sz="1800" dirty="0" err="1">
                <a:latin typeface="Arial" panose="020B0604020202020204" pitchFamily="34" charset="0"/>
                <a:cs typeface="Arial" panose="020B0604020202020204" pitchFamily="34" charset="0"/>
              </a:rPr>
              <a:t>pF</a:t>
            </a:r>
            <a:r>
              <a:rPr lang="de-DE" sz="1800" dirty="0">
                <a:latin typeface="Arial" panose="020B0604020202020204" pitchFamily="34" charset="0"/>
                <a:cs typeface="Arial" panose="020B0604020202020204" pitchFamily="34" charset="0"/>
              </a:rPr>
              <a:t>-Werten (log10 der Wassersäule (</a:t>
            </a:r>
            <a:r>
              <a:rPr lang="de-DE" sz="1800" dirty="0" err="1">
                <a:latin typeface="Arial" panose="020B0604020202020204" pitchFamily="34" charset="0"/>
                <a:cs typeface="Arial" panose="020B0604020202020204" pitchFamily="34" charset="0"/>
              </a:rPr>
              <a:t>Ws</a:t>
            </a:r>
            <a:r>
              <a:rPr lang="de-DE" sz="1800" dirty="0">
                <a:latin typeface="Arial" panose="020B0604020202020204" pitchFamily="34" charset="0"/>
                <a:cs typeface="Arial" panose="020B0604020202020204" pitchFamily="34" charset="0"/>
              </a:rPr>
              <a:t>) in cm) und Wassergehalte (</a:t>
            </a:r>
            <a:r>
              <a:rPr lang="de-DE" sz="1800" dirty="0" err="1">
                <a:latin typeface="Arial" panose="020B0604020202020204" pitchFamily="34" charset="0"/>
                <a:cs typeface="Arial" panose="020B0604020202020204" pitchFamily="34" charset="0"/>
              </a:rPr>
              <a:t>Vol</a:t>
            </a:r>
            <a:r>
              <a:rPr lang="de-DE" sz="1800" dirty="0">
                <a:latin typeface="Arial" panose="020B0604020202020204" pitchFamily="34" charset="0"/>
                <a:cs typeface="Arial" panose="020B0604020202020204" pitchFamily="34" charset="0"/>
              </a:rPr>
              <a:t> %) in Sand-, Schluff- und </a:t>
            </a:r>
            <a:r>
              <a:rPr lang="de-DE" sz="1800" dirty="0" err="1">
                <a:latin typeface="Arial" panose="020B0604020202020204" pitchFamily="34" charset="0"/>
                <a:cs typeface="Arial" panose="020B0604020202020204" pitchFamily="34" charset="0"/>
              </a:rPr>
              <a:t>Tonböden</a:t>
            </a:r>
            <a:endParaRPr lang="de-DE" sz="1800" dirty="0">
              <a:latin typeface="Arial" panose="020B0604020202020204" pitchFamily="34" charset="0"/>
              <a:cs typeface="Arial" panose="020B0604020202020204" pitchFamily="34" charset="0"/>
            </a:endParaRPr>
          </a:p>
          <a:p>
            <a:pPr marL="0" indent="0" fontAlgn="auto">
              <a:spcAft>
                <a:spcPts val="0"/>
              </a:spcAft>
              <a:buNone/>
            </a:pPr>
            <a:endParaRPr lang="de-DE" sz="1800" dirty="0">
              <a:latin typeface="Arial" panose="020B0604020202020204" pitchFamily="34" charset="0"/>
              <a:cs typeface="Arial" panose="020B0604020202020204" pitchFamily="34" charset="0"/>
            </a:endParaRPr>
          </a:p>
          <a:p>
            <a:pPr marL="0" indent="0" fontAlgn="auto">
              <a:spcAft>
                <a:spcPts val="0"/>
              </a:spcAft>
              <a:buNone/>
            </a:pPr>
            <a:r>
              <a:rPr lang="de-DE" sz="1800" dirty="0">
                <a:latin typeface="Arial" panose="020B0604020202020204" pitchFamily="34" charset="0"/>
                <a:cs typeface="Arial" panose="020B0604020202020204" pitchFamily="34" charset="0"/>
              </a:rPr>
              <a:t>Achtung: Bereich 3 (straffiert) soll andeuten, dass es keine klare Grenze gibt sondern diese variabel ist. Es gilt: </a:t>
            </a:r>
            <a:r>
              <a:rPr lang="de-DE" sz="1800" dirty="0" err="1">
                <a:latin typeface="Arial" panose="020B0604020202020204" pitchFamily="34" charset="0"/>
                <a:cs typeface="Arial" panose="020B0604020202020204" pitchFamily="34" charset="0"/>
              </a:rPr>
              <a:t>θFK</a:t>
            </a:r>
            <a:r>
              <a:rPr lang="de-DE" sz="1800" dirty="0">
                <a:latin typeface="Arial" panose="020B0604020202020204" pitchFamily="34" charset="0"/>
                <a:cs typeface="Arial" panose="020B0604020202020204" pitchFamily="34" charset="0"/>
              </a:rPr>
              <a:t> = </a:t>
            </a:r>
            <a:r>
              <a:rPr lang="de-DE" sz="1800" dirty="0" err="1">
                <a:latin typeface="Arial" panose="020B0604020202020204" pitchFamily="34" charset="0"/>
                <a:cs typeface="Arial" panose="020B0604020202020204" pitchFamily="34" charset="0"/>
              </a:rPr>
              <a:t>θnFK</a:t>
            </a:r>
            <a:r>
              <a:rPr lang="de-DE" sz="1800" dirty="0">
                <a:latin typeface="Arial" panose="020B0604020202020204" pitchFamily="34" charset="0"/>
                <a:cs typeface="Arial" panose="020B0604020202020204" pitchFamily="34" charset="0"/>
              </a:rPr>
              <a:t> + </a:t>
            </a:r>
            <a:r>
              <a:rPr lang="de-DE" sz="1800" dirty="0" err="1">
                <a:latin typeface="Arial" panose="020B0604020202020204" pitchFamily="34" charset="0"/>
                <a:cs typeface="Arial" panose="020B0604020202020204" pitchFamily="34" charset="0"/>
              </a:rPr>
              <a:t>θPWP</a:t>
            </a:r>
            <a:r>
              <a:rPr lang="de-DE" sz="1800" dirty="0">
                <a:latin typeface="Arial" panose="020B0604020202020204" pitchFamily="34" charset="0"/>
                <a:cs typeface="Arial" panose="020B0604020202020204" pitchFamily="34" charset="0"/>
              </a:rPr>
              <a:t> </a:t>
            </a:r>
          </a:p>
          <a:p>
            <a:pPr marL="0" indent="0" fontAlgn="auto">
              <a:spcAft>
                <a:spcPts val="0"/>
              </a:spcAft>
              <a:buNone/>
            </a:pPr>
            <a:endParaRPr lang="de-DE" sz="18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939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wipe(left)">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xEl>
                                              <p:pRg st="2" end="2"/>
                                            </p:txEl>
                                          </p:spTgt>
                                        </p:tgtEl>
                                        <p:attrNameLst>
                                          <p:attrName>style.visibility</p:attrName>
                                        </p:attrNameLst>
                                      </p:cBhvr>
                                      <p:to>
                                        <p:strVal val="visible"/>
                                      </p:to>
                                    </p:set>
                                    <p:animEffect transition="in" filter="wipe(left)">
                                      <p:cBhvr>
                                        <p:cTn id="12"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6FD933-A13B-44B1-A910-9088650A4C17}"/>
              </a:ext>
            </a:extLst>
          </p:cNvPr>
          <p:cNvSpPr>
            <a:spLocks noGrp="1"/>
          </p:cNvSpPr>
          <p:nvPr>
            <p:ph type="title"/>
          </p:nvPr>
        </p:nvSpPr>
        <p:spPr/>
        <p:txBody>
          <a:bodyPr>
            <a:normAutofit/>
          </a:bodyPr>
          <a:lstStyle/>
          <a:p>
            <a:r>
              <a:rPr lang="de-DE" dirty="0"/>
              <a:t>Bodenfeuchte</a:t>
            </a:r>
          </a:p>
        </p:txBody>
      </p:sp>
      <p:sp>
        <p:nvSpPr>
          <p:cNvPr id="3" name="Titel 1">
            <a:extLst>
              <a:ext uri="{FF2B5EF4-FFF2-40B4-BE49-F238E27FC236}">
                <a16:creationId xmlns:a16="http://schemas.microsoft.com/office/drawing/2014/main" id="{11DE0E58-764C-482F-BA44-716EEABCF80B}"/>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pic>
        <p:nvPicPr>
          <p:cNvPr id="78"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5275" y="874996"/>
            <a:ext cx="3323656" cy="465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Grafik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060" y="853812"/>
            <a:ext cx="3381548" cy="4734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Ellipse 80"/>
          <p:cNvSpPr/>
          <p:nvPr/>
        </p:nvSpPr>
        <p:spPr>
          <a:xfrm>
            <a:off x="5956265" y="5443516"/>
            <a:ext cx="719138" cy="202417"/>
          </a:xfrm>
          <a:prstGeom prst="ellipse">
            <a:avLst/>
          </a:prstGeom>
          <a:noFill/>
          <a:ln w="476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 name="Textfeld 81"/>
          <p:cNvSpPr txBox="1">
            <a:spLocks noChangeArrowheads="1"/>
          </p:cNvSpPr>
          <p:nvPr/>
        </p:nvSpPr>
        <p:spPr bwMode="auto">
          <a:xfrm>
            <a:off x="6943918" y="5645933"/>
            <a:ext cx="4465637"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de-DE" altLang="de-DE" sz="1800" dirty="0"/>
              <a:t>Nutzbare Feldkapazität (%)</a:t>
            </a:r>
          </a:p>
        </p:txBody>
      </p:sp>
      <p:sp>
        <p:nvSpPr>
          <p:cNvPr id="83" name="Textplatzhalter 2">
            <a:extLst>
              <a:ext uri="{FF2B5EF4-FFF2-40B4-BE49-F238E27FC236}">
                <a16:creationId xmlns:a16="http://schemas.microsoft.com/office/drawing/2014/main" id="{ABF96D47-DA0E-4554-83FE-A52629EC722C}"/>
              </a:ext>
            </a:extLst>
          </p:cNvPr>
          <p:cNvSpPr txBox="1">
            <a:spLocks/>
          </p:cNvSpPr>
          <p:nvPr/>
        </p:nvSpPr>
        <p:spPr>
          <a:xfrm>
            <a:off x="345209" y="1162051"/>
            <a:ext cx="11502290"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Bodenfeuchte Normalwerte 1981-2018</a:t>
            </a: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
        <p:nvSpPr>
          <p:cNvPr id="84" name="Textfeld 83">
            <a:extLst>
              <a:ext uri="{FF2B5EF4-FFF2-40B4-BE49-F238E27FC236}">
                <a16:creationId xmlns:a16="http://schemas.microsoft.com/office/drawing/2014/main" id="{72FB7107-630D-45DE-9480-9FD3750DEF13}"/>
              </a:ext>
            </a:extLst>
          </p:cNvPr>
          <p:cNvSpPr txBox="1"/>
          <p:nvPr/>
        </p:nvSpPr>
        <p:spPr>
          <a:xfrm>
            <a:off x="10843257" y="6613367"/>
            <a:ext cx="1327608"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DWD 2018</a:t>
            </a:r>
          </a:p>
        </p:txBody>
      </p:sp>
    </p:spTree>
    <p:extLst>
      <p:ext uri="{BB962C8B-B14F-4D97-AF65-F5344CB8AC3E}">
        <p14:creationId xmlns:p14="http://schemas.microsoft.com/office/powerpoint/2010/main" val="9270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3">
                                            <p:txEl>
                                              <p:pRg st="0" end="0"/>
                                            </p:txEl>
                                          </p:spTgt>
                                        </p:tgtEl>
                                        <p:attrNameLst>
                                          <p:attrName>style.visibility</p:attrName>
                                        </p:attrNameLst>
                                      </p:cBhvr>
                                      <p:to>
                                        <p:strVal val="visible"/>
                                      </p:to>
                                    </p:set>
                                    <p:animEffect transition="in" filter="wipe(left)">
                                      <p:cBhvr>
                                        <p:cTn id="13"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0BDCDB-FD3A-4165-9637-F43967D56CDA}"/>
              </a:ext>
            </a:extLst>
          </p:cNvPr>
          <p:cNvSpPr>
            <a:spLocks noGrp="1"/>
          </p:cNvSpPr>
          <p:nvPr>
            <p:ph type="title"/>
          </p:nvPr>
        </p:nvSpPr>
        <p:spPr/>
        <p:txBody>
          <a:bodyPr>
            <a:normAutofit/>
          </a:bodyPr>
          <a:lstStyle/>
          <a:p>
            <a:r>
              <a:rPr lang="de-DE" dirty="0"/>
              <a:t>Verdunstung in städtischen Gebieten</a:t>
            </a:r>
          </a:p>
        </p:txBody>
      </p:sp>
      <p:sp>
        <p:nvSpPr>
          <p:cNvPr id="3" name="Titel 1">
            <a:extLst>
              <a:ext uri="{FF2B5EF4-FFF2-40B4-BE49-F238E27FC236}">
                <a16:creationId xmlns:a16="http://schemas.microsoft.com/office/drawing/2014/main" id="{92A7301C-B3A4-4162-9389-6247926C04DB}"/>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graphicFrame>
        <p:nvGraphicFramePr>
          <p:cNvPr id="4" name="Inhaltsplatzhalter 5">
            <a:extLst>
              <a:ext uri="{FF2B5EF4-FFF2-40B4-BE49-F238E27FC236}">
                <a16:creationId xmlns:a16="http://schemas.microsoft.com/office/drawing/2014/main" id="{0BCB48C6-39EC-42CC-B6BA-39FB38E0601A}"/>
              </a:ext>
            </a:extLst>
          </p:cNvPr>
          <p:cNvGraphicFramePr>
            <a:graphicFrameLocks/>
          </p:cNvGraphicFramePr>
          <p:nvPr/>
        </p:nvGraphicFramePr>
        <p:xfrm>
          <a:off x="334963" y="1162050"/>
          <a:ext cx="11520487" cy="2692400"/>
        </p:xfrm>
        <a:graphic>
          <a:graphicData uri="http://schemas.openxmlformats.org/drawingml/2006/table">
            <a:tbl>
              <a:tblPr firstRow="1" bandRow="1">
                <a:tableStyleId>{5C22544A-7EE6-4342-B048-85BDC9FD1C3A}</a:tableStyleId>
              </a:tblPr>
              <a:tblGrid>
                <a:gridCol w="2951162">
                  <a:extLst>
                    <a:ext uri="{9D8B030D-6E8A-4147-A177-3AD203B41FA5}">
                      <a16:colId xmlns:a16="http://schemas.microsoft.com/office/drawing/2014/main" val="20000"/>
                    </a:ext>
                  </a:extLst>
                </a:gridCol>
                <a:gridCol w="1657034">
                  <a:extLst>
                    <a:ext uri="{9D8B030D-6E8A-4147-A177-3AD203B41FA5}">
                      <a16:colId xmlns:a16="http://schemas.microsoft.com/office/drawing/2014/main" val="20001"/>
                    </a:ext>
                  </a:extLst>
                </a:gridCol>
                <a:gridCol w="2304097">
                  <a:extLst>
                    <a:ext uri="{9D8B030D-6E8A-4147-A177-3AD203B41FA5}">
                      <a16:colId xmlns:a16="http://schemas.microsoft.com/office/drawing/2014/main" val="20002"/>
                    </a:ext>
                  </a:extLst>
                </a:gridCol>
                <a:gridCol w="2304097">
                  <a:extLst>
                    <a:ext uri="{9D8B030D-6E8A-4147-A177-3AD203B41FA5}">
                      <a16:colId xmlns:a16="http://schemas.microsoft.com/office/drawing/2014/main" val="20003"/>
                    </a:ext>
                  </a:extLst>
                </a:gridCol>
                <a:gridCol w="2304097">
                  <a:extLst>
                    <a:ext uri="{9D8B030D-6E8A-4147-A177-3AD203B41FA5}">
                      <a16:colId xmlns:a16="http://schemas.microsoft.com/office/drawing/2014/main" val="20004"/>
                    </a:ext>
                  </a:extLst>
                </a:gridCol>
              </a:tblGrid>
              <a:tr h="370840">
                <a:tc>
                  <a:txBody>
                    <a:bodyPr/>
                    <a:lstStyle/>
                    <a:p>
                      <a:endParaRPr lang="de-DE"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9F"/>
                    </a:solidFill>
                  </a:tcPr>
                </a:tc>
                <a:tc>
                  <a:txBody>
                    <a:bodyPr/>
                    <a:lstStyle/>
                    <a:p>
                      <a:pPr algn="ctr"/>
                      <a:r>
                        <a:rPr lang="de-DE" sz="1800" dirty="0"/>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9F"/>
                    </a:solidFill>
                  </a:tcPr>
                </a:tc>
                <a:tc>
                  <a:txBody>
                    <a:bodyPr/>
                    <a:lstStyle/>
                    <a:p>
                      <a:pPr algn="ctr"/>
                      <a:r>
                        <a:rPr lang="de-DE" sz="1800" dirty="0"/>
                        <a:t>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9F"/>
                    </a:solidFill>
                  </a:tcPr>
                </a:tc>
                <a:tc>
                  <a:txBody>
                    <a:bodyPr/>
                    <a:lstStyle/>
                    <a:p>
                      <a:pPr algn="ctr"/>
                      <a:r>
                        <a:rPr lang="de-DE" sz="1800" dirty="0"/>
                        <a:t>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9F"/>
                    </a:solidFill>
                  </a:tcPr>
                </a:tc>
                <a:tc>
                  <a:txBody>
                    <a:bodyPr/>
                    <a:lstStyle/>
                    <a:p>
                      <a:pPr algn="ctr"/>
                      <a:r>
                        <a:rPr lang="de-DE" sz="1800" dirty="0"/>
                        <a: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49F"/>
                    </a:solidFill>
                  </a:tcPr>
                </a:tc>
                <a:extLst>
                  <a:ext uri="{0D108BD9-81ED-4DB2-BD59-A6C34878D82A}">
                    <a16:rowId xmlns:a16="http://schemas.microsoft.com/office/drawing/2014/main" val="10000"/>
                  </a:ext>
                </a:extLst>
              </a:tr>
              <a:tr h="467360">
                <a:tc>
                  <a:txBody>
                    <a:bodyPr/>
                    <a:lstStyle/>
                    <a:p>
                      <a:endParaRPr lang="de-DE"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b="1" dirty="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800" b="1" dirty="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800" b="1" dirty="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de-DE" sz="1800" b="1" dirty="0"/>
                        <a:t>[mm]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de-DE" sz="1800" b="1" dirty="0"/>
                        <a:t>Niederschlag</a:t>
                      </a:r>
                      <a:r>
                        <a:rPr lang="de-DE" sz="1800" b="1" baseline="0" dirty="0"/>
                        <a:t> [</a:t>
                      </a:r>
                      <a:r>
                        <a:rPr lang="de-DE" sz="1800" b="1" baseline="0" dirty="0" err="1"/>
                        <a:t>hn</a:t>
                      </a:r>
                      <a:r>
                        <a:rPr lang="de-DE" sz="1800" b="1" baseline="0" dirty="0"/>
                        <a:t>]</a:t>
                      </a:r>
                      <a:endParaRPr lang="de-DE"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588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de-DE" sz="1800" b="1" dirty="0"/>
                        <a:t>Verdunstung [</a:t>
                      </a:r>
                      <a:r>
                        <a:rPr lang="de-DE" sz="1800" b="1" dirty="0" err="1"/>
                        <a:t>hv</a:t>
                      </a:r>
                      <a:r>
                        <a:rPr lang="de-DE" sz="18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335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231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166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de-DE" sz="1800" b="1" dirty="0"/>
                        <a:t>Grundwasserneubildung [</a:t>
                      </a:r>
                      <a:r>
                        <a:rPr lang="de-DE" sz="1800" b="1" dirty="0" err="1"/>
                        <a:t>ds</a:t>
                      </a:r>
                      <a:r>
                        <a:rPr lang="de-DE" sz="18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208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de-DE" sz="1800" b="1" dirty="0"/>
                        <a:t>Oberflächenabfluss [ha]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387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de-DE" sz="1800" b="1" dirty="0" err="1"/>
                        <a:t>hn</a:t>
                      </a:r>
                      <a:r>
                        <a:rPr lang="de-DE" sz="1800" b="1" dirty="0"/>
                        <a:t> – </a:t>
                      </a:r>
                      <a:r>
                        <a:rPr lang="de-DE" sz="1800" b="1" dirty="0" err="1"/>
                        <a:t>hv</a:t>
                      </a:r>
                      <a:r>
                        <a:rPr lang="de-DE" sz="1800" b="1" dirty="0"/>
                        <a:t> – ha – </a:t>
                      </a:r>
                      <a:r>
                        <a:rPr lang="de-DE" sz="1800" b="1" dirty="0" err="1"/>
                        <a:t>ds</a:t>
                      </a:r>
                      <a:r>
                        <a:rPr lang="de-DE" sz="1800" b="1" dirty="0"/>
                        <a:t> =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8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5" name="Textplatzhalter 2">
            <a:extLst>
              <a:ext uri="{FF2B5EF4-FFF2-40B4-BE49-F238E27FC236}">
                <a16:creationId xmlns:a16="http://schemas.microsoft.com/office/drawing/2014/main" id="{1FC0FF9A-2B42-4F9D-94C4-8CA9559573AD}"/>
              </a:ext>
            </a:extLst>
          </p:cNvPr>
          <p:cNvSpPr txBox="1">
            <a:spLocks/>
          </p:cNvSpPr>
          <p:nvPr/>
        </p:nvSpPr>
        <p:spPr>
          <a:xfrm>
            <a:off x="372078" y="4067175"/>
            <a:ext cx="11502290" cy="1592263"/>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600"/>
              </a:spcAft>
              <a:buFont typeface="Arial" panose="020B0604020202020204" pitchFamily="34" charset="0"/>
              <a:buNone/>
            </a:pPr>
            <a:r>
              <a:rPr lang="de-DE" sz="1800" b="1" dirty="0">
                <a:latin typeface="Arial" panose="020B0604020202020204" pitchFamily="34" charset="0"/>
                <a:cs typeface="Arial" panose="020B0604020202020204" pitchFamily="34" charset="0"/>
              </a:rPr>
              <a:t>Versiegelungsstufen</a:t>
            </a:r>
          </a:p>
          <a:p>
            <a:pPr marL="0" indent="0" fontAlgn="auto">
              <a:spcAft>
                <a:spcPts val="0"/>
              </a:spcAft>
              <a:buFont typeface="Arial" panose="020B0604020202020204" pitchFamily="34" charset="0"/>
              <a:buNone/>
              <a:tabLst>
                <a:tab pos="361950" algn="l"/>
                <a:tab pos="2867025" algn="l"/>
              </a:tabLst>
            </a:pPr>
            <a:r>
              <a:rPr lang="de-DE" sz="1800" dirty="0">
                <a:latin typeface="Arial" panose="020B0604020202020204" pitchFamily="34" charset="0"/>
                <a:cs typeface="Arial" panose="020B0604020202020204" pitchFamily="34" charset="0"/>
              </a:rPr>
              <a:t>I:	10 – 50 %	Einfamilienhaus Siedlung</a:t>
            </a:r>
          </a:p>
          <a:p>
            <a:pPr marL="0" indent="0" fontAlgn="auto">
              <a:spcAft>
                <a:spcPts val="0"/>
              </a:spcAft>
              <a:buFont typeface="Arial" panose="020B0604020202020204" pitchFamily="34" charset="0"/>
              <a:buNone/>
              <a:tabLst>
                <a:tab pos="361950" algn="l"/>
                <a:tab pos="2867025" algn="l"/>
              </a:tabLst>
            </a:pPr>
            <a:r>
              <a:rPr lang="de-DE" sz="1800" dirty="0">
                <a:latin typeface="Arial" panose="020B0604020202020204" pitchFamily="34" charset="0"/>
                <a:cs typeface="Arial" panose="020B0604020202020204" pitchFamily="34" charset="0"/>
              </a:rPr>
              <a:t>II:	45 – 75 %	Blockrandbebauung	</a:t>
            </a:r>
          </a:p>
          <a:p>
            <a:pPr marL="0" indent="0" fontAlgn="auto">
              <a:spcAft>
                <a:spcPts val="0"/>
              </a:spcAft>
              <a:buFont typeface="Arial" panose="020B0604020202020204" pitchFamily="34" charset="0"/>
              <a:buNone/>
              <a:tabLst>
                <a:tab pos="361950" algn="l"/>
                <a:tab pos="2867025" algn="l"/>
              </a:tabLst>
            </a:pPr>
            <a:r>
              <a:rPr lang="de-DE" sz="1800" dirty="0">
                <a:latin typeface="Arial" panose="020B0604020202020204" pitchFamily="34" charset="0"/>
                <a:cs typeface="Arial" panose="020B0604020202020204" pitchFamily="34" charset="0"/>
              </a:rPr>
              <a:t>III:	70 – 90 %	Städtische Bebauung</a:t>
            </a:r>
          </a:p>
          <a:p>
            <a:pPr marL="0" indent="0" fontAlgn="auto">
              <a:spcAft>
                <a:spcPts val="0"/>
              </a:spcAft>
              <a:buFont typeface="Arial" panose="020B0604020202020204" pitchFamily="34" charset="0"/>
              <a:buNone/>
              <a:tabLst>
                <a:tab pos="361950" algn="l"/>
                <a:tab pos="2867025" algn="l"/>
              </a:tabLst>
            </a:pPr>
            <a:r>
              <a:rPr lang="de-DE" sz="1800" dirty="0">
                <a:latin typeface="Arial" panose="020B0604020202020204" pitchFamily="34" charset="0"/>
                <a:cs typeface="Arial" panose="020B0604020202020204" pitchFamily="34" charset="0"/>
              </a:rPr>
              <a:t>IV:	85 – 100 %	Innerstädtische Blockbauweise</a:t>
            </a:r>
          </a:p>
        </p:txBody>
      </p:sp>
      <p:graphicFrame>
        <p:nvGraphicFramePr>
          <p:cNvPr id="8" name="Diagramm 7"/>
          <p:cNvGraphicFramePr>
            <a:graphicFrameLocks/>
          </p:cNvGraphicFramePr>
          <p:nvPr>
            <p:extLst>
              <p:ext uri="{D42A27DB-BD31-4B8C-83A1-F6EECF244321}">
                <p14:modId xmlns:p14="http://schemas.microsoft.com/office/powerpoint/2010/main" val="1285878485"/>
              </p:ext>
            </p:extLst>
          </p:nvPr>
        </p:nvGraphicFramePr>
        <p:xfrm>
          <a:off x="6479628" y="3846786"/>
          <a:ext cx="5710785" cy="2263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125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500"/>
                                        <p:tgtEl>
                                          <p:spTgt spid="5">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Graphic spid="8"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Stichworte Verdunstung</a:t>
            </a:r>
          </a:p>
        </p:txBody>
      </p:sp>
      <p:sp>
        <p:nvSpPr>
          <p:cNvPr id="7" name="Untertitel 23">
            <a:extLst>
              <a:ext uri="{FF2B5EF4-FFF2-40B4-BE49-F238E27FC236}">
                <a16:creationId xmlns:a16="http://schemas.microsoft.com/office/drawing/2014/main" id="{267963CB-98C0-46BF-A669-76FFA1F15DA7}"/>
              </a:ext>
            </a:extLst>
          </p:cNvPr>
          <p:cNvSpPr txBox="1">
            <a:spLocks/>
          </p:cNvSpPr>
          <p:nvPr/>
        </p:nvSpPr>
        <p:spPr>
          <a:xfrm>
            <a:off x="4459583" y="1190065"/>
            <a:ext cx="3068267"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Transpiration</a:t>
            </a:r>
          </a:p>
        </p:txBody>
      </p:sp>
      <p:sp>
        <p:nvSpPr>
          <p:cNvPr id="9" name="Untertitel 25">
            <a:extLst>
              <a:ext uri="{FF2B5EF4-FFF2-40B4-BE49-F238E27FC236}">
                <a16:creationId xmlns:a16="http://schemas.microsoft.com/office/drawing/2014/main" id="{67A4CBE6-A2F2-4DF1-B99A-8552821AB5C1}"/>
              </a:ext>
            </a:extLst>
          </p:cNvPr>
          <p:cNvSpPr txBox="1">
            <a:spLocks/>
          </p:cNvSpPr>
          <p:nvPr/>
        </p:nvSpPr>
        <p:spPr>
          <a:xfrm>
            <a:off x="277141" y="1190065"/>
            <a:ext cx="2710608"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Evaporation</a:t>
            </a:r>
          </a:p>
        </p:txBody>
      </p:sp>
      <p:sp>
        <p:nvSpPr>
          <p:cNvPr id="10" name="Textplatzhalter 26">
            <a:extLst>
              <a:ext uri="{FF2B5EF4-FFF2-40B4-BE49-F238E27FC236}">
                <a16:creationId xmlns:a16="http://schemas.microsoft.com/office/drawing/2014/main" id="{65C9D134-21C3-4CE1-B1FC-DF0DAE32BFE4}"/>
              </a:ext>
            </a:extLst>
          </p:cNvPr>
          <p:cNvSpPr txBox="1">
            <a:spLocks/>
          </p:cNvSpPr>
          <p:nvPr/>
        </p:nvSpPr>
        <p:spPr>
          <a:xfrm>
            <a:off x="4421483" y="1717006"/>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dirty="0">
                <a:latin typeface="Arial" panose="020B0604020202020204" pitchFamily="34" charset="0"/>
                <a:ea typeface="Poppins Light"/>
                <a:cs typeface="Arial" panose="020B0604020202020204" pitchFamily="34" charset="0"/>
                <a:sym typeface="Poppins Light"/>
              </a:rPr>
              <a:t>Verdunstung über die Oberfläche von Pflanzen</a:t>
            </a:r>
          </a:p>
        </p:txBody>
      </p:sp>
      <p:sp>
        <p:nvSpPr>
          <p:cNvPr id="11" name="Untertitel 27">
            <a:extLst>
              <a:ext uri="{FF2B5EF4-FFF2-40B4-BE49-F238E27FC236}">
                <a16:creationId xmlns:a16="http://schemas.microsoft.com/office/drawing/2014/main" id="{1E96B8CD-7E4F-49EF-8AD1-A845995DD0AA}"/>
              </a:ext>
            </a:extLst>
          </p:cNvPr>
          <p:cNvSpPr txBox="1">
            <a:spLocks/>
          </p:cNvSpPr>
          <p:nvPr/>
        </p:nvSpPr>
        <p:spPr>
          <a:xfrm>
            <a:off x="8565827" y="1190065"/>
            <a:ext cx="2133300"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err="1">
                <a:latin typeface="Arial" panose="020B0604020202020204" pitchFamily="34" charset="0"/>
                <a:cs typeface="Arial" panose="020B0604020202020204" pitchFamily="34" charset="0"/>
              </a:rPr>
              <a:t>Interzeption</a:t>
            </a:r>
            <a:endParaRPr lang="de-DE" sz="1800" b="1" dirty="0">
              <a:latin typeface="Arial" panose="020B0604020202020204" pitchFamily="34" charset="0"/>
              <a:cs typeface="Arial" panose="020B0604020202020204" pitchFamily="34" charset="0"/>
            </a:endParaRPr>
          </a:p>
        </p:txBody>
      </p:sp>
      <p:sp>
        <p:nvSpPr>
          <p:cNvPr id="12" name="Textplatzhalter 28">
            <a:extLst>
              <a:ext uri="{FF2B5EF4-FFF2-40B4-BE49-F238E27FC236}">
                <a16:creationId xmlns:a16="http://schemas.microsoft.com/office/drawing/2014/main" id="{65903258-D688-405C-937A-607016709E7E}"/>
              </a:ext>
            </a:extLst>
          </p:cNvPr>
          <p:cNvSpPr txBox="1">
            <a:spLocks/>
          </p:cNvSpPr>
          <p:nvPr/>
        </p:nvSpPr>
        <p:spPr>
          <a:xfrm>
            <a:off x="8565824" y="1717006"/>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Font typeface="Arial" panose="020B0604020202020204" pitchFamily="34" charset="0"/>
              <a:buNone/>
            </a:pPr>
            <a:r>
              <a:rPr lang="de-DE" sz="1800" dirty="0">
                <a:latin typeface="Arial" panose="020B0604020202020204" pitchFamily="34" charset="0"/>
                <a:ea typeface="Poppins Light"/>
                <a:cs typeface="Arial" panose="020B0604020202020204" pitchFamily="34" charset="0"/>
                <a:sym typeface="Poppins Light"/>
              </a:rPr>
              <a:t>Vorübergehende Speicherung von Niederschlag durch Vegetation bevor er wieder verdunstet</a:t>
            </a:r>
          </a:p>
        </p:txBody>
      </p:sp>
      <p:sp>
        <p:nvSpPr>
          <p:cNvPr id="13" name="Textplatzhalter 29">
            <a:extLst>
              <a:ext uri="{FF2B5EF4-FFF2-40B4-BE49-F238E27FC236}">
                <a16:creationId xmlns:a16="http://schemas.microsoft.com/office/drawing/2014/main" id="{64680BCF-FB27-4F2C-9A94-BD682DC24EFE}"/>
              </a:ext>
            </a:extLst>
          </p:cNvPr>
          <p:cNvSpPr txBox="1">
            <a:spLocks/>
          </p:cNvSpPr>
          <p:nvPr/>
        </p:nvSpPr>
        <p:spPr>
          <a:xfrm>
            <a:off x="277141" y="1717006"/>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dirty="0">
                <a:latin typeface="Arial" panose="020B0604020202020204" pitchFamily="34" charset="0"/>
                <a:ea typeface="Poppins Light"/>
                <a:cs typeface="Arial" panose="020B0604020202020204" pitchFamily="34" charset="0"/>
                <a:sym typeface="Poppins Light"/>
              </a:rPr>
              <a:t>Verdunstung über freien </a:t>
            </a:r>
            <a:br>
              <a:rPr lang="de-DE" sz="1800" dirty="0">
                <a:latin typeface="Arial" panose="020B0604020202020204" pitchFamily="34" charset="0"/>
                <a:ea typeface="Poppins Light"/>
                <a:cs typeface="Arial" panose="020B0604020202020204" pitchFamily="34" charset="0"/>
                <a:sym typeface="Poppins Light"/>
              </a:rPr>
            </a:br>
            <a:r>
              <a:rPr lang="de-DE" sz="1800" dirty="0">
                <a:latin typeface="Arial" panose="020B0604020202020204" pitchFamily="34" charset="0"/>
                <a:ea typeface="Poppins Light"/>
                <a:cs typeface="Arial" panose="020B0604020202020204" pitchFamily="34" charset="0"/>
                <a:sym typeface="Poppins Light"/>
              </a:rPr>
              <a:t>Wasserflächen und vegetationsfreien </a:t>
            </a:r>
            <a:br>
              <a:rPr lang="de-DE" sz="1800" dirty="0">
                <a:latin typeface="Arial" panose="020B0604020202020204" pitchFamily="34" charset="0"/>
                <a:ea typeface="Poppins Light"/>
                <a:cs typeface="Arial" panose="020B0604020202020204" pitchFamily="34" charset="0"/>
                <a:sym typeface="Poppins Light"/>
              </a:rPr>
            </a:br>
            <a:r>
              <a:rPr lang="de-DE" sz="1800" dirty="0">
                <a:latin typeface="Arial" panose="020B0604020202020204" pitchFamily="34" charset="0"/>
                <a:ea typeface="Poppins Light"/>
                <a:cs typeface="Arial" panose="020B0604020202020204" pitchFamily="34" charset="0"/>
                <a:sym typeface="Poppins Light"/>
              </a:rPr>
              <a:t>Landflächen</a:t>
            </a:r>
          </a:p>
        </p:txBody>
      </p:sp>
      <p:sp>
        <p:nvSpPr>
          <p:cNvPr id="27" name="Untertitel 23">
            <a:extLst>
              <a:ext uri="{FF2B5EF4-FFF2-40B4-BE49-F238E27FC236}">
                <a16:creationId xmlns:a16="http://schemas.microsoft.com/office/drawing/2014/main" id="{9584AEDA-9931-40DA-A92D-014715ECBABF}"/>
              </a:ext>
            </a:extLst>
          </p:cNvPr>
          <p:cNvSpPr txBox="1">
            <a:spLocks/>
          </p:cNvSpPr>
          <p:nvPr/>
        </p:nvSpPr>
        <p:spPr>
          <a:xfrm>
            <a:off x="4459583" y="3655360"/>
            <a:ext cx="2738659"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Nutzbare Feldkapazität</a:t>
            </a:r>
          </a:p>
        </p:txBody>
      </p:sp>
      <p:sp>
        <p:nvSpPr>
          <p:cNvPr id="28" name="Untertitel 25">
            <a:extLst>
              <a:ext uri="{FF2B5EF4-FFF2-40B4-BE49-F238E27FC236}">
                <a16:creationId xmlns:a16="http://schemas.microsoft.com/office/drawing/2014/main" id="{6AD73799-91D0-4E44-ADB2-4F4042F71D4A}"/>
              </a:ext>
            </a:extLst>
          </p:cNvPr>
          <p:cNvSpPr txBox="1">
            <a:spLocks/>
          </p:cNvSpPr>
          <p:nvPr/>
        </p:nvSpPr>
        <p:spPr>
          <a:xfrm>
            <a:off x="277141" y="3655360"/>
            <a:ext cx="2370366"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err="1">
                <a:latin typeface="Arial" panose="020B0604020202020204" pitchFamily="34" charset="0"/>
                <a:cs typeface="Arial" panose="020B0604020202020204" pitchFamily="34" charset="0"/>
              </a:rPr>
              <a:t>Evapotranspiration</a:t>
            </a:r>
            <a:endParaRPr lang="de-DE" sz="1800" b="1" dirty="0">
              <a:latin typeface="Arial" panose="020B0604020202020204" pitchFamily="34" charset="0"/>
              <a:cs typeface="Arial" panose="020B0604020202020204" pitchFamily="34" charset="0"/>
            </a:endParaRPr>
          </a:p>
        </p:txBody>
      </p:sp>
      <p:sp>
        <p:nvSpPr>
          <p:cNvPr id="29" name="Textplatzhalter 26">
            <a:extLst>
              <a:ext uri="{FF2B5EF4-FFF2-40B4-BE49-F238E27FC236}">
                <a16:creationId xmlns:a16="http://schemas.microsoft.com/office/drawing/2014/main" id="{E23C206A-867A-4D21-8252-6638FC62B8B0}"/>
              </a:ext>
            </a:extLst>
          </p:cNvPr>
          <p:cNvSpPr txBox="1">
            <a:spLocks/>
          </p:cNvSpPr>
          <p:nvPr/>
        </p:nvSpPr>
        <p:spPr>
          <a:xfrm>
            <a:off x="4421483" y="4182301"/>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dirty="0">
                <a:latin typeface="Arial" panose="020B0604020202020204" pitchFamily="34" charset="0"/>
                <a:ea typeface="Poppins Light"/>
                <a:cs typeface="Arial" panose="020B0604020202020204" pitchFamily="34" charset="0"/>
                <a:sym typeface="Poppins Light"/>
              </a:rPr>
              <a:t>Wassermenge, die ein Boden pflanzenverfügbar speichern kann </a:t>
            </a:r>
          </a:p>
        </p:txBody>
      </p:sp>
      <p:sp>
        <p:nvSpPr>
          <p:cNvPr id="30" name="Untertitel 27">
            <a:extLst>
              <a:ext uri="{FF2B5EF4-FFF2-40B4-BE49-F238E27FC236}">
                <a16:creationId xmlns:a16="http://schemas.microsoft.com/office/drawing/2014/main" id="{E045E182-1A6E-436B-8EC5-8FD2C5B1582F}"/>
              </a:ext>
            </a:extLst>
          </p:cNvPr>
          <p:cNvSpPr txBox="1">
            <a:spLocks/>
          </p:cNvSpPr>
          <p:nvPr/>
        </p:nvSpPr>
        <p:spPr>
          <a:xfrm>
            <a:off x="8565827" y="3655360"/>
            <a:ext cx="3002396" cy="47774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None/>
            </a:pPr>
            <a:r>
              <a:rPr lang="de-DE" sz="1800" b="1" dirty="0">
                <a:latin typeface="Arial" panose="020B0604020202020204" pitchFamily="34" charset="0"/>
                <a:cs typeface="Arial" panose="020B0604020202020204" pitchFamily="34" charset="0"/>
              </a:rPr>
              <a:t>Permanenter </a:t>
            </a:r>
            <a:r>
              <a:rPr lang="de-DE" sz="1800" b="1" dirty="0" err="1">
                <a:latin typeface="Arial" panose="020B0604020202020204" pitchFamily="34" charset="0"/>
                <a:cs typeface="Arial" panose="020B0604020202020204" pitchFamily="34" charset="0"/>
              </a:rPr>
              <a:t>Welkepunkt</a:t>
            </a:r>
            <a:endParaRPr lang="de-DE" sz="1800" b="1" dirty="0">
              <a:latin typeface="Arial" panose="020B0604020202020204" pitchFamily="34" charset="0"/>
              <a:cs typeface="Arial" panose="020B0604020202020204" pitchFamily="34" charset="0"/>
            </a:endParaRPr>
          </a:p>
        </p:txBody>
      </p:sp>
      <p:sp>
        <p:nvSpPr>
          <p:cNvPr id="31" name="Textplatzhalter 28">
            <a:extLst>
              <a:ext uri="{FF2B5EF4-FFF2-40B4-BE49-F238E27FC236}">
                <a16:creationId xmlns:a16="http://schemas.microsoft.com/office/drawing/2014/main" id="{7531475C-389E-40F8-938B-249F8D4CC7AE}"/>
              </a:ext>
            </a:extLst>
          </p:cNvPr>
          <p:cNvSpPr txBox="1">
            <a:spLocks/>
          </p:cNvSpPr>
          <p:nvPr/>
        </p:nvSpPr>
        <p:spPr>
          <a:xfrm>
            <a:off x="8565825" y="4182301"/>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a:latin typeface="Arial" panose="020B0604020202020204" pitchFamily="34" charset="0"/>
                <a:ea typeface="Poppins Light"/>
                <a:cs typeface="Arial" panose="020B0604020202020204" pitchFamily="34" charset="0"/>
                <a:sym typeface="Poppins Light"/>
              </a:rPr>
              <a:t>Wassergehalt, bei dessen Unterschreitung die meisten Pflanzen irreversibel welken</a:t>
            </a:r>
            <a:endParaRPr lang="de-DE" sz="1800" dirty="0">
              <a:latin typeface="Arial" panose="020B0604020202020204" pitchFamily="34" charset="0"/>
              <a:ea typeface="Poppins Light"/>
              <a:cs typeface="Arial" panose="020B0604020202020204" pitchFamily="34" charset="0"/>
              <a:sym typeface="Poppins Light"/>
            </a:endParaRPr>
          </a:p>
        </p:txBody>
      </p:sp>
      <p:sp>
        <p:nvSpPr>
          <p:cNvPr id="32" name="Textplatzhalter 29">
            <a:extLst>
              <a:ext uri="{FF2B5EF4-FFF2-40B4-BE49-F238E27FC236}">
                <a16:creationId xmlns:a16="http://schemas.microsoft.com/office/drawing/2014/main" id="{BC40C034-242D-412D-B8B5-AA73DA6736C1}"/>
              </a:ext>
            </a:extLst>
          </p:cNvPr>
          <p:cNvSpPr txBox="1">
            <a:spLocks/>
          </p:cNvSpPr>
          <p:nvPr/>
        </p:nvSpPr>
        <p:spPr>
          <a:xfrm>
            <a:off x="277141" y="4182301"/>
            <a:ext cx="3240000" cy="1620000"/>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39700" indent="0" fontAlgn="auto">
              <a:spcAft>
                <a:spcPts val="0"/>
              </a:spcAft>
              <a:buNone/>
            </a:pPr>
            <a:r>
              <a:rPr lang="de-DE" sz="1800" dirty="0">
                <a:latin typeface="Arial" panose="020B0604020202020204" pitchFamily="34" charset="0"/>
                <a:ea typeface="Poppins Light"/>
                <a:cs typeface="Arial" panose="020B0604020202020204" pitchFamily="34" charset="0"/>
                <a:sym typeface="Poppins Light"/>
              </a:rPr>
              <a:t>Zusammenfassung von Evaporation und Transpiration</a:t>
            </a:r>
          </a:p>
        </p:txBody>
      </p:sp>
    </p:spTree>
    <p:extLst>
      <p:ext uri="{BB962C8B-B14F-4D97-AF65-F5344CB8AC3E}">
        <p14:creationId xmlns:p14="http://schemas.microsoft.com/office/powerpoint/2010/main" val="3320510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0947D-2474-4B88-AEA7-EEB53106437E}"/>
              </a:ext>
            </a:extLst>
          </p:cNvPr>
          <p:cNvSpPr>
            <a:spLocks noGrp="1"/>
          </p:cNvSpPr>
          <p:nvPr>
            <p:ph type="title"/>
          </p:nvPr>
        </p:nvSpPr>
        <p:spPr/>
        <p:txBody>
          <a:bodyPr/>
          <a:lstStyle/>
          <a:p>
            <a:r>
              <a:rPr lang="en-US"/>
              <a:t>Literatur</a:t>
            </a:r>
            <a:endParaRPr lang="de-DE" dirty="0"/>
          </a:p>
        </p:txBody>
      </p:sp>
      <p:sp>
        <p:nvSpPr>
          <p:cNvPr id="5" name="Textfeld 4">
            <a:extLst>
              <a:ext uri="{FF2B5EF4-FFF2-40B4-BE49-F238E27FC236}">
                <a16:creationId xmlns:a16="http://schemas.microsoft.com/office/drawing/2014/main" id="{72FB7107-630D-45DE-9480-9FD3750DEF13}"/>
              </a:ext>
            </a:extLst>
          </p:cNvPr>
          <p:cNvSpPr txBox="1"/>
          <p:nvPr/>
        </p:nvSpPr>
        <p:spPr>
          <a:xfrm>
            <a:off x="9253079" y="6613367"/>
            <a:ext cx="2917786"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nach Menzel 2011 in </a:t>
            </a:r>
            <a:r>
              <a:rPr lang="de-DE" sz="1000" dirty="0" err="1">
                <a:latin typeface="Arial" panose="020B0604020202020204" pitchFamily="34" charset="0"/>
                <a:cs typeface="Arial" panose="020B0604020202020204" pitchFamily="34" charset="0"/>
              </a:rPr>
              <a:t>Fohrer</a:t>
            </a:r>
            <a:r>
              <a:rPr lang="de-DE" sz="1000" dirty="0">
                <a:latin typeface="Arial" panose="020B0604020202020204" pitchFamily="34" charset="0"/>
                <a:cs typeface="Arial" panose="020B0604020202020204" pitchFamily="34" charset="0"/>
              </a:rPr>
              <a:t> et al. 2016</a:t>
            </a:r>
          </a:p>
        </p:txBody>
      </p:sp>
      <p:sp>
        <p:nvSpPr>
          <p:cNvPr id="13" name="Textplatzhalter 2">
            <a:extLst>
              <a:ext uri="{FF2B5EF4-FFF2-40B4-BE49-F238E27FC236}">
                <a16:creationId xmlns:a16="http://schemas.microsoft.com/office/drawing/2014/main" id="{05BBEF66-29F5-426B-A0E8-0773E9455484}"/>
              </a:ext>
            </a:extLst>
          </p:cNvPr>
          <p:cNvSpPr>
            <a:spLocks noGrp="1"/>
          </p:cNvSpPr>
          <p:nvPr>
            <p:ph type="body" sz="quarter" idx="13"/>
          </p:nvPr>
        </p:nvSpPr>
        <p:spPr>
          <a:xfrm>
            <a:off x="334963" y="1173251"/>
            <a:ext cx="11152843" cy="4524287"/>
          </a:xfrm>
        </p:spPr>
        <p:txBody>
          <a:bodyPr/>
          <a:lstStyle/>
          <a:p>
            <a:r>
              <a:rPr lang="de-DE" dirty="0"/>
              <a:t>ATV-DVWK: Verdunstung in Bezug zu Landnutzung, Bewuchs und Boden, Merkblatt 504, 2002. </a:t>
            </a:r>
          </a:p>
          <a:p>
            <a:r>
              <a:rPr lang="de-DE" dirty="0"/>
              <a:t>Dyck, S., Peschke, G., 1995: Grundlagen der Hydrologie, Verlag für Bauwesen, Berlin, 3. Auflage</a:t>
            </a:r>
          </a:p>
          <a:p>
            <a:r>
              <a:rPr lang="de-DE" dirty="0" err="1"/>
              <a:t>Fohrer</a:t>
            </a:r>
            <a:r>
              <a:rPr lang="de-DE" dirty="0"/>
              <a:t>, N. (Hrsg.), Bormann, H., Miegel, K., Casper, M., </a:t>
            </a:r>
            <a:r>
              <a:rPr lang="de-DE" dirty="0" err="1"/>
              <a:t>Bronstert</a:t>
            </a:r>
            <a:r>
              <a:rPr lang="de-DE" dirty="0"/>
              <a:t>, A., Schumann, A., Weiler, M. (2016): Hydrologie. </a:t>
            </a:r>
            <a:r>
              <a:rPr lang="de-DE" dirty="0" err="1"/>
              <a:t>utb.basics</a:t>
            </a:r>
            <a:r>
              <a:rPr lang="de-DE" dirty="0"/>
              <a:t>, Haupt Verlag, Bern, 389 Seiten. ISBN  9783838545134.</a:t>
            </a:r>
          </a:p>
          <a:p>
            <a:r>
              <a:rPr lang="de-DE" dirty="0"/>
              <a:t>HLNUG: Hessisches Landesamt für Naturschutz, Umwelt und Geologie. Niedrigwasser und Trockenheit 2018; HLNUG: Wiesbaden, Germany, 2018. </a:t>
            </a:r>
          </a:p>
          <a:p>
            <a:r>
              <a:rPr lang="de-DE" dirty="0"/>
              <a:t>Scheffer, F. und </a:t>
            </a:r>
            <a:r>
              <a:rPr lang="de-DE" dirty="0" err="1"/>
              <a:t>Schachtschabel</a:t>
            </a:r>
            <a:r>
              <a:rPr lang="de-DE" dirty="0"/>
              <a:t>, P. (2018): Scheffer/</a:t>
            </a:r>
            <a:r>
              <a:rPr lang="de-DE" dirty="0" err="1"/>
              <a:t>Schachtschabel</a:t>
            </a:r>
            <a:r>
              <a:rPr lang="de-DE" dirty="0"/>
              <a:t>. Lehrbuch der Bodenkunde. </a:t>
            </a:r>
            <a:br>
              <a:rPr lang="de-DE" dirty="0"/>
            </a:br>
            <a:r>
              <a:rPr lang="de-DE" dirty="0"/>
              <a:t>Spektrum Akademischer Verlag.</a:t>
            </a:r>
          </a:p>
          <a:p>
            <a:r>
              <a:rPr lang="de-DE" dirty="0"/>
              <a:t>UFZ-Dürremonitor, abrufbar unter: </a:t>
            </a:r>
            <a:r>
              <a:rPr lang="de-DE" dirty="0">
                <a:hlinkClick r:id="rId2"/>
              </a:rPr>
              <a:t>https://www.ufz.de/index.php?de=37937</a:t>
            </a:r>
            <a:r>
              <a:rPr lang="de-DE" dirty="0"/>
              <a:t> (letzter abruf:02.12.2021)</a:t>
            </a:r>
          </a:p>
          <a:p>
            <a:r>
              <a:rPr lang="en-US" dirty="0"/>
              <a:t>van Loon, A.F., 2015. Hydrological drought explained. WIREs Water 2 (4), 359–392.</a:t>
            </a:r>
            <a:endParaRPr lang="de-DE" dirty="0"/>
          </a:p>
        </p:txBody>
      </p:sp>
    </p:spTree>
    <p:extLst>
      <p:ext uri="{BB962C8B-B14F-4D97-AF65-F5344CB8AC3E}">
        <p14:creationId xmlns:p14="http://schemas.microsoft.com/office/powerpoint/2010/main" val="273128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022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CBD3B-6833-4932-A374-83BA067C1109}"/>
              </a:ext>
            </a:extLst>
          </p:cNvPr>
          <p:cNvSpPr>
            <a:spLocks noGrp="1"/>
          </p:cNvSpPr>
          <p:nvPr>
            <p:ph type="title"/>
          </p:nvPr>
        </p:nvSpPr>
        <p:spPr/>
        <p:txBody>
          <a:bodyPr/>
          <a:lstStyle/>
          <a:p>
            <a:r>
              <a:rPr lang="de-DE" dirty="0"/>
              <a:t>Grundlagen der Verdunstung</a:t>
            </a:r>
          </a:p>
        </p:txBody>
      </p:sp>
    </p:spTree>
    <p:extLst>
      <p:ext uri="{BB962C8B-B14F-4D97-AF65-F5344CB8AC3E}">
        <p14:creationId xmlns:p14="http://schemas.microsoft.com/office/powerpoint/2010/main" val="172985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F05CB-6698-43FF-B53E-DA0E5CB3B086}"/>
              </a:ext>
            </a:extLst>
          </p:cNvPr>
          <p:cNvSpPr>
            <a:spLocks noGrp="1"/>
          </p:cNvSpPr>
          <p:nvPr>
            <p:ph type="title"/>
          </p:nvPr>
        </p:nvSpPr>
        <p:spPr/>
        <p:txBody>
          <a:bodyPr>
            <a:normAutofit/>
          </a:bodyPr>
          <a:lstStyle/>
          <a:p>
            <a:r>
              <a:rPr lang="de-DE" dirty="0"/>
              <a:t>Verdunstung</a:t>
            </a:r>
          </a:p>
        </p:txBody>
      </p:sp>
      <p:sp>
        <p:nvSpPr>
          <p:cNvPr id="7" name="Titel 1">
            <a:extLst>
              <a:ext uri="{FF2B5EF4-FFF2-40B4-BE49-F238E27FC236}">
                <a16:creationId xmlns:a16="http://schemas.microsoft.com/office/drawing/2014/main" id="{72DD5C75-AB93-4A2F-AD51-A3D58268B8E4}"/>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8" name="Textplatzhalter 4">
            <a:extLst>
              <a:ext uri="{FF2B5EF4-FFF2-40B4-BE49-F238E27FC236}">
                <a16:creationId xmlns:a16="http://schemas.microsoft.com/office/drawing/2014/main" id="{26839020-1DD0-4A31-AD54-66916A9C3271}"/>
              </a:ext>
            </a:extLst>
          </p:cNvPr>
          <p:cNvSpPr txBox="1">
            <a:spLocks/>
          </p:cNvSpPr>
          <p:nvPr/>
        </p:nvSpPr>
        <p:spPr>
          <a:xfrm>
            <a:off x="349137" y="1164151"/>
            <a:ext cx="11076887" cy="3831793"/>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Die Verdunstung setzt sich aus zwei Teilprozessen zusammen:</a:t>
            </a:r>
          </a:p>
          <a:p>
            <a:pPr fontAlgn="auto">
              <a:spcAft>
                <a:spcPts val="0"/>
              </a:spcAft>
            </a:pPr>
            <a:r>
              <a:rPr lang="de-DE" sz="1800" dirty="0">
                <a:latin typeface="Arial" panose="020B0604020202020204" pitchFamily="34" charset="0"/>
                <a:cs typeface="Arial" panose="020B0604020202020204" pitchFamily="34" charset="0"/>
              </a:rPr>
              <a:t>Evaporation</a:t>
            </a:r>
          </a:p>
          <a:p>
            <a:pPr fontAlgn="auto">
              <a:spcAft>
                <a:spcPts val="0"/>
              </a:spcAft>
            </a:pPr>
            <a:r>
              <a:rPr lang="de-DE" sz="1800" dirty="0">
                <a:latin typeface="Arial" panose="020B0604020202020204" pitchFamily="34" charset="0"/>
                <a:cs typeface="Arial" panose="020B0604020202020204" pitchFamily="34" charset="0"/>
              </a:rPr>
              <a:t>Transpiration</a:t>
            </a: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r>
              <a:rPr lang="de-DE" sz="1800" b="1" dirty="0">
                <a:latin typeface="Arial" panose="020B0604020202020204" pitchFamily="34" charset="0"/>
                <a:cs typeface="Arial" panose="020B0604020202020204" pitchFamily="34" charset="0"/>
              </a:rPr>
              <a:t>Evaporation</a:t>
            </a:r>
          </a:p>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Als Evaporation wird die Verdunstung über freien </a:t>
            </a:r>
            <a:br>
              <a:rPr lang="de-DE" sz="1800" dirty="0">
                <a:latin typeface="Arial" panose="020B0604020202020204" pitchFamily="34" charset="0"/>
                <a:cs typeface="Arial" panose="020B0604020202020204" pitchFamily="34" charset="0"/>
              </a:rPr>
            </a:br>
            <a:r>
              <a:rPr lang="de-DE" sz="1800" dirty="0">
                <a:latin typeface="Arial" panose="020B0604020202020204" pitchFamily="34" charset="0"/>
                <a:cs typeface="Arial" panose="020B0604020202020204" pitchFamily="34" charset="0"/>
              </a:rPr>
              <a:t>Wasserflächen (Seen) sowie von vegetationsfreien </a:t>
            </a:r>
            <a:br>
              <a:rPr lang="de-DE" sz="1800" dirty="0">
                <a:latin typeface="Arial" panose="020B0604020202020204" pitchFamily="34" charset="0"/>
                <a:cs typeface="Arial" panose="020B0604020202020204" pitchFamily="34" charset="0"/>
              </a:rPr>
            </a:br>
            <a:r>
              <a:rPr lang="de-DE" sz="1800" dirty="0">
                <a:latin typeface="Arial" panose="020B0604020202020204" pitchFamily="34" charset="0"/>
                <a:cs typeface="Arial" panose="020B0604020202020204" pitchFamily="34" charset="0"/>
              </a:rPr>
              <a:t>Landflächen bezeichnet.</a:t>
            </a:r>
          </a:p>
          <a:p>
            <a:pPr marL="0" indent="0" fontAlgn="auto">
              <a:spcAft>
                <a:spcPts val="0"/>
              </a:spcAft>
              <a:buFont typeface="Arial" panose="020B0604020202020204" pitchFamily="34" charset="0"/>
              <a:buNone/>
            </a:pPr>
            <a:r>
              <a:rPr lang="de-DE" sz="1800" b="1" dirty="0">
                <a:latin typeface="Arial" panose="020B0604020202020204" pitchFamily="34" charset="0"/>
                <a:cs typeface="Arial" panose="020B0604020202020204" pitchFamily="34" charset="0"/>
              </a:rPr>
              <a:t>Transpiration</a:t>
            </a:r>
          </a:p>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Bei der Transpiration handelt es sich um die Verdunstung </a:t>
            </a:r>
            <a:br>
              <a:rPr lang="de-DE" sz="1800" dirty="0">
                <a:latin typeface="Arial" panose="020B0604020202020204" pitchFamily="34" charset="0"/>
                <a:cs typeface="Arial" panose="020B0604020202020204" pitchFamily="34" charset="0"/>
              </a:rPr>
            </a:br>
            <a:r>
              <a:rPr lang="de-DE" sz="1800" dirty="0">
                <a:latin typeface="Arial" panose="020B0604020202020204" pitchFamily="34" charset="0"/>
                <a:cs typeface="Arial" panose="020B0604020202020204" pitchFamily="34" charset="0"/>
              </a:rPr>
              <a:t>über die Oberfläche von Pflanzen.</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r>
              <a:rPr lang="de-DE" sz="1800" b="1" dirty="0" err="1">
                <a:latin typeface="Arial" panose="020B0604020202020204" pitchFamily="34" charset="0"/>
                <a:cs typeface="Arial" panose="020B0604020202020204" pitchFamily="34" charset="0"/>
              </a:rPr>
              <a:t>Interzeption</a:t>
            </a:r>
            <a:endParaRPr lang="de-DE" sz="1800" b="1" dirty="0">
              <a:latin typeface="Arial" panose="020B0604020202020204" pitchFamily="34" charset="0"/>
              <a:cs typeface="Arial" panose="020B0604020202020204" pitchFamily="34" charset="0"/>
            </a:endParaRPr>
          </a:p>
          <a:p>
            <a:pPr marL="0" indent="0" fontAlgn="auto">
              <a:spcAft>
                <a:spcPts val="0"/>
              </a:spcAft>
              <a:buNone/>
            </a:pPr>
            <a:r>
              <a:rPr lang="de-DE" sz="1800" dirty="0">
                <a:latin typeface="Arial" panose="020B0604020202020204" pitchFamily="34" charset="0"/>
                <a:cs typeface="Arial" panose="020B0604020202020204" pitchFamily="34" charset="0"/>
              </a:rPr>
              <a:t>Niederschlag wird von der Vegetation (Kronendach, Streuschicht) aufgefangen und vorübergehend gespeichert </a:t>
            </a:r>
            <a:r>
              <a:rPr lang="de-DE" sz="1800" dirty="0">
                <a:latin typeface="Arial" panose="020B0604020202020204" pitchFamily="34" charset="0"/>
                <a:cs typeface="Arial" panose="020B0604020202020204" pitchFamily="34" charset="0"/>
                <a:sym typeface="Wingdings" panose="05000000000000000000" pitchFamily="2" charset="2"/>
              </a:rPr>
              <a:t></a:t>
            </a:r>
            <a:r>
              <a:rPr lang="de-DE" sz="1800" dirty="0">
                <a:latin typeface="Arial" panose="020B0604020202020204" pitchFamily="34" charset="0"/>
                <a:cs typeface="Arial" panose="020B0604020202020204" pitchFamily="34" charset="0"/>
              </a:rPr>
              <a:t> Niederschlagsanteil gelangt zum größten Teil durch Verdunstung (</a:t>
            </a:r>
            <a:r>
              <a:rPr lang="de-DE" sz="1800" dirty="0" err="1">
                <a:latin typeface="Arial" panose="020B0604020202020204" pitchFamily="34" charset="0"/>
                <a:cs typeface="Arial" panose="020B0604020202020204" pitchFamily="34" charset="0"/>
              </a:rPr>
              <a:t>Interzeptionsverdunstung</a:t>
            </a:r>
            <a:r>
              <a:rPr lang="de-DE" sz="1800" dirty="0">
                <a:latin typeface="Arial" panose="020B0604020202020204" pitchFamily="34" charset="0"/>
                <a:cs typeface="Arial" panose="020B0604020202020204" pitchFamily="34" charset="0"/>
              </a:rPr>
              <a:t>) in die Atmosphäre zurück, ohne den Erdboden zu erreichen</a:t>
            </a:r>
          </a:p>
          <a:p>
            <a:pPr marL="0" indent="0" fontAlgn="auto">
              <a:spcAft>
                <a:spcPts val="0"/>
              </a:spcAft>
              <a:buFont typeface="Arial" panose="020B0604020202020204" pitchFamily="34" charset="0"/>
              <a:buNone/>
            </a:pP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3439" y="1190824"/>
            <a:ext cx="4782623" cy="3659472"/>
          </a:xfrm>
          <a:prstGeom prst="rect">
            <a:avLst/>
          </a:prstGeom>
        </p:spPr>
      </p:pic>
      <p:sp>
        <p:nvSpPr>
          <p:cNvPr id="12" name="Ellipse 11"/>
          <p:cNvSpPr/>
          <p:nvPr/>
        </p:nvSpPr>
        <p:spPr>
          <a:xfrm>
            <a:off x="8096491" y="1354239"/>
            <a:ext cx="1944547" cy="16320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11152209" y="1579944"/>
            <a:ext cx="506380" cy="11111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72FB7107-630D-45DE-9480-9FD3750DEF13}"/>
              </a:ext>
            </a:extLst>
          </p:cNvPr>
          <p:cNvSpPr txBox="1"/>
          <p:nvPr/>
        </p:nvSpPr>
        <p:spPr>
          <a:xfrm>
            <a:off x="10554717" y="6613367"/>
            <a:ext cx="1616148" cy="246221"/>
          </a:xfrm>
          <a:prstGeom prst="rect">
            <a:avLst/>
          </a:prstGeom>
          <a:solidFill>
            <a:schemeClr val="bg1">
              <a:alpha val="20000"/>
            </a:schemeClr>
          </a:solidFill>
        </p:spPr>
        <p:txBody>
          <a:bodyPr wrap="none" rtlCol="0" anchor="b">
            <a:spAutoFit/>
          </a:bodyPr>
          <a:lstStyle/>
          <a:p>
            <a:pPr algn="r"/>
            <a:r>
              <a:rPr lang="de-DE" sz="1000" dirty="0">
                <a:latin typeface="Arial" panose="020B0604020202020204" pitchFamily="34" charset="0"/>
                <a:cs typeface="Arial" panose="020B0604020202020204" pitchFamily="34" charset="0"/>
              </a:rPr>
              <a:t>Bildzitat: C. Schiffer 2021</a:t>
            </a:r>
          </a:p>
        </p:txBody>
      </p:sp>
    </p:spTree>
    <p:extLst>
      <p:ext uri="{BB962C8B-B14F-4D97-AF65-F5344CB8AC3E}">
        <p14:creationId xmlns:p14="http://schemas.microsoft.com/office/powerpoint/2010/main" val="282051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left)">
                                      <p:cBhvr>
                                        <p:cTn id="20" dur="500"/>
                                        <p:tgtEl>
                                          <p:spTgt spid="8">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wipe(left)">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left)">
                                      <p:cBhvr>
                                        <p:cTn id="29" dur="500"/>
                                        <p:tgtEl>
                                          <p:spTgt spid="8">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wipe(left)">
                                      <p:cBhvr>
                                        <p:cTn id="33" dur="500"/>
                                        <p:tgtEl>
                                          <p:spTgt spid="8">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left)">
                                      <p:cBhvr>
                                        <p:cTn id="37" dur="500"/>
                                        <p:tgtEl>
                                          <p:spTgt spid="8">
                                            <p:txEl>
                                              <p:pRg st="8" end="8"/>
                                            </p:txEl>
                                          </p:spTgt>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Effect transition="in" filter="wipe(left)">
                                      <p:cBhvr>
                                        <p:cTn id="41"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8DD3D-A730-497B-84B8-2042580D8A47}"/>
              </a:ext>
            </a:extLst>
          </p:cNvPr>
          <p:cNvSpPr>
            <a:spLocks noGrp="1"/>
          </p:cNvSpPr>
          <p:nvPr>
            <p:ph type="title"/>
          </p:nvPr>
        </p:nvSpPr>
        <p:spPr/>
        <p:txBody>
          <a:bodyPr/>
          <a:lstStyle/>
          <a:p>
            <a:r>
              <a:rPr lang="de-DE" dirty="0" err="1"/>
              <a:t>Evapotranspiration</a:t>
            </a:r>
            <a:r>
              <a:rPr lang="de-DE" dirty="0"/>
              <a:t> I</a:t>
            </a:r>
          </a:p>
        </p:txBody>
      </p:sp>
      <p:sp>
        <p:nvSpPr>
          <p:cNvPr id="3" name="Textplatzhalter 2">
            <a:extLst>
              <a:ext uri="{FF2B5EF4-FFF2-40B4-BE49-F238E27FC236}">
                <a16:creationId xmlns:a16="http://schemas.microsoft.com/office/drawing/2014/main" id="{46FAAA0C-88A2-4D74-92A9-87288CD8B2D1}"/>
              </a:ext>
            </a:extLst>
          </p:cNvPr>
          <p:cNvSpPr>
            <a:spLocks noGrp="1"/>
          </p:cNvSpPr>
          <p:nvPr>
            <p:ph type="body" sz="quarter" idx="13"/>
          </p:nvPr>
        </p:nvSpPr>
        <p:spPr/>
        <p:txBody>
          <a:bodyPr/>
          <a:lstStyle/>
          <a:p>
            <a:r>
              <a:rPr lang="de-DE" dirty="0"/>
              <a:t>Bei hydrologischen Modellierungen wird die </a:t>
            </a:r>
            <a:r>
              <a:rPr lang="de-DE" dirty="0" err="1"/>
              <a:t>Evapotranspiration</a:t>
            </a:r>
            <a:r>
              <a:rPr lang="de-DE" dirty="0"/>
              <a:t> als Zusammenfassung von Evaporation und Transpiration abgebildet.</a:t>
            </a:r>
          </a:p>
          <a:p>
            <a:r>
              <a:rPr lang="de-DE" dirty="0"/>
              <a:t>Die </a:t>
            </a:r>
            <a:r>
              <a:rPr lang="de-DE" dirty="0" err="1"/>
              <a:t>Evapotranspiration</a:t>
            </a:r>
            <a:r>
              <a:rPr lang="de-DE" dirty="0"/>
              <a:t> ist eine ausschlaggebende Größe bei folgenden Aufgabenstellungen:</a:t>
            </a:r>
          </a:p>
          <a:p>
            <a:pPr marL="285750" indent="-285750">
              <a:buFont typeface="Arial" panose="020B0604020202020204" pitchFamily="34" charset="0"/>
              <a:buChar char="•"/>
            </a:pPr>
            <a:r>
              <a:rPr lang="de-DE" dirty="0"/>
              <a:t>Wasserhaushaltsbilanzierungen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Ermittlung des langjährigen Wasserdargebots</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Niederschlag - Abfluss Modellierungen</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Wachstums- und Ertragsmodelle der Land- und Forstwirtschaft</a:t>
            </a:r>
          </a:p>
          <a:p>
            <a:endParaRPr lang="de-DE" dirty="0"/>
          </a:p>
          <a:p>
            <a:r>
              <a:rPr lang="de-DE" dirty="0"/>
              <a:t>Für diese Fragestellungen ist es notwendig, die (möglichst) exakte Größe der </a:t>
            </a:r>
            <a:r>
              <a:rPr lang="de-DE" dirty="0" err="1"/>
              <a:t>Evapotranspiration</a:t>
            </a:r>
            <a:r>
              <a:rPr lang="de-DE" dirty="0"/>
              <a:t> sowohl als Mittelwert für langanhaltende Prozessabbildungen sowie in hoher raumzeitlicher Auflösung zu bestimmen.</a:t>
            </a:r>
          </a:p>
        </p:txBody>
      </p:sp>
    </p:spTree>
    <p:extLst>
      <p:ext uri="{BB962C8B-B14F-4D97-AF65-F5344CB8AC3E}">
        <p14:creationId xmlns:p14="http://schemas.microsoft.com/office/powerpoint/2010/main" val="1748683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77B3-A1B3-4254-B7CF-BDFED6B7F6FC}"/>
              </a:ext>
            </a:extLst>
          </p:cNvPr>
          <p:cNvSpPr>
            <a:spLocks noGrp="1"/>
          </p:cNvSpPr>
          <p:nvPr>
            <p:ph type="title"/>
          </p:nvPr>
        </p:nvSpPr>
        <p:spPr/>
        <p:txBody>
          <a:bodyPr>
            <a:normAutofit/>
          </a:bodyPr>
          <a:lstStyle/>
          <a:p>
            <a:r>
              <a:rPr lang="de-DE" dirty="0" err="1"/>
              <a:t>Evapotranspiration</a:t>
            </a:r>
            <a:r>
              <a:rPr lang="de-DE" dirty="0"/>
              <a:t> II</a:t>
            </a:r>
          </a:p>
        </p:txBody>
      </p:sp>
      <p:sp>
        <p:nvSpPr>
          <p:cNvPr id="3" name="Titel 1">
            <a:extLst>
              <a:ext uri="{FF2B5EF4-FFF2-40B4-BE49-F238E27FC236}">
                <a16:creationId xmlns:a16="http://schemas.microsoft.com/office/drawing/2014/main" id="{F17922B2-2204-432F-978C-BD614B07B5C1}"/>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 name="Textplatzhalter 2">
            <a:extLst>
              <a:ext uri="{FF2B5EF4-FFF2-40B4-BE49-F238E27FC236}">
                <a16:creationId xmlns:a16="http://schemas.microsoft.com/office/drawing/2014/main" id="{ABF96D47-DA0E-4554-83FE-A52629EC722C}"/>
              </a:ext>
            </a:extLst>
          </p:cNvPr>
          <p:cNvSpPr txBox="1">
            <a:spLocks/>
          </p:cNvSpPr>
          <p:nvPr/>
        </p:nvSpPr>
        <p:spPr>
          <a:xfrm>
            <a:off x="345209" y="1162051"/>
            <a:ext cx="11502290" cy="4535488"/>
          </a:xfrm>
          <a:prstGeom prst="rect">
            <a:avLst/>
          </a:prstGeom>
        </p:spPr>
        <p:txBody>
          <a:bodyPr/>
          <a:lstStyle>
            <a:lvl1pPr marL="257160" indent="-257160" algn="l" defTabSz="68576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1pPr>
            <a:lvl2pPr marL="557180" indent="-214301" algn="l" defTabSz="685760" rtl="0" eaLnBrk="1" latinLnBrk="0" hangingPunct="1">
              <a:spcBef>
                <a:spcPct val="20000"/>
              </a:spcBef>
              <a:buFont typeface="Arial" panose="020B0604020202020204" pitchFamily="34" charset="0"/>
              <a:buChar char="–"/>
              <a:defRPr sz="2099" b="0" i="0" u="none" kern="1200">
                <a:solidFill>
                  <a:schemeClr val="tx1"/>
                </a:solidFill>
                <a:latin typeface="+mn-lt"/>
                <a:ea typeface="+mn-ea"/>
                <a:cs typeface="+mn-cs"/>
              </a:defRPr>
            </a:lvl2pPr>
            <a:lvl3pPr marL="857200" indent="-171440" algn="l" defTabSz="685760" rtl="0" eaLnBrk="1" latinLnBrk="0" hangingPunct="1">
              <a:spcBef>
                <a:spcPct val="20000"/>
              </a:spcBef>
              <a:buFont typeface="Arial" panose="020B0604020202020204" pitchFamily="34" charset="0"/>
              <a:buChar char="•"/>
              <a:defRPr sz="1799" kern="1200">
                <a:solidFill>
                  <a:schemeClr val="tx1"/>
                </a:solidFill>
                <a:latin typeface="+mn-lt"/>
                <a:ea typeface="+mn-ea"/>
                <a:cs typeface="+mn-cs"/>
              </a:defRPr>
            </a:lvl3pPr>
            <a:lvl4pPr marL="1200081"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6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4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1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00"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479" indent="-171440" algn="l" defTabSz="68576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Bei den Angaben zur Verdunstung wird unterschieden zwischen </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indent="276225" fontAlgn="auto">
              <a:spcAft>
                <a:spcPts val="0"/>
              </a:spcAft>
            </a:pPr>
            <a:r>
              <a:rPr lang="de-DE" sz="1800" dirty="0">
                <a:latin typeface="Arial" panose="020B0604020202020204" pitchFamily="34" charset="0"/>
                <a:cs typeface="Arial" panose="020B0604020202020204" pitchFamily="34" charset="0"/>
              </a:rPr>
              <a:t>Potentielle Verdunstung </a:t>
            </a:r>
            <a:r>
              <a:rPr lang="de-DE" sz="1800" b="1" dirty="0">
                <a:latin typeface="Arial" panose="020B0604020202020204" pitchFamily="34" charset="0"/>
                <a:cs typeface="Arial" panose="020B0604020202020204" pitchFamily="34" charset="0"/>
              </a:rPr>
              <a:t>ETP</a:t>
            </a:r>
          </a:p>
          <a:p>
            <a:pPr fontAlgn="auto">
              <a:spcAft>
                <a:spcPts val="0"/>
              </a:spcAft>
            </a:pPr>
            <a:endParaRPr lang="de-DE" sz="1800" dirty="0">
              <a:latin typeface="Arial" panose="020B0604020202020204" pitchFamily="34" charset="0"/>
              <a:cs typeface="Arial" panose="020B0604020202020204" pitchFamily="34" charset="0"/>
            </a:endParaRPr>
          </a:p>
          <a:p>
            <a:pPr indent="276225" fontAlgn="auto">
              <a:spcAft>
                <a:spcPts val="0"/>
              </a:spcAft>
            </a:pPr>
            <a:r>
              <a:rPr lang="de-DE" sz="1800" dirty="0">
                <a:latin typeface="Arial" panose="020B0604020202020204" pitchFamily="34" charset="0"/>
                <a:cs typeface="Arial" panose="020B0604020202020204" pitchFamily="34" charset="0"/>
              </a:rPr>
              <a:t>Reale Verdunstung </a:t>
            </a:r>
            <a:r>
              <a:rPr lang="de-DE" sz="1800" b="1" dirty="0">
                <a:latin typeface="Arial" panose="020B0604020202020204" pitchFamily="34" charset="0"/>
                <a:cs typeface="Arial" panose="020B0604020202020204" pitchFamily="34" charset="0"/>
              </a:rPr>
              <a:t>ETR</a:t>
            </a:r>
          </a:p>
          <a:p>
            <a:pPr fontAlgn="auto">
              <a:spcAft>
                <a:spcPts val="0"/>
              </a:spcAft>
            </a:pPr>
            <a:endParaRPr lang="de-DE" sz="18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Die potentielle Verdunstung ETP ist eine Rechengröße, die angibt, wie viel Wasser bei gegebenen meteorologischen Verhältnissen verdunsten würde, falls unbegrenzte Wassermengen zur Verfügung stehen.</a:t>
            </a: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r>
              <a:rPr lang="de-DE" sz="1800" dirty="0">
                <a:latin typeface="Arial" panose="020B0604020202020204" pitchFamily="34" charset="0"/>
                <a:cs typeface="Arial" panose="020B0604020202020204" pitchFamily="34" charset="0"/>
              </a:rPr>
              <a:t>Die tatsächliche oder reale Verdunstung ETR wird bei den vorhandenen Wassermengen und klimatischen Bedingungen (beispielsweise per Lysimeter) gemessen.</a:t>
            </a:r>
          </a:p>
          <a:p>
            <a:pPr marL="0" indent="0" algn="ctr"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a:p>
            <a:pPr marL="0" indent="0" algn="ctr" fontAlgn="auto">
              <a:spcAft>
                <a:spcPts val="0"/>
              </a:spcAft>
              <a:buFont typeface="Arial" panose="020B0604020202020204" pitchFamily="34" charset="0"/>
              <a:buNone/>
            </a:pPr>
            <a:r>
              <a:rPr lang="de-DE" sz="1800" b="1" dirty="0">
                <a:latin typeface="Arial" panose="020B0604020202020204" pitchFamily="34" charset="0"/>
                <a:cs typeface="Arial" panose="020B0604020202020204" pitchFamily="34" charset="0"/>
              </a:rPr>
              <a:t>Es gilt: ETP </a:t>
            </a:r>
            <a:r>
              <a:rPr lang="de-DE" sz="1800" b="1" dirty="0">
                <a:latin typeface="Arial" panose="020B0604020202020204" pitchFamily="34" charset="0"/>
                <a:cs typeface="Arial" panose="020B0604020202020204" pitchFamily="34" charset="0"/>
                <a:sym typeface="Symbol" pitchFamily="18" charset="2"/>
              </a:rPr>
              <a:t> ETR</a:t>
            </a:r>
            <a:endParaRPr lang="de-DE" sz="1800" b="1" dirty="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23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left)">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B29E2D-83FD-45B0-B51B-6B601C0CB328}"/>
              </a:ext>
            </a:extLst>
          </p:cNvPr>
          <p:cNvSpPr>
            <a:spLocks noGrp="1"/>
          </p:cNvSpPr>
          <p:nvPr>
            <p:ph type="title"/>
          </p:nvPr>
        </p:nvSpPr>
        <p:spPr/>
        <p:txBody>
          <a:bodyPr>
            <a:normAutofit/>
          </a:bodyPr>
          <a:lstStyle/>
          <a:p>
            <a:r>
              <a:rPr lang="de-DE" dirty="0"/>
              <a:t>Verdunstungsprozess</a:t>
            </a:r>
          </a:p>
        </p:txBody>
      </p:sp>
      <p:sp>
        <p:nvSpPr>
          <p:cNvPr id="3" name="Titel 1">
            <a:extLst>
              <a:ext uri="{FF2B5EF4-FFF2-40B4-BE49-F238E27FC236}">
                <a16:creationId xmlns:a16="http://schemas.microsoft.com/office/drawing/2014/main" id="{394B056B-4EAC-4F9E-8A57-152C9675F2AC}"/>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sp>
        <p:nvSpPr>
          <p:cNvPr id="4" name="Rectangle 2051">
            <a:extLst>
              <a:ext uri="{FF2B5EF4-FFF2-40B4-BE49-F238E27FC236}">
                <a16:creationId xmlns:a16="http://schemas.microsoft.com/office/drawing/2014/main" id="{1F6ACC7C-D6AA-4098-8927-9D50827C5E84}"/>
              </a:ext>
            </a:extLst>
          </p:cNvPr>
          <p:cNvSpPr>
            <a:spLocks noChangeArrowheads="1"/>
          </p:cNvSpPr>
          <p:nvPr>
            <p:custDataLst>
              <p:tags r:id="rId1"/>
            </p:custDataLst>
          </p:nvPr>
        </p:nvSpPr>
        <p:spPr bwMode="auto">
          <a:xfrm>
            <a:off x="5272088" y="1170803"/>
            <a:ext cx="1622425" cy="336550"/>
          </a:xfrm>
          <a:prstGeom prst="rect">
            <a:avLst/>
          </a:prstGeom>
          <a:solidFill>
            <a:srgbClr val="00549F"/>
          </a:solidFill>
          <a:ln w="9525">
            <a:miter lim="800000"/>
            <a:headEnd/>
            <a:tailEnd/>
          </a:ln>
        </p:spPr>
        <p:txBody>
          <a:bodyPr wrap="none" anchor="ctr">
            <a:spAutoFit/>
            <a:flatTx/>
          </a:bodyPr>
          <a:lstStyle/>
          <a:p>
            <a:r>
              <a:rPr lang="de-DE" sz="1600" dirty="0"/>
              <a:t>   </a:t>
            </a:r>
            <a:r>
              <a:rPr lang="de-DE" sz="1600" dirty="0">
                <a:solidFill>
                  <a:schemeClr val="bg1"/>
                </a:solidFill>
              </a:rPr>
              <a:t>Atmosphäre   </a:t>
            </a:r>
          </a:p>
        </p:txBody>
      </p:sp>
      <p:sp>
        <p:nvSpPr>
          <p:cNvPr id="5" name="Rectangle 2052">
            <a:extLst>
              <a:ext uri="{FF2B5EF4-FFF2-40B4-BE49-F238E27FC236}">
                <a16:creationId xmlns:a16="http://schemas.microsoft.com/office/drawing/2014/main" id="{3B26C35C-9D81-44EC-AC0E-02EF2775B40E}"/>
              </a:ext>
            </a:extLst>
          </p:cNvPr>
          <p:cNvSpPr>
            <a:spLocks noChangeArrowheads="1"/>
          </p:cNvSpPr>
          <p:nvPr>
            <p:custDataLst>
              <p:tags r:id="rId2"/>
            </p:custDataLst>
          </p:nvPr>
        </p:nvSpPr>
        <p:spPr bwMode="auto">
          <a:xfrm>
            <a:off x="3038475" y="2356666"/>
            <a:ext cx="1903413" cy="336550"/>
          </a:xfrm>
          <a:prstGeom prst="rect">
            <a:avLst/>
          </a:prstGeom>
          <a:solidFill>
            <a:srgbClr val="00549F"/>
          </a:solidFill>
          <a:ln w="9525">
            <a:miter lim="800000"/>
            <a:headEnd/>
            <a:tailEnd/>
          </a:ln>
        </p:spPr>
        <p:txBody>
          <a:bodyPr wrap="none" anchor="ctr">
            <a:spAutoFit/>
            <a:flatTx/>
          </a:bodyPr>
          <a:lstStyle/>
          <a:p>
            <a:r>
              <a:rPr lang="de-DE" sz="1600" dirty="0"/>
              <a:t>  </a:t>
            </a:r>
            <a:r>
              <a:rPr lang="de-DE" sz="1600" dirty="0">
                <a:solidFill>
                  <a:schemeClr val="bg1"/>
                </a:solidFill>
              </a:rPr>
              <a:t>Wasserdargebot</a:t>
            </a:r>
            <a:r>
              <a:rPr lang="de-DE" sz="1600" dirty="0"/>
              <a:t>  </a:t>
            </a:r>
          </a:p>
        </p:txBody>
      </p:sp>
      <p:sp>
        <p:nvSpPr>
          <p:cNvPr id="6" name="Rectangle 2053">
            <a:extLst>
              <a:ext uri="{FF2B5EF4-FFF2-40B4-BE49-F238E27FC236}">
                <a16:creationId xmlns:a16="http://schemas.microsoft.com/office/drawing/2014/main" id="{5679EA74-B0B7-43F5-AC1B-7EF548FCE498}"/>
              </a:ext>
            </a:extLst>
          </p:cNvPr>
          <p:cNvSpPr>
            <a:spLocks noChangeArrowheads="1"/>
          </p:cNvSpPr>
          <p:nvPr>
            <p:custDataLst>
              <p:tags r:id="rId3"/>
            </p:custDataLst>
          </p:nvPr>
        </p:nvSpPr>
        <p:spPr bwMode="auto">
          <a:xfrm>
            <a:off x="7239000" y="2356666"/>
            <a:ext cx="1912938" cy="336550"/>
          </a:xfrm>
          <a:prstGeom prst="rect">
            <a:avLst/>
          </a:prstGeom>
          <a:solidFill>
            <a:srgbClr val="00549F"/>
          </a:solidFill>
          <a:ln w="9525">
            <a:miter lim="800000"/>
            <a:headEnd/>
            <a:tailEnd/>
          </a:ln>
        </p:spPr>
        <p:txBody>
          <a:bodyPr wrap="none" anchor="ctr">
            <a:spAutoFit/>
            <a:flatTx/>
          </a:bodyPr>
          <a:lstStyle/>
          <a:p>
            <a:r>
              <a:rPr lang="de-DE" sz="1600" dirty="0">
                <a:solidFill>
                  <a:schemeClr val="bg1"/>
                </a:solidFill>
              </a:rPr>
              <a:t>  Energiedargebot  </a:t>
            </a:r>
          </a:p>
        </p:txBody>
      </p:sp>
      <p:sp>
        <p:nvSpPr>
          <p:cNvPr id="7" name="Rectangle 2054">
            <a:extLst>
              <a:ext uri="{FF2B5EF4-FFF2-40B4-BE49-F238E27FC236}">
                <a16:creationId xmlns:a16="http://schemas.microsoft.com/office/drawing/2014/main" id="{6D3CCEE4-44A9-4BA3-89BB-05C7392D449B}"/>
              </a:ext>
            </a:extLst>
          </p:cNvPr>
          <p:cNvSpPr>
            <a:spLocks noChangeArrowheads="1"/>
          </p:cNvSpPr>
          <p:nvPr>
            <p:custDataLst>
              <p:tags r:id="rId4"/>
            </p:custDataLst>
          </p:nvPr>
        </p:nvSpPr>
        <p:spPr bwMode="auto">
          <a:xfrm>
            <a:off x="5022850" y="3377428"/>
            <a:ext cx="2179638" cy="825500"/>
          </a:xfrm>
          <a:prstGeom prst="rect">
            <a:avLst/>
          </a:prstGeom>
          <a:solidFill>
            <a:srgbClr val="00549F"/>
          </a:solidFill>
          <a:ln w="9525">
            <a:miter lim="800000"/>
            <a:headEnd/>
            <a:tailEnd/>
          </a:ln>
        </p:spPr>
        <p:txBody>
          <a:bodyPr anchor="ctr">
            <a:spAutoFit/>
            <a:flatTx/>
          </a:bodyPr>
          <a:lstStyle/>
          <a:p>
            <a:r>
              <a:rPr lang="de-DE" sz="1600" dirty="0">
                <a:solidFill>
                  <a:schemeClr val="bg1"/>
                </a:solidFill>
              </a:rPr>
              <a:t>Boden        Vegetation    Standortbedingungen</a:t>
            </a:r>
          </a:p>
        </p:txBody>
      </p:sp>
      <p:grpSp>
        <p:nvGrpSpPr>
          <p:cNvPr id="8" name="Group 2088">
            <a:extLst>
              <a:ext uri="{FF2B5EF4-FFF2-40B4-BE49-F238E27FC236}">
                <a16:creationId xmlns:a16="http://schemas.microsoft.com/office/drawing/2014/main" id="{0B2A37C3-5204-47A2-9D6C-030C3B293EAB}"/>
              </a:ext>
            </a:extLst>
          </p:cNvPr>
          <p:cNvGrpSpPr>
            <a:grpSpLocks/>
          </p:cNvGrpSpPr>
          <p:nvPr/>
        </p:nvGrpSpPr>
        <p:grpSpPr bwMode="auto">
          <a:xfrm>
            <a:off x="7258050" y="1312091"/>
            <a:ext cx="1104900" cy="2486025"/>
            <a:chOff x="4492" y="1435"/>
            <a:chExt cx="696" cy="1566"/>
          </a:xfrm>
        </p:grpSpPr>
        <p:grpSp>
          <p:nvGrpSpPr>
            <p:cNvPr id="9" name="Group 2085">
              <a:extLst>
                <a:ext uri="{FF2B5EF4-FFF2-40B4-BE49-F238E27FC236}">
                  <a16:creationId xmlns:a16="http://schemas.microsoft.com/office/drawing/2014/main" id="{9CBA3E84-9813-48E5-AD57-3B435CF1B28C}"/>
                </a:ext>
              </a:extLst>
            </p:cNvPr>
            <p:cNvGrpSpPr>
              <a:grpSpLocks/>
            </p:cNvGrpSpPr>
            <p:nvPr/>
          </p:nvGrpSpPr>
          <p:grpSpPr bwMode="auto">
            <a:xfrm>
              <a:off x="4516" y="2357"/>
              <a:ext cx="672" cy="644"/>
              <a:chOff x="4516" y="2357"/>
              <a:chExt cx="672" cy="644"/>
            </a:xfrm>
          </p:grpSpPr>
          <p:sp>
            <p:nvSpPr>
              <p:cNvPr id="13" name="Line 2061">
                <a:extLst>
                  <a:ext uri="{FF2B5EF4-FFF2-40B4-BE49-F238E27FC236}">
                    <a16:creationId xmlns:a16="http://schemas.microsoft.com/office/drawing/2014/main" id="{BAB9DC51-9218-405D-BE0D-2FF42B1F69AA}"/>
                  </a:ext>
                </a:extLst>
              </p:cNvPr>
              <p:cNvSpPr>
                <a:spLocks noChangeShapeType="1"/>
              </p:cNvSpPr>
              <p:nvPr>
                <p:custDataLst>
                  <p:tags r:id="rId20"/>
                </p:custDataLst>
              </p:nvPr>
            </p:nvSpPr>
            <p:spPr bwMode="auto">
              <a:xfrm rot="10800000">
                <a:off x="4516" y="3001"/>
                <a:ext cx="672" cy="0"/>
              </a:xfrm>
              <a:prstGeom prst="line">
                <a:avLst/>
              </a:prstGeom>
              <a:noFill/>
              <a:ln w="76200">
                <a:solidFill>
                  <a:srgbClr val="00549F"/>
                </a:solidFill>
                <a:round/>
                <a:headEnd/>
                <a:tailEnd type="triangle" w="med" len="med"/>
              </a:ln>
            </p:spPr>
            <p:txBody>
              <a:bodyPr>
                <a:spAutoFit/>
              </a:bodyPr>
              <a:lstStyle/>
              <a:p>
                <a:endParaRPr lang="de-DE"/>
              </a:p>
            </p:txBody>
          </p:sp>
          <p:sp>
            <p:nvSpPr>
              <p:cNvPr id="14" name="Line 2062">
                <a:extLst>
                  <a:ext uri="{FF2B5EF4-FFF2-40B4-BE49-F238E27FC236}">
                    <a16:creationId xmlns:a16="http://schemas.microsoft.com/office/drawing/2014/main" id="{FE456A1C-4766-4D3F-9040-75F1395ED8A9}"/>
                  </a:ext>
                </a:extLst>
              </p:cNvPr>
              <p:cNvSpPr>
                <a:spLocks noChangeShapeType="1"/>
              </p:cNvSpPr>
              <p:nvPr>
                <p:custDataLst>
                  <p:tags r:id="rId21"/>
                </p:custDataLst>
              </p:nvPr>
            </p:nvSpPr>
            <p:spPr bwMode="auto">
              <a:xfrm flipV="1">
                <a:off x="5164" y="2357"/>
                <a:ext cx="0" cy="644"/>
              </a:xfrm>
              <a:prstGeom prst="line">
                <a:avLst/>
              </a:prstGeom>
              <a:noFill/>
              <a:ln w="76200">
                <a:solidFill>
                  <a:srgbClr val="00549F"/>
                </a:solidFill>
                <a:round/>
                <a:headEnd/>
                <a:tailEnd/>
              </a:ln>
            </p:spPr>
            <p:txBody>
              <a:bodyPr>
                <a:spAutoFit/>
              </a:bodyPr>
              <a:lstStyle/>
              <a:p>
                <a:endParaRPr lang="de-DE"/>
              </a:p>
            </p:txBody>
          </p:sp>
        </p:grpSp>
        <p:grpSp>
          <p:nvGrpSpPr>
            <p:cNvPr id="10" name="Group 2083">
              <a:extLst>
                <a:ext uri="{FF2B5EF4-FFF2-40B4-BE49-F238E27FC236}">
                  <a16:creationId xmlns:a16="http://schemas.microsoft.com/office/drawing/2014/main" id="{0DEECF4B-3C81-4E1F-B681-468002558999}"/>
                </a:ext>
              </a:extLst>
            </p:cNvPr>
            <p:cNvGrpSpPr>
              <a:grpSpLocks/>
            </p:cNvGrpSpPr>
            <p:nvPr/>
          </p:nvGrpSpPr>
          <p:grpSpPr bwMode="auto">
            <a:xfrm>
              <a:off x="4492" y="1435"/>
              <a:ext cx="672" cy="578"/>
              <a:chOff x="4492" y="1435"/>
              <a:chExt cx="672" cy="578"/>
            </a:xfrm>
          </p:grpSpPr>
          <p:sp>
            <p:nvSpPr>
              <p:cNvPr id="11" name="Line 2063">
                <a:extLst>
                  <a:ext uri="{FF2B5EF4-FFF2-40B4-BE49-F238E27FC236}">
                    <a16:creationId xmlns:a16="http://schemas.microsoft.com/office/drawing/2014/main" id="{73CC0BA9-A33D-40D1-97F6-693D35D503DD}"/>
                  </a:ext>
                </a:extLst>
              </p:cNvPr>
              <p:cNvSpPr>
                <a:spLocks noChangeShapeType="1"/>
              </p:cNvSpPr>
              <p:nvPr>
                <p:custDataLst>
                  <p:tags r:id="rId18"/>
                </p:custDataLst>
              </p:nvPr>
            </p:nvSpPr>
            <p:spPr bwMode="auto">
              <a:xfrm flipH="1" flipV="1">
                <a:off x="5161" y="1435"/>
                <a:ext cx="3" cy="578"/>
              </a:xfrm>
              <a:prstGeom prst="line">
                <a:avLst/>
              </a:prstGeom>
              <a:noFill/>
              <a:ln w="76200">
                <a:solidFill>
                  <a:srgbClr val="00549F"/>
                </a:solidFill>
                <a:round/>
                <a:headEnd/>
                <a:tailEnd/>
              </a:ln>
            </p:spPr>
            <p:txBody>
              <a:bodyPr>
                <a:spAutoFit/>
              </a:bodyPr>
              <a:lstStyle/>
              <a:p>
                <a:endParaRPr lang="de-DE"/>
              </a:p>
            </p:txBody>
          </p:sp>
          <p:sp>
            <p:nvSpPr>
              <p:cNvPr id="12" name="Line 2065">
                <a:extLst>
                  <a:ext uri="{FF2B5EF4-FFF2-40B4-BE49-F238E27FC236}">
                    <a16:creationId xmlns:a16="http://schemas.microsoft.com/office/drawing/2014/main" id="{55D3B190-B3B4-44E5-9545-021B8724AC2C}"/>
                  </a:ext>
                </a:extLst>
              </p:cNvPr>
              <p:cNvSpPr>
                <a:spLocks noChangeShapeType="1"/>
              </p:cNvSpPr>
              <p:nvPr>
                <p:custDataLst>
                  <p:tags r:id="rId19"/>
                </p:custDataLst>
              </p:nvPr>
            </p:nvSpPr>
            <p:spPr bwMode="auto">
              <a:xfrm rot="10800000">
                <a:off x="4492" y="1459"/>
                <a:ext cx="672" cy="0"/>
              </a:xfrm>
              <a:prstGeom prst="line">
                <a:avLst/>
              </a:prstGeom>
              <a:noFill/>
              <a:ln w="76200">
                <a:solidFill>
                  <a:srgbClr val="00549F"/>
                </a:solidFill>
                <a:round/>
                <a:headEnd/>
                <a:tailEnd type="triangle" w="med" len="med"/>
              </a:ln>
            </p:spPr>
            <p:txBody>
              <a:bodyPr>
                <a:spAutoFit/>
              </a:bodyPr>
              <a:lstStyle/>
              <a:p>
                <a:endParaRPr lang="de-DE"/>
              </a:p>
            </p:txBody>
          </p:sp>
        </p:grpSp>
      </p:grpSp>
      <p:grpSp>
        <p:nvGrpSpPr>
          <p:cNvPr id="15" name="Group 2087">
            <a:extLst>
              <a:ext uri="{FF2B5EF4-FFF2-40B4-BE49-F238E27FC236}">
                <a16:creationId xmlns:a16="http://schemas.microsoft.com/office/drawing/2014/main" id="{F124745B-5215-4A80-8F3D-8052BCE9AFA8}"/>
              </a:ext>
            </a:extLst>
          </p:cNvPr>
          <p:cNvGrpSpPr>
            <a:grpSpLocks/>
          </p:cNvGrpSpPr>
          <p:nvPr/>
        </p:nvGrpSpPr>
        <p:grpSpPr bwMode="auto">
          <a:xfrm>
            <a:off x="3911600" y="1343841"/>
            <a:ext cx="1111250" cy="2452687"/>
            <a:chOff x="2384" y="1455"/>
            <a:chExt cx="700" cy="1545"/>
          </a:xfrm>
        </p:grpSpPr>
        <p:grpSp>
          <p:nvGrpSpPr>
            <p:cNvPr id="16" name="Group 2084">
              <a:extLst>
                <a:ext uri="{FF2B5EF4-FFF2-40B4-BE49-F238E27FC236}">
                  <a16:creationId xmlns:a16="http://schemas.microsoft.com/office/drawing/2014/main" id="{6C5E594F-8650-41DF-AD20-F1D60F95BB6E}"/>
                </a:ext>
              </a:extLst>
            </p:cNvPr>
            <p:cNvGrpSpPr>
              <a:grpSpLocks/>
            </p:cNvGrpSpPr>
            <p:nvPr/>
          </p:nvGrpSpPr>
          <p:grpSpPr bwMode="auto">
            <a:xfrm>
              <a:off x="2384" y="2352"/>
              <a:ext cx="672" cy="648"/>
              <a:chOff x="2384" y="2352"/>
              <a:chExt cx="672" cy="648"/>
            </a:xfrm>
          </p:grpSpPr>
          <p:sp>
            <p:nvSpPr>
              <p:cNvPr id="20" name="Line 2059">
                <a:extLst>
                  <a:ext uri="{FF2B5EF4-FFF2-40B4-BE49-F238E27FC236}">
                    <a16:creationId xmlns:a16="http://schemas.microsoft.com/office/drawing/2014/main" id="{9285F86C-A4A0-4514-9EBE-C42EFAFD3431}"/>
                  </a:ext>
                </a:extLst>
              </p:cNvPr>
              <p:cNvSpPr>
                <a:spLocks noChangeShapeType="1"/>
              </p:cNvSpPr>
              <p:nvPr>
                <p:custDataLst>
                  <p:tags r:id="rId16"/>
                </p:custDataLst>
              </p:nvPr>
            </p:nvSpPr>
            <p:spPr bwMode="auto">
              <a:xfrm>
                <a:off x="2384" y="3000"/>
                <a:ext cx="672" cy="0"/>
              </a:xfrm>
              <a:prstGeom prst="line">
                <a:avLst/>
              </a:prstGeom>
              <a:noFill/>
              <a:ln w="76200">
                <a:solidFill>
                  <a:srgbClr val="00549F"/>
                </a:solidFill>
                <a:round/>
                <a:headEnd/>
                <a:tailEnd type="triangle" w="med" len="med"/>
              </a:ln>
            </p:spPr>
            <p:txBody>
              <a:bodyPr>
                <a:spAutoFit/>
              </a:bodyPr>
              <a:lstStyle/>
              <a:p>
                <a:endParaRPr lang="de-DE"/>
              </a:p>
            </p:txBody>
          </p:sp>
          <p:sp>
            <p:nvSpPr>
              <p:cNvPr id="21" name="Line 2060">
                <a:extLst>
                  <a:ext uri="{FF2B5EF4-FFF2-40B4-BE49-F238E27FC236}">
                    <a16:creationId xmlns:a16="http://schemas.microsoft.com/office/drawing/2014/main" id="{85DFDA35-F803-4D7C-9D13-D160B3380152}"/>
                  </a:ext>
                </a:extLst>
              </p:cNvPr>
              <p:cNvSpPr>
                <a:spLocks noChangeShapeType="1"/>
              </p:cNvSpPr>
              <p:nvPr>
                <p:custDataLst>
                  <p:tags r:id="rId17"/>
                </p:custDataLst>
              </p:nvPr>
            </p:nvSpPr>
            <p:spPr bwMode="auto">
              <a:xfrm flipV="1">
                <a:off x="2408" y="2352"/>
                <a:ext cx="0" cy="644"/>
              </a:xfrm>
              <a:prstGeom prst="line">
                <a:avLst/>
              </a:prstGeom>
              <a:noFill/>
              <a:ln w="76200">
                <a:solidFill>
                  <a:srgbClr val="00549F"/>
                </a:solidFill>
                <a:round/>
                <a:headEnd/>
                <a:tailEnd/>
              </a:ln>
            </p:spPr>
            <p:txBody>
              <a:bodyPr>
                <a:spAutoFit/>
              </a:bodyPr>
              <a:lstStyle/>
              <a:p>
                <a:endParaRPr lang="de-DE"/>
              </a:p>
            </p:txBody>
          </p:sp>
        </p:grpSp>
        <p:grpSp>
          <p:nvGrpSpPr>
            <p:cNvPr id="17" name="Group 2082">
              <a:extLst>
                <a:ext uri="{FF2B5EF4-FFF2-40B4-BE49-F238E27FC236}">
                  <a16:creationId xmlns:a16="http://schemas.microsoft.com/office/drawing/2014/main" id="{76402943-63C6-483C-A01A-A919AFF11FCE}"/>
                </a:ext>
              </a:extLst>
            </p:cNvPr>
            <p:cNvGrpSpPr>
              <a:grpSpLocks/>
            </p:cNvGrpSpPr>
            <p:nvPr/>
          </p:nvGrpSpPr>
          <p:grpSpPr bwMode="auto">
            <a:xfrm>
              <a:off x="2392" y="1455"/>
              <a:ext cx="692" cy="572"/>
              <a:chOff x="2392" y="1455"/>
              <a:chExt cx="692" cy="572"/>
            </a:xfrm>
          </p:grpSpPr>
          <p:sp>
            <p:nvSpPr>
              <p:cNvPr id="18" name="Line 2064">
                <a:extLst>
                  <a:ext uri="{FF2B5EF4-FFF2-40B4-BE49-F238E27FC236}">
                    <a16:creationId xmlns:a16="http://schemas.microsoft.com/office/drawing/2014/main" id="{C47E6915-F40C-462F-B8BE-3DE4DDB29558}"/>
                  </a:ext>
                </a:extLst>
              </p:cNvPr>
              <p:cNvSpPr>
                <a:spLocks noChangeShapeType="1"/>
              </p:cNvSpPr>
              <p:nvPr>
                <p:custDataLst>
                  <p:tags r:id="rId14"/>
                </p:custDataLst>
              </p:nvPr>
            </p:nvSpPr>
            <p:spPr bwMode="auto">
              <a:xfrm flipV="1">
                <a:off x="2412" y="1457"/>
                <a:ext cx="0" cy="570"/>
              </a:xfrm>
              <a:prstGeom prst="line">
                <a:avLst/>
              </a:prstGeom>
              <a:noFill/>
              <a:ln w="76200">
                <a:solidFill>
                  <a:srgbClr val="00549F"/>
                </a:solidFill>
                <a:round/>
                <a:headEnd/>
                <a:tailEnd/>
              </a:ln>
            </p:spPr>
            <p:txBody>
              <a:bodyPr>
                <a:spAutoFit/>
              </a:bodyPr>
              <a:lstStyle/>
              <a:p>
                <a:endParaRPr lang="de-DE"/>
              </a:p>
            </p:txBody>
          </p:sp>
          <p:sp>
            <p:nvSpPr>
              <p:cNvPr id="19" name="Line 2067">
                <a:extLst>
                  <a:ext uri="{FF2B5EF4-FFF2-40B4-BE49-F238E27FC236}">
                    <a16:creationId xmlns:a16="http://schemas.microsoft.com/office/drawing/2014/main" id="{9F8CB384-F449-416A-9B7B-E43B4DB6138D}"/>
                  </a:ext>
                </a:extLst>
              </p:cNvPr>
              <p:cNvSpPr>
                <a:spLocks noChangeShapeType="1"/>
              </p:cNvSpPr>
              <p:nvPr>
                <p:custDataLst>
                  <p:tags r:id="rId15"/>
                </p:custDataLst>
              </p:nvPr>
            </p:nvSpPr>
            <p:spPr bwMode="auto">
              <a:xfrm>
                <a:off x="2392" y="1455"/>
                <a:ext cx="692" cy="4"/>
              </a:xfrm>
              <a:prstGeom prst="line">
                <a:avLst/>
              </a:prstGeom>
              <a:noFill/>
              <a:ln w="76200">
                <a:solidFill>
                  <a:srgbClr val="00549F"/>
                </a:solidFill>
                <a:round/>
                <a:headEnd/>
                <a:tailEnd type="triangle" w="med" len="med"/>
              </a:ln>
            </p:spPr>
            <p:txBody>
              <a:bodyPr>
                <a:spAutoFit/>
              </a:bodyPr>
              <a:lstStyle/>
              <a:p>
                <a:endParaRPr lang="de-DE"/>
              </a:p>
            </p:txBody>
          </p:sp>
        </p:grpSp>
      </p:grpSp>
      <p:grpSp>
        <p:nvGrpSpPr>
          <p:cNvPr id="22" name="Group 2086">
            <a:extLst>
              <a:ext uri="{FF2B5EF4-FFF2-40B4-BE49-F238E27FC236}">
                <a16:creationId xmlns:a16="http://schemas.microsoft.com/office/drawing/2014/main" id="{1EAE985B-C23B-4774-BD6F-AF97F17B5754}"/>
              </a:ext>
            </a:extLst>
          </p:cNvPr>
          <p:cNvGrpSpPr>
            <a:grpSpLocks/>
          </p:cNvGrpSpPr>
          <p:nvPr>
            <p:custDataLst>
              <p:tags r:id="rId5"/>
            </p:custDataLst>
          </p:nvPr>
        </p:nvGrpSpPr>
        <p:grpSpPr bwMode="auto">
          <a:xfrm>
            <a:off x="5353050" y="1586728"/>
            <a:ext cx="1563688" cy="1666875"/>
            <a:chOff x="3292" y="1608"/>
            <a:chExt cx="985" cy="1050"/>
          </a:xfrm>
        </p:grpSpPr>
        <p:sp>
          <p:nvSpPr>
            <p:cNvPr id="23" name="Rectangle 2055">
              <a:extLst>
                <a:ext uri="{FF2B5EF4-FFF2-40B4-BE49-F238E27FC236}">
                  <a16:creationId xmlns:a16="http://schemas.microsoft.com/office/drawing/2014/main" id="{BDF42F02-379D-4243-88A7-58AEE28F0BB9}"/>
                </a:ext>
              </a:extLst>
            </p:cNvPr>
            <p:cNvSpPr>
              <a:spLocks noChangeArrowheads="1"/>
            </p:cNvSpPr>
            <p:nvPr>
              <p:custDataLst>
                <p:tags r:id="rId11"/>
              </p:custDataLst>
            </p:nvPr>
          </p:nvSpPr>
          <p:spPr bwMode="auto">
            <a:xfrm>
              <a:off x="3292" y="2093"/>
              <a:ext cx="985" cy="212"/>
            </a:xfrm>
            <a:prstGeom prst="rect">
              <a:avLst/>
            </a:prstGeom>
            <a:solidFill>
              <a:srgbClr val="C00000"/>
            </a:solidFill>
            <a:ln w="9525">
              <a:noFill/>
              <a:miter lim="800000"/>
              <a:headEnd/>
              <a:tailEnd/>
            </a:ln>
          </p:spPr>
          <p:txBody>
            <a:bodyPr wrap="none" anchor="ctr">
              <a:spAutoFit/>
              <a:flatTx/>
            </a:bodyPr>
            <a:lstStyle/>
            <a:p>
              <a:r>
                <a:rPr lang="de-DE" sz="1600" dirty="0">
                  <a:solidFill>
                    <a:schemeClr val="bg1"/>
                  </a:solidFill>
                </a:rPr>
                <a:t>  Verdunstung  </a:t>
              </a:r>
            </a:p>
          </p:txBody>
        </p:sp>
        <p:sp>
          <p:nvSpPr>
            <p:cNvPr id="24" name="Line 2068">
              <a:extLst>
                <a:ext uri="{FF2B5EF4-FFF2-40B4-BE49-F238E27FC236}">
                  <a16:creationId xmlns:a16="http://schemas.microsoft.com/office/drawing/2014/main" id="{DEDC3099-DEBA-430A-8A08-851133353767}"/>
                </a:ext>
              </a:extLst>
            </p:cNvPr>
            <p:cNvSpPr>
              <a:spLocks noChangeShapeType="1"/>
            </p:cNvSpPr>
            <p:nvPr>
              <p:custDataLst>
                <p:tags r:id="rId12"/>
              </p:custDataLst>
            </p:nvPr>
          </p:nvSpPr>
          <p:spPr bwMode="auto">
            <a:xfrm flipV="1">
              <a:off x="3748" y="1608"/>
              <a:ext cx="0" cy="384"/>
            </a:xfrm>
            <a:prstGeom prst="line">
              <a:avLst/>
            </a:prstGeom>
            <a:noFill/>
            <a:ln w="76200">
              <a:solidFill>
                <a:srgbClr val="00549F"/>
              </a:solidFill>
              <a:round/>
              <a:headEnd/>
              <a:tailEnd type="triangle" w="med" len="med"/>
            </a:ln>
          </p:spPr>
          <p:txBody>
            <a:bodyPr>
              <a:spAutoFit/>
            </a:bodyPr>
            <a:lstStyle/>
            <a:p>
              <a:endParaRPr lang="de-DE"/>
            </a:p>
          </p:txBody>
        </p:sp>
        <p:sp>
          <p:nvSpPr>
            <p:cNvPr id="25" name="Line 2069">
              <a:extLst>
                <a:ext uri="{FF2B5EF4-FFF2-40B4-BE49-F238E27FC236}">
                  <a16:creationId xmlns:a16="http://schemas.microsoft.com/office/drawing/2014/main" id="{19CA3FC0-5CE5-41B7-8C88-915C2AB7110C}"/>
                </a:ext>
              </a:extLst>
            </p:cNvPr>
            <p:cNvSpPr>
              <a:spLocks noChangeShapeType="1"/>
            </p:cNvSpPr>
            <p:nvPr>
              <p:custDataLst>
                <p:tags r:id="rId13"/>
              </p:custDataLst>
            </p:nvPr>
          </p:nvSpPr>
          <p:spPr bwMode="auto">
            <a:xfrm flipV="1">
              <a:off x="3748" y="2328"/>
              <a:ext cx="0" cy="330"/>
            </a:xfrm>
            <a:prstGeom prst="line">
              <a:avLst/>
            </a:prstGeom>
            <a:noFill/>
            <a:ln w="76200">
              <a:solidFill>
                <a:srgbClr val="00549F"/>
              </a:solidFill>
              <a:round/>
              <a:headEnd/>
              <a:tailEnd type="triangle" w="med" len="med"/>
            </a:ln>
          </p:spPr>
          <p:txBody>
            <a:bodyPr>
              <a:spAutoFit/>
            </a:bodyPr>
            <a:lstStyle/>
            <a:p>
              <a:endParaRPr lang="de-DE"/>
            </a:p>
          </p:txBody>
        </p:sp>
      </p:grpSp>
      <p:sp>
        <p:nvSpPr>
          <p:cNvPr id="26" name="Rectangle 2070">
            <a:extLst>
              <a:ext uri="{FF2B5EF4-FFF2-40B4-BE49-F238E27FC236}">
                <a16:creationId xmlns:a16="http://schemas.microsoft.com/office/drawing/2014/main" id="{71AAD977-ED82-4713-85E9-899BA3CCCC86}"/>
              </a:ext>
            </a:extLst>
          </p:cNvPr>
          <p:cNvSpPr>
            <a:spLocks noChangeArrowheads="1"/>
          </p:cNvSpPr>
          <p:nvPr>
            <p:custDataLst>
              <p:tags r:id="rId6"/>
            </p:custDataLst>
          </p:nvPr>
        </p:nvSpPr>
        <p:spPr bwMode="auto">
          <a:xfrm>
            <a:off x="4283471" y="4318815"/>
            <a:ext cx="3813571" cy="1366816"/>
          </a:xfrm>
          <a:prstGeom prst="rect">
            <a:avLst/>
          </a:prstGeom>
          <a:solidFill>
            <a:srgbClr val="00549F"/>
          </a:solidFill>
          <a:ln w="9525">
            <a:miter lim="800000"/>
            <a:headEnd/>
            <a:tailEnd/>
          </a:ln>
        </p:spPr>
        <p:txBody>
          <a:bodyPr wrap="square" anchor="ctr">
            <a:spAutoFit/>
            <a:flatTx/>
          </a:bodyPr>
          <a:lstStyle/>
          <a:p>
            <a:endParaRPr lang="de-DE"/>
          </a:p>
        </p:txBody>
      </p:sp>
      <p:sp>
        <p:nvSpPr>
          <p:cNvPr id="27" name="Text Box 2072">
            <a:extLst>
              <a:ext uri="{FF2B5EF4-FFF2-40B4-BE49-F238E27FC236}">
                <a16:creationId xmlns:a16="http://schemas.microsoft.com/office/drawing/2014/main" id="{47D82681-1592-42AC-B375-89B4CA54426A}"/>
              </a:ext>
            </a:extLst>
          </p:cNvPr>
          <p:cNvSpPr txBox="1">
            <a:spLocks noChangeArrowheads="1"/>
          </p:cNvSpPr>
          <p:nvPr>
            <p:custDataLst>
              <p:tags r:id="rId7"/>
            </p:custDataLst>
          </p:nvPr>
        </p:nvSpPr>
        <p:spPr bwMode="auto">
          <a:xfrm>
            <a:off x="4235450" y="4352153"/>
            <a:ext cx="5205412" cy="336550"/>
          </a:xfrm>
          <a:prstGeom prst="rect">
            <a:avLst/>
          </a:prstGeom>
          <a:noFill/>
          <a:ln w="9525">
            <a:noFill/>
            <a:miter lim="800000"/>
            <a:headEnd/>
            <a:tailEnd/>
          </a:ln>
        </p:spPr>
        <p:txBody>
          <a:bodyPr>
            <a:spAutoFit/>
          </a:bodyPr>
          <a:lstStyle/>
          <a:p>
            <a:pPr algn="l"/>
            <a:r>
              <a:rPr lang="de-DE" sz="1600" dirty="0">
                <a:solidFill>
                  <a:schemeClr val="bg1"/>
                </a:solidFill>
              </a:rPr>
              <a:t>Entscheidend für die Verdunstung sind:</a:t>
            </a:r>
          </a:p>
        </p:txBody>
      </p:sp>
      <p:sp>
        <p:nvSpPr>
          <p:cNvPr id="28" name="Text Box 2074">
            <a:extLst>
              <a:ext uri="{FF2B5EF4-FFF2-40B4-BE49-F238E27FC236}">
                <a16:creationId xmlns:a16="http://schemas.microsoft.com/office/drawing/2014/main" id="{36B24A4C-BE02-42EF-B6DD-DFC42C603566}"/>
              </a:ext>
            </a:extLst>
          </p:cNvPr>
          <p:cNvSpPr txBox="1">
            <a:spLocks noChangeArrowheads="1"/>
          </p:cNvSpPr>
          <p:nvPr>
            <p:custDataLst>
              <p:tags r:id="rId8"/>
            </p:custDataLst>
          </p:nvPr>
        </p:nvSpPr>
        <p:spPr bwMode="auto">
          <a:xfrm>
            <a:off x="4374753" y="4670407"/>
            <a:ext cx="3813571" cy="338554"/>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de-DE" sz="1600" dirty="0">
                <a:solidFill>
                  <a:schemeClr val="bg1"/>
                </a:solidFill>
              </a:rPr>
              <a:t>der Dampfdruckgradient</a:t>
            </a:r>
          </a:p>
        </p:txBody>
      </p:sp>
      <p:sp>
        <p:nvSpPr>
          <p:cNvPr id="29" name="Text Box 2077">
            <a:extLst>
              <a:ext uri="{FF2B5EF4-FFF2-40B4-BE49-F238E27FC236}">
                <a16:creationId xmlns:a16="http://schemas.microsoft.com/office/drawing/2014/main" id="{37D784B8-F1B0-4085-AB97-829F4F72CF5E}"/>
              </a:ext>
            </a:extLst>
          </p:cNvPr>
          <p:cNvSpPr txBox="1">
            <a:spLocks noChangeArrowheads="1"/>
          </p:cNvSpPr>
          <p:nvPr>
            <p:custDataLst>
              <p:tags r:id="rId9"/>
            </p:custDataLst>
          </p:nvPr>
        </p:nvSpPr>
        <p:spPr bwMode="auto">
          <a:xfrm>
            <a:off x="4374754" y="5002194"/>
            <a:ext cx="3484164" cy="338554"/>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de-DE" sz="1600" dirty="0">
                <a:solidFill>
                  <a:schemeClr val="bg1"/>
                </a:solidFill>
              </a:rPr>
              <a:t>das Wasserdargebot</a:t>
            </a:r>
          </a:p>
        </p:txBody>
      </p:sp>
      <p:sp>
        <p:nvSpPr>
          <p:cNvPr id="30" name="Text Box 2080">
            <a:extLst>
              <a:ext uri="{FF2B5EF4-FFF2-40B4-BE49-F238E27FC236}">
                <a16:creationId xmlns:a16="http://schemas.microsoft.com/office/drawing/2014/main" id="{F451191D-DC38-4ED7-81A3-B997F1AC3092}"/>
              </a:ext>
            </a:extLst>
          </p:cNvPr>
          <p:cNvSpPr txBox="1">
            <a:spLocks noChangeArrowheads="1"/>
          </p:cNvSpPr>
          <p:nvPr>
            <p:custDataLst>
              <p:tags r:id="rId10"/>
            </p:custDataLst>
          </p:nvPr>
        </p:nvSpPr>
        <p:spPr bwMode="auto">
          <a:xfrm>
            <a:off x="4374754" y="5345094"/>
            <a:ext cx="4112814" cy="338554"/>
          </a:xfrm>
          <a:prstGeom prst="rect">
            <a:avLst/>
          </a:prstGeom>
          <a:noFill/>
          <a:ln w="9525">
            <a:noFill/>
            <a:miter lim="800000"/>
            <a:headEnd/>
            <a:tailEnd/>
          </a:ln>
        </p:spPr>
        <p:txBody>
          <a:bodyPr wrap="square">
            <a:spAutoFit/>
          </a:bodyPr>
          <a:lstStyle/>
          <a:p>
            <a:pPr marL="285750" indent="-285750" algn="l">
              <a:buFont typeface="Arial" panose="020B0604020202020204" pitchFamily="34" charset="0"/>
              <a:buChar char="•"/>
            </a:pPr>
            <a:r>
              <a:rPr lang="de-DE" sz="1600" dirty="0">
                <a:solidFill>
                  <a:schemeClr val="bg1"/>
                </a:solidFill>
              </a:rPr>
              <a:t>das Energiedargebot</a:t>
            </a:r>
          </a:p>
        </p:txBody>
      </p:sp>
    </p:spTree>
    <p:extLst>
      <p:ext uri="{BB962C8B-B14F-4D97-AF65-F5344CB8AC3E}">
        <p14:creationId xmlns:p14="http://schemas.microsoft.com/office/powerpoint/2010/main" val="68028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left)">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6" grpId="0" animBg="1"/>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EABB1-D99F-47EC-9C3A-8F0B0CF325AE}"/>
              </a:ext>
            </a:extLst>
          </p:cNvPr>
          <p:cNvSpPr>
            <a:spLocks noGrp="1"/>
          </p:cNvSpPr>
          <p:nvPr>
            <p:ph type="title"/>
          </p:nvPr>
        </p:nvSpPr>
        <p:spPr/>
        <p:txBody>
          <a:bodyPr>
            <a:normAutofit/>
          </a:bodyPr>
          <a:lstStyle/>
          <a:p>
            <a:r>
              <a:rPr lang="de-DE" dirty="0"/>
              <a:t>Verdunstung aus der Wasserbilanz</a:t>
            </a:r>
          </a:p>
        </p:txBody>
      </p:sp>
      <p:sp>
        <p:nvSpPr>
          <p:cNvPr id="3" name="Titel 1">
            <a:extLst>
              <a:ext uri="{FF2B5EF4-FFF2-40B4-BE49-F238E27FC236}">
                <a16:creationId xmlns:a16="http://schemas.microsoft.com/office/drawing/2014/main" id="{6B574AB2-1A5E-4209-B103-B1BCE26A7B73}"/>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graphicFrame>
        <p:nvGraphicFramePr>
          <p:cNvPr id="4" name="Object 2">
            <a:extLst>
              <a:ext uri="{FF2B5EF4-FFF2-40B4-BE49-F238E27FC236}">
                <a16:creationId xmlns:a16="http://schemas.microsoft.com/office/drawing/2014/main" id="{ABEBF736-C6B3-4100-84A9-A8A413E95D27}"/>
              </a:ext>
            </a:extLst>
          </p:cNvPr>
          <p:cNvGraphicFramePr>
            <a:graphicFrameLocks noChangeAspect="1"/>
          </p:cNvGraphicFramePr>
          <p:nvPr>
            <p:custDataLst>
              <p:tags r:id="rId1"/>
            </p:custDataLst>
            <p:extLst>
              <p:ext uri="{D42A27DB-BD31-4B8C-83A1-F6EECF244321}">
                <p14:modId xmlns:p14="http://schemas.microsoft.com/office/powerpoint/2010/main" val="3391871621"/>
              </p:ext>
            </p:extLst>
          </p:nvPr>
        </p:nvGraphicFramePr>
        <p:xfrm>
          <a:off x="2905125" y="2168525"/>
          <a:ext cx="6380162" cy="755650"/>
        </p:xfrm>
        <a:graphic>
          <a:graphicData uri="http://schemas.openxmlformats.org/presentationml/2006/ole">
            <mc:AlternateContent xmlns:mc="http://schemas.openxmlformats.org/markup-compatibility/2006">
              <mc:Choice xmlns:v="urn:schemas-microsoft-com:vml" Requires="v">
                <p:oleObj name="Visio" r:id="rId4" imgW="3924360" imgH="756360" progId="Visio.Drawing.11">
                  <p:embed/>
                </p:oleObj>
              </mc:Choice>
              <mc:Fallback>
                <p:oleObj name="Visio" r:id="rId4" imgW="3924360" imgH="756360" progId="Visio.Drawing.11">
                  <p:embed/>
                  <p:pic>
                    <p:nvPicPr>
                      <p:cNvPr id="2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2168525"/>
                        <a:ext cx="6380162" cy="755650"/>
                      </a:xfrm>
                      <a:prstGeom prst="rect">
                        <a:avLst/>
                      </a:prstGeom>
                      <a:noFill/>
                      <a:ln>
                        <a:noFill/>
                      </a:ln>
                    </p:spPr>
                  </p:pic>
                </p:oleObj>
              </mc:Fallback>
            </mc:AlternateContent>
          </a:graphicData>
        </a:graphic>
      </p:graphicFrame>
      <p:cxnSp>
        <p:nvCxnSpPr>
          <p:cNvPr id="5" name="Gerade Verbindung mit Pfeil 4">
            <a:extLst>
              <a:ext uri="{FF2B5EF4-FFF2-40B4-BE49-F238E27FC236}">
                <a16:creationId xmlns:a16="http://schemas.microsoft.com/office/drawing/2014/main" id="{6A712188-A570-4703-AAD9-8C474723F0CF}"/>
              </a:ext>
            </a:extLst>
          </p:cNvPr>
          <p:cNvCxnSpPr/>
          <p:nvPr/>
        </p:nvCxnSpPr>
        <p:spPr>
          <a:xfrm>
            <a:off x="2124075" y="2546350"/>
            <a:ext cx="720726" cy="0"/>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00661DAB-0389-41E0-904B-AF07BC33668A}"/>
              </a:ext>
            </a:extLst>
          </p:cNvPr>
          <p:cNvCxnSpPr/>
          <p:nvPr/>
        </p:nvCxnSpPr>
        <p:spPr>
          <a:xfrm>
            <a:off x="9285287" y="2546350"/>
            <a:ext cx="720726" cy="0"/>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D2EDA6C0-F200-47D6-8CBA-FA9422FB082D}"/>
              </a:ext>
            </a:extLst>
          </p:cNvPr>
          <p:cNvCxnSpPr/>
          <p:nvPr/>
        </p:nvCxnSpPr>
        <p:spPr>
          <a:xfrm flipH="1">
            <a:off x="3824288" y="1622425"/>
            <a:ext cx="4762" cy="546100"/>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66497C92-569A-4067-84ED-BF2B238C1D2A}"/>
              </a:ext>
            </a:extLst>
          </p:cNvPr>
          <p:cNvCxnSpPr/>
          <p:nvPr/>
        </p:nvCxnSpPr>
        <p:spPr>
          <a:xfrm flipH="1" flipV="1">
            <a:off x="7524750" y="1622425"/>
            <a:ext cx="9525" cy="536575"/>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335B1238-DC07-4989-BC49-4E13E5CC0F95}"/>
              </a:ext>
            </a:extLst>
          </p:cNvPr>
          <p:cNvCxnSpPr/>
          <p:nvPr/>
        </p:nvCxnSpPr>
        <p:spPr>
          <a:xfrm flipH="1" flipV="1">
            <a:off x="5638800" y="2278062"/>
            <a:ext cx="9525" cy="536575"/>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5BA1FBBA-EA27-4A90-86EB-4775FB8E2AF4}"/>
              </a:ext>
            </a:extLst>
          </p:cNvPr>
          <p:cNvCxnSpPr/>
          <p:nvPr/>
        </p:nvCxnSpPr>
        <p:spPr>
          <a:xfrm flipH="1">
            <a:off x="6605588" y="2278062"/>
            <a:ext cx="4762" cy="546100"/>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50BFF744-34CD-4E2D-9DE0-41A979070B31}"/>
              </a:ext>
            </a:extLst>
          </p:cNvPr>
          <p:cNvSpPr txBox="1"/>
          <p:nvPr/>
        </p:nvSpPr>
        <p:spPr>
          <a:xfrm>
            <a:off x="2124075" y="2093396"/>
            <a:ext cx="486030" cy="369332"/>
          </a:xfrm>
          <a:prstGeom prst="rect">
            <a:avLst/>
          </a:prstGeom>
          <a:noFill/>
        </p:spPr>
        <p:txBody>
          <a:bodyPr wrap="none" rtlCol="0">
            <a:spAutoFit/>
          </a:bodyPr>
          <a:lstStyle/>
          <a:p>
            <a:r>
              <a:rPr lang="de-DE" b="1" dirty="0">
                <a:solidFill>
                  <a:srgbClr val="00549F"/>
                </a:solidFill>
              </a:rPr>
              <a:t>+R</a:t>
            </a:r>
          </a:p>
        </p:txBody>
      </p:sp>
      <p:sp>
        <p:nvSpPr>
          <p:cNvPr id="13" name="Textfeld 12">
            <a:extLst>
              <a:ext uri="{FF2B5EF4-FFF2-40B4-BE49-F238E27FC236}">
                <a16:creationId xmlns:a16="http://schemas.microsoft.com/office/drawing/2014/main" id="{AD8F3A20-03D5-4ABE-8DB2-42F85FE32D34}"/>
              </a:ext>
            </a:extLst>
          </p:cNvPr>
          <p:cNvSpPr txBox="1"/>
          <p:nvPr/>
        </p:nvSpPr>
        <p:spPr>
          <a:xfrm>
            <a:off x="9345611" y="2554843"/>
            <a:ext cx="428322" cy="369332"/>
          </a:xfrm>
          <a:prstGeom prst="rect">
            <a:avLst/>
          </a:prstGeom>
          <a:noFill/>
        </p:spPr>
        <p:txBody>
          <a:bodyPr wrap="none" rtlCol="0">
            <a:spAutoFit/>
          </a:bodyPr>
          <a:lstStyle/>
          <a:p>
            <a:r>
              <a:rPr lang="de-DE" b="1" dirty="0">
                <a:solidFill>
                  <a:srgbClr val="00549F"/>
                </a:solidFill>
              </a:rPr>
              <a:t>-R</a:t>
            </a:r>
          </a:p>
        </p:txBody>
      </p:sp>
      <p:sp>
        <p:nvSpPr>
          <p:cNvPr id="14" name="Textfeld 13">
            <a:extLst>
              <a:ext uri="{FF2B5EF4-FFF2-40B4-BE49-F238E27FC236}">
                <a16:creationId xmlns:a16="http://schemas.microsoft.com/office/drawing/2014/main" id="{344AC149-35C2-4E7E-A5D4-38B9E59CAC9F}"/>
              </a:ext>
            </a:extLst>
          </p:cNvPr>
          <p:cNvSpPr txBox="1"/>
          <p:nvPr/>
        </p:nvSpPr>
        <p:spPr>
          <a:xfrm>
            <a:off x="3472454" y="1559621"/>
            <a:ext cx="729687" cy="369332"/>
          </a:xfrm>
          <a:prstGeom prst="rect">
            <a:avLst/>
          </a:prstGeom>
          <a:noFill/>
        </p:spPr>
        <p:txBody>
          <a:bodyPr wrap="none" rtlCol="0">
            <a:spAutoFit/>
          </a:bodyPr>
          <a:lstStyle/>
          <a:p>
            <a:r>
              <a:rPr lang="de-DE" b="1" dirty="0">
                <a:solidFill>
                  <a:srgbClr val="00549F"/>
                </a:solidFill>
              </a:rPr>
              <a:t>+    P</a:t>
            </a:r>
          </a:p>
        </p:txBody>
      </p:sp>
      <p:sp>
        <p:nvSpPr>
          <p:cNvPr id="15" name="Textfeld 14">
            <a:extLst>
              <a:ext uri="{FF2B5EF4-FFF2-40B4-BE49-F238E27FC236}">
                <a16:creationId xmlns:a16="http://schemas.microsoft.com/office/drawing/2014/main" id="{0F9B2EB9-66BC-475B-B86C-C0D55D0256A4}"/>
              </a:ext>
            </a:extLst>
          </p:cNvPr>
          <p:cNvSpPr txBox="1"/>
          <p:nvPr/>
        </p:nvSpPr>
        <p:spPr>
          <a:xfrm>
            <a:off x="7181850" y="1622425"/>
            <a:ext cx="790637" cy="369332"/>
          </a:xfrm>
          <a:prstGeom prst="rect">
            <a:avLst/>
          </a:prstGeom>
          <a:noFill/>
        </p:spPr>
        <p:txBody>
          <a:bodyPr wrap="square" rtlCol="0">
            <a:spAutoFit/>
          </a:bodyPr>
          <a:lstStyle/>
          <a:p>
            <a:r>
              <a:rPr lang="de-DE" b="1" dirty="0">
                <a:solidFill>
                  <a:srgbClr val="00549F"/>
                </a:solidFill>
              </a:rPr>
              <a:t>-     E</a:t>
            </a:r>
          </a:p>
        </p:txBody>
      </p:sp>
      <p:sp>
        <p:nvSpPr>
          <p:cNvPr id="16" name="Textfeld 15">
            <a:extLst>
              <a:ext uri="{FF2B5EF4-FFF2-40B4-BE49-F238E27FC236}">
                <a16:creationId xmlns:a16="http://schemas.microsoft.com/office/drawing/2014/main" id="{A781F293-6B46-4829-B309-44BF0163150D}"/>
              </a:ext>
            </a:extLst>
          </p:cNvPr>
          <p:cNvSpPr txBox="1"/>
          <p:nvPr/>
        </p:nvSpPr>
        <p:spPr>
          <a:xfrm>
            <a:off x="5285042" y="2386846"/>
            <a:ext cx="1781257" cy="369332"/>
          </a:xfrm>
          <a:prstGeom prst="rect">
            <a:avLst/>
          </a:prstGeom>
          <a:noFill/>
        </p:spPr>
        <p:txBody>
          <a:bodyPr wrap="none" rtlCol="0">
            <a:spAutoFit/>
          </a:bodyPr>
          <a:lstStyle/>
          <a:p>
            <a:r>
              <a:rPr lang="de-DE" b="1" dirty="0">
                <a:solidFill>
                  <a:srgbClr val="00549F"/>
                </a:solidFill>
              </a:rPr>
              <a:t>+      </a:t>
            </a:r>
            <a:r>
              <a:rPr lang="de-DE" b="1" dirty="0">
                <a:solidFill>
                  <a:srgbClr val="00549F"/>
                </a:solidFill>
                <a:latin typeface="Arial" panose="020B0604020202020204" pitchFamily="34" charset="0"/>
                <a:cs typeface="Arial" panose="020B0604020202020204" pitchFamily="34" charset="0"/>
              </a:rPr>
              <a:t>∆W          -</a:t>
            </a:r>
            <a:endParaRPr lang="de-DE" b="1" dirty="0">
              <a:solidFill>
                <a:srgbClr val="00549F"/>
              </a:solidFill>
            </a:endParaRPr>
          </a:p>
        </p:txBody>
      </p:sp>
      <mc:AlternateContent xmlns:mc="http://schemas.openxmlformats.org/markup-compatibility/2006" xmlns:a14="http://schemas.microsoft.com/office/drawing/2010/main">
        <mc:Choice Requires="a14">
          <p:sp>
            <p:nvSpPr>
              <p:cNvPr id="17" name="Rectangle 20">
                <a:extLst>
                  <a:ext uri="{FF2B5EF4-FFF2-40B4-BE49-F238E27FC236}">
                    <a16:creationId xmlns:a16="http://schemas.microsoft.com/office/drawing/2014/main" id="{49F8608F-D272-44EF-B264-B03F30494805}"/>
                  </a:ext>
                </a:extLst>
              </p:cNvPr>
              <p:cNvSpPr>
                <a:spLocks noChangeArrowheads="1"/>
              </p:cNvSpPr>
              <p:nvPr>
                <p:custDataLst>
                  <p:tags r:id="rId2"/>
                </p:custDataLst>
              </p:nvPr>
            </p:nvSpPr>
            <p:spPr bwMode="auto">
              <a:xfrm>
                <a:off x="3858419" y="3053952"/>
                <a:ext cx="4473575" cy="2339102"/>
              </a:xfrm>
              <a:prstGeom prst="rect">
                <a:avLst/>
              </a:prstGeom>
              <a:solidFill>
                <a:srgbClr val="00549F"/>
              </a:solidFill>
              <a:ln w="9525">
                <a:noFill/>
                <a:miter lim="800000"/>
                <a:headEnd/>
                <a:tailEnd/>
              </a:ln>
            </p:spPr>
            <p:txBody>
              <a:bodyPr anchor="ctr">
                <a:spAutoFit/>
                <a:flatTx/>
              </a:bodyPr>
              <a:lstStyle/>
              <a:p>
                <a:pPr algn="ctr"/>
                <a:r>
                  <a:rPr lang="de-DE" b="1" dirty="0">
                    <a:solidFill>
                      <a:schemeClr val="bg1"/>
                    </a:solidFill>
                  </a:rPr>
                  <a:t>Wasserbilanz</a:t>
                </a:r>
              </a:p>
              <a:p>
                <a:pPr algn="ctr"/>
                <a:endParaRPr lang="de-DE" b="1" dirty="0">
                  <a:solidFill>
                    <a:schemeClr val="bg1"/>
                  </a:solidFill>
                </a:endParaRPr>
              </a:p>
              <a:p>
                <a:pPr/>
                <a14:m>
                  <m:oMathPara xmlns:m="http://schemas.openxmlformats.org/officeDocument/2006/math">
                    <m:oMathParaPr>
                      <m:jc m:val="left"/>
                    </m:oMathParaPr>
                    <m:oMath xmlns:m="http://schemas.openxmlformats.org/officeDocument/2006/math">
                      <m:r>
                        <a:rPr lang="de-DE" b="1" i="1" dirty="0" smtClean="0">
                          <a:solidFill>
                            <a:schemeClr val="bg1"/>
                          </a:solidFill>
                          <a:latin typeface="Cambria Math" panose="02040503050406030204" pitchFamily="18" charset="0"/>
                        </a:rPr>
                        <m:t>𝑷</m:t>
                      </m:r>
                      <m:r>
                        <a:rPr lang="de-DE" b="1" i="1" dirty="0" smtClean="0">
                          <a:solidFill>
                            <a:schemeClr val="bg1"/>
                          </a:solidFill>
                          <a:latin typeface="Cambria Math" panose="02040503050406030204" pitchFamily="18" charset="0"/>
                        </a:rPr>
                        <m:t> + </m:t>
                      </m:r>
                      <m:r>
                        <a:rPr lang="de-DE" b="1" i="1" dirty="0" smtClean="0">
                          <a:solidFill>
                            <a:schemeClr val="bg1"/>
                          </a:solidFill>
                          <a:latin typeface="Cambria Math" panose="02040503050406030204" pitchFamily="18" charset="0"/>
                        </a:rPr>
                        <m:t>𝑬</m:t>
                      </m:r>
                      <m:r>
                        <a:rPr lang="de-DE" b="1" i="1" dirty="0" smtClean="0">
                          <a:solidFill>
                            <a:schemeClr val="bg1"/>
                          </a:solidFill>
                          <a:latin typeface="Cambria Math" panose="02040503050406030204" pitchFamily="18" charset="0"/>
                        </a:rPr>
                        <m:t> + </m:t>
                      </m:r>
                      <m:r>
                        <a:rPr lang="de-DE" b="1" i="1" dirty="0" smtClean="0">
                          <a:solidFill>
                            <a:schemeClr val="bg1"/>
                          </a:solidFill>
                          <a:latin typeface="Cambria Math" panose="02040503050406030204" pitchFamily="18" charset="0"/>
                        </a:rPr>
                        <m:t>𝑹</m:t>
                      </m:r>
                      <m:r>
                        <a:rPr lang="de-DE" b="1" i="1" dirty="0" smtClean="0">
                          <a:solidFill>
                            <a:schemeClr val="bg1"/>
                          </a:solidFill>
                          <a:latin typeface="Cambria Math" panose="02040503050406030204" pitchFamily="18" charset="0"/>
                        </a:rPr>
                        <m:t> +</m:t>
                      </m:r>
                      <m:r>
                        <m:rPr>
                          <m:nor/>
                        </m:rPr>
                        <a:rPr lang="de-DE" dirty="0">
                          <a:solidFill>
                            <a:schemeClr val="bg1"/>
                          </a:solidFill>
                          <a:sym typeface="Symbol" pitchFamily="18" charset="2"/>
                        </a:rPr>
                        <m:t></m:t>
                      </m:r>
                      <m:r>
                        <a:rPr lang="de-DE" b="1" i="1" dirty="0">
                          <a:solidFill>
                            <a:schemeClr val="bg1"/>
                          </a:solidFill>
                          <a:latin typeface="Cambria Math" panose="02040503050406030204" pitchFamily="18" charset="0"/>
                          <a:sym typeface="Symbol" pitchFamily="18" charset="2"/>
                        </a:rPr>
                        <m:t>𝑾</m:t>
                      </m:r>
                      <m:r>
                        <a:rPr lang="de-DE" b="1" i="1" dirty="0">
                          <a:solidFill>
                            <a:schemeClr val="bg1"/>
                          </a:solidFill>
                          <a:latin typeface="Cambria Math" panose="02040503050406030204" pitchFamily="18" charset="0"/>
                          <a:sym typeface="Symbol" pitchFamily="18" charset="2"/>
                        </a:rPr>
                        <m:t> = </m:t>
                      </m:r>
                      <m:r>
                        <a:rPr lang="de-DE" b="1" i="1" dirty="0">
                          <a:solidFill>
                            <a:schemeClr val="bg1"/>
                          </a:solidFill>
                          <a:latin typeface="Cambria Math" panose="02040503050406030204" pitchFamily="18" charset="0"/>
                          <a:sym typeface="Symbol" pitchFamily="18" charset="2"/>
                        </a:rPr>
                        <m:t>𝟎</m:t>
                      </m:r>
                    </m:oMath>
                  </m:oMathPara>
                </a14:m>
                <a:endParaRPr lang="de-DE" b="1" dirty="0">
                  <a:solidFill>
                    <a:schemeClr val="bg1"/>
                  </a:solidFill>
                </a:endParaRPr>
              </a:p>
              <a:p>
                <a:pPr algn="l">
                  <a:spcBef>
                    <a:spcPts val="600"/>
                  </a:spcBef>
                </a:pPr>
                <a:r>
                  <a:rPr lang="de-DE" dirty="0">
                    <a:solidFill>
                      <a:schemeClr val="bg1"/>
                    </a:solidFill>
                  </a:rPr>
                  <a:t>P:    Niederschlag</a:t>
                </a:r>
              </a:p>
              <a:p>
                <a:pPr algn="l">
                  <a:spcBef>
                    <a:spcPts val="600"/>
                  </a:spcBef>
                </a:pPr>
                <a:r>
                  <a:rPr lang="de-DE" dirty="0">
                    <a:solidFill>
                      <a:schemeClr val="bg1"/>
                    </a:solidFill>
                  </a:rPr>
                  <a:t>E:    Verdunstung</a:t>
                </a:r>
              </a:p>
              <a:p>
                <a:pPr algn="l">
                  <a:spcBef>
                    <a:spcPts val="600"/>
                  </a:spcBef>
                </a:pPr>
                <a:r>
                  <a:rPr lang="de-DE" dirty="0">
                    <a:solidFill>
                      <a:schemeClr val="bg1"/>
                    </a:solidFill>
                  </a:rPr>
                  <a:t>R:    Abflusshöhe (ober- und unterirdisch)</a:t>
                </a:r>
              </a:p>
              <a:p>
                <a:pPr algn="l">
                  <a:spcBef>
                    <a:spcPts val="600"/>
                  </a:spcBef>
                </a:pPr>
                <a:r>
                  <a:rPr lang="de-DE" dirty="0">
                    <a:solidFill>
                      <a:schemeClr val="bg1"/>
                    </a:solidFill>
                    <a:sym typeface="Symbol" pitchFamily="18" charset="2"/>
                  </a:rPr>
                  <a:t>W: Wasservorratsänderung</a:t>
                </a:r>
                <a:endParaRPr lang="en-GB" dirty="0">
                  <a:solidFill>
                    <a:schemeClr val="bg1"/>
                  </a:solidFill>
                </a:endParaRPr>
              </a:p>
            </p:txBody>
          </p:sp>
        </mc:Choice>
        <mc:Fallback xmlns="">
          <p:sp>
            <p:nvSpPr>
              <p:cNvPr id="17" name="Rectangle 20">
                <a:extLst>
                  <a:ext uri="{FF2B5EF4-FFF2-40B4-BE49-F238E27FC236}">
                    <a16:creationId xmlns:a16="http://schemas.microsoft.com/office/drawing/2014/main" id="{49F8608F-D272-44EF-B264-B03F30494805}"/>
                  </a:ext>
                </a:extLst>
              </p:cNvPr>
              <p:cNvSpPr>
                <a:spLocks noRot="1" noChangeAspect="1" noMove="1" noResize="1" noEditPoints="1" noAdjustHandles="1" noChangeArrowheads="1" noChangeShapeType="1" noTextEdit="1"/>
              </p:cNvSpPr>
              <p:nvPr>
                <p:custDataLst>
                  <p:tags r:id="rId7"/>
                </p:custDataLst>
              </p:nvPr>
            </p:nvSpPr>
            <p:spPr bwMode="auto">
              <a:xfrm>
                <a:off x="3858419" y="3053952"/>
                <a:ext cx="4473575" cy="2339102"/>
              </a:xfrm>
              <a:prstGeom prst="rect">
                <a:avLst/>
              </a:prstGeom>
              <a:blipFill>
                <a:blip r:embed="rId8"/>
                <a:stretch>
                  <a:fillRect l="-1226" t="-1042" b="-3906"/>
                </a:stretch>
              </a:blipFill>
              <a:ln w="9525">
                <a:noFill/>
                <a:miter lim="800000"/>
                <a:headEnd/>
                <a:tailEnd/>
              </a:ln>
            </p:spPr>
            <p:txBody>
              <a:bodyPr/>
              <a:lstStyle/>
              <a:p>
                <a:r>
                  <a:rPr lang="de-DE">
                    <a:noFill/>
                  </a:rPr>
                  <a:t> </a:t>
                </a:r>
              </a:p>
            </p:txBody>
          </p:sp>
        </mc:Fallback>
      </mc:AlternateContent>
    </p:spTree>
    <p:extLst>
      <p:ext uri="{BB962C8B-B14F-4D97-AF65-F5344CB8AC3E}">
        <p14:creationId xmlns:p14="http://schemas.microsoft.com/office/powerpoint/2010/main" val="392878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11A38-0F94-47DC-AB76-1C523EE9FD00}"/>
              </a:ext>
            </a:extLst>
          </p:cNvPr>
          <p:cNvSpPr>
            <a:spLocks noGrp="1"/>
          </p:cNvSpPr>
          <p:nvPr>
            <p:ph type="title"/>
          </p:nvPr>
        </p:nvSpPr>
        <p:spPr/>
        <p:txBody>
          <a:bodyPr>
            <a:normAutofit/>
          </a:bodyPr>
          <a:lstStyle/>
          <a:p>
            <a:r>
              <a:rPr lang="de-DE" dirty="0"/>
              <a:t>Verdunstung aus der Energiebilanz</a:t>
            </a:r>
          </a:p>
        </p:txBody>
      </p:sp>
      <p:sp>
        <p:nvSpPr>
          <p:cNvPr id="3" name="Titel 1">
            <a:extLst>
              <a:ext uri="{FF2B5EF4-FFF2-40B4-BE49-F238E27FC236}">
                <a16:creationId xmlns:a16="http://schemas.microsoft.com/office/drawing/2014/main" id="{AFE353D5-8334-43EA-BA40-E65235A3B5FF}"/>
              </a:ext>
            </a:extLst>
          </p:cNvPr>
          <p:cNvSpPr txBox="1">
            <a:spLocks/>
          </p:cNvSpPr>
          <p:nvPr/>
        </p:nvSpPr>
        <p:spPr>
          <a:xfrm>
            <a:off x="340274" y="201647"/>
            <a:ext cx="11482505" cy="543726"/>
          </a:xfrm>
          <a:prstGeom prst="rect">
            <a:avLst/>
          </a:prstGeom>
        </p:spPr>
        <p:txBody>
          <a:bodyPr vert="horz" lIns="0" tIns="0" rIns="0" bIns="0" rtlCol="0" anchor="b" anchorCtr="0">
            <a:normAutofit/>
          </a:bodyPr>
          <a:lstStyle>
            <a:lvl1pPr algn="l" defTabSz="685760" rtl="0" eaLnBrk="1" latinLnBrk="0" hangingPunct="1">
              <a:spcBef>
                <a:spcPct val="0"/>
              </a:spcBef>
              <a:buNone/>
              <a:defRPr sz="2000" b="1" i="0" u="none" kern="1200" baseline="0">
                <a:solidFill>
                  <a:srgbClr val="00549F"/>
                </a:solidFill>
                <a:latin typeface="Arial" panose="020B0604020202020204" pitchFamily="34" charset="0"/>
                <a:ea typeface="+mj-ea"/>
                <a:cs typeface="Arial" panose="020B0604020202020204" pitchFamily="34" charset="0"/>
              </a:defRPr>
            </a:lvl1pPr>
          </a:lstStyle>
          <a:p>
            <a:pPr fontAlgn="auto">
              <a:spcAft>
                <a:spcPts val="0"/>
              </a:spcAft>
            </a:pPr>
            <a:endParaRPr lang="de-DE" dirty="0"/>
          </a:p>
        </p:txBody>
      </p:sp>
      <p:graphicFrame>
        <p:nvGraphicFramePr>
          <p:cNvPr id="4" name="Object 2">
            <a:extLst>
              <a:ext uri="{FF2B5EF4-FFF2-40B4-BE49-F238E27FC236}">
                <a16:creationId xmlns:a16="http://schemas.microsoft.com/office/drawing/2014/main" id="{0F92890F-BEC5-48D6-8A8A-9633CB3FE144}"/>
              </a:ext>
            </a:extLst>
          </p:cNvPr>
          <p:cNvGraphicFramePr>
            <a:graphicFrameLocks noChangeAspect="1"/>
          </p:cNvGraphicFramePr>
          <p:nvPr>
            <p:custDataLst>
              <p:tags r:id="rId1"/>
            </p:custDataLst>
            <p:extLst>
              <p:ext uri="{D42A27DB-BD31-4B8C-83A1-F6EECF244321}">
                <p14:modId xmlns:p14="http://schemas.microsoft.com/office/powerpoint/2010/main" val="2133388323"/>
              </p:ext>
            </p:extLst>
          </p:nvPr>
        </p:nvGraphicFramePr>
        <p:xfrm>
          <a:off x="2905125" y="2168525"/>
          <a:ext cx="6380162" cy="755650"/>
        </p:xfrm>
        <a:graphic>
          <a:graphicData uri="http://schemas.openxmlformats.org/presentationml/2006/ole">
            <mc:AlternateContent xmlns:mc="http://schemas.openxmlformats.org/markup-compatibility/2006">
              <mc:Choice xmlns:v="urn:schemas-microsoft-com:vml" Requires="v">
                <p:oleObj name="Visio" r:id="rId4" imgW="3924360" imgH="756360" progId="Visio.Drawing.11">
                  <p:embed/>
                </p:oleObj>
              </mc:Choice>
              <mc:Fallback>
                <p:oleObj name="Visio" r:id="rId4" imgW="3924360" imgH="756360" progId="Visio.Drawing.11">
                  <p:embed/>
                  <p:pic>
                    <p:nvPicPr>
                      <p:cNvPr id="2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25" y="2168525"/>
                        <a:ext cx="6380162" cy="755650"/>
                      </a:xfrm>
                      <a:prstGeom prst="rect">
                        <a:avLst/>
                      </a:prstGeom>
                      <a:noFill/>
                      <a:ln>
                        <a:noFill/>
                      </a:ln>
                    </p:spPr>
                  </p:pic>
                </p:oleObj>
              </mc:Fallback>
            </mc:AlternateContent>
          </a:graphicData>
        </a:graphic>
      </p:graphicFrame>
      <p:cxnSp>
        <p:nvCxnSpPr>
          <p:cNvPr id="5" name="Gerade Verbindung mit Pfeil 4">
            <a:extLst>
              <a:ext uri="{FF2B5EF4-FFF2-40B4-BE49-F238E27FC236}">
                <a16:creationId xmlns:a16="http://schemas.microsoft.com/office/drawing/2014/main" id="{297AA009-AC69-4CFA-8D34-DC37C8582A4C}"/>
              </a:ext>
            </a:extLst>
          </p:cNvPr>
          <p:cNvCxnSpPr/>
          <p:nvPr/>
        </p:nvCxnSpPr>
        <p:spPr>
          <a:xfrm flipV="1">
            <a:off x="4063516" y="1487606"/>
            <a:ext cx="2381" cy="638970"/>
          </a:xfrm>
          <a:prstGeom prst="straightConnector1">
            <a:avLst/>
          </a:prstGeom>
          <a:ln w="76200">
            <a:solidFill>
              <a:srgbClr val="00549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2AFCBBFF-4E9D-47E5-B207-0FA5DB536A82}"/>
              </a:ext>
            </a:extLst>
          </p:cNvPr>
          <p:cNvCxnSpPr/>
          <p:nvPr/>
        </p:nvCxnSpPr>
        <p:spPr>
          <a:xfrm flipH="1" flipV="1">
            <a:off x="7524750" y="1622425"/>
            <a:ext cx="9525" cy="536575"/>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06E5223-3D8E-4EAB-B3D0-71A69FDE18B6}"/>
              </a:ext>
            </a:extLst>
          </p:cNvPr>
          <p:cNvCxnSpPr/>
          <p:nvPr/>
        </p:nvCxnSpPr>
        <p:spPr>
          <a:xfrm>
            <a:off x="8007350" y="1631950"/>
            <a:ext cx="9525" cy="536575"/>
          </a:xfrm>
          <a:prstGeom prst="straightConnector1">
            <a:avLst/>
          </a:prstGeom>
          <a:ln w="28575">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2012B6B1-7868-4617-93F9-D95907769A7A}"/>
              </a:ext>
            </a:extLst>
          </p:cNvPr>
          <p:cNvCxnSpPr/>
          <p:nvPr/>
        </p:nvCxnSpPr>
        <p:spPr>
          <a:xfrm flipH="1" flipV="1">
            <a:off x="6509536" y="2286555"/>
            <a:ext cx="9525" cy="536575"/>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1640E665-214D-46D4-B89F-363CFEB66497}"/>
              </a:ext>
            </a:extLst>
          </p:cNvPr>
          <p:cNvCxnSpPr/>
          <p:nvPr/>
        </p:nvCxnSpPr>
        <p:spPr>
          <a:xfrm flipH="1">
            <a:off x="7057624" y="2286555"/>
            <a:ext cx="4762" cy="546100"/>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79ED3D88-2721-4AA6-8D09-D572BAE8B3EE}"/>
                  </a:ext>
                </a:extLst>
              </p:cNvPr>
              <p:cNvSpPr txBox="1"/>
              <p:nvPr/>
            </p:nvSpPr>
            <p:spPr>
              <a:xfrm>
                <a:off x="3072404" y="1657461"/>
                <a:ext cx="1290674" cy="369332"/>
              </a:xfrm>
              <a:prstGeom prst="rect">
                <a:avLst/>
              </a:prstGeom>
              <a:noFill/>
            </p:spPr>
            <p:txBody>
              <a:bodyPr wrap="none" rtlCol="0">
                <a:spAutoFit/>
              </a:bodyPr>
              <a:lstStyle/>
              <a:p>
                <a:r>
                  <a:rPr lang="de-DE" b="1" dirty="0">
                    <a:solidFill>
                      <a:srgbClr val="00549F"/>
                    </a:solidFill>
                  </a:rPr>
                  <a:t>+    </a:t>
                </a:r>
                <a14:m>
                  <m:oMath xmlns:m="http://schemas.openxmlformats.org/officeDocument/2006/math">
                    <m:sSub>
                      <m:sSubPr>
                        <m:ctrlPr>
                          <a:rPr lang="de-DE" b="1" i="1" smtClean="0">
                            <a:solidFill>
                              <a:srgbClr val="00549F"/>
                            </a:solidFill>
                            <a:latin typeface="Cambria Math" panose="02040503050406030204" pitchFamily="18" charset="0"/>
                          </a:rPr>
                        </m:ctrlPr>
                      </m:sSubPr>
                      <m:e>
                        <m:r>
                          <a:rPr lang="de-DE" b="1" i="1" smtClean="0">
                            <a:solidFill>
                              <a:srgbClr val="00549F"/>
                            </a:solidFill>
                            <a:latin typeface="Cambria Math" panose="02040503050406030204" pitchFamily="18" charset="0"/>
                          </a:rPr>
                          <m:t>  </m:t>
                        </m:r>
                        <m:r>
                          <a:rPr lang="de-DE" b="1" i="1" smtClean="0">
                            <a:solidFill>
                              <a:srgbClr val="00549F"/>
                            </a:solidFill>
                            <a:latin typeface="Cambria Math" panose="02040503050406030204" pitchFamily="18" charset="0"/>
                          </a:rPr>
                          <m:t>𝑹</m:t>
                        </m:r>
                      </m:e>
                      <m:sub>
                        <m:r>
                          <a:rPr lang="de-DE" b="1" i="1" smtClean="0">
                            <a:solidFill>
                              <a:srgbClr val="00549F"/>
                            </a:solidFill>
                            <a:latin typeface="Cambria Math" panose="02040503050406030204" pitchFamily="18" charset="0"/>
                          </a:rPr>
                          <m:t>𝒏</m:t>
                        </m:r>
                      </m:sub>
                    </m:sSub>
                  </m:oMath>
                </a14:m>
                <a:r>
                  <a:rPr lang="de-DE" b="1" dirty="0">
                    <a:solidFill>
                      <a:srgbClr val="00549F"/>
                    </a:solidFill>
                  </a:rPr>
                  <a:t>    -</a:t>
                </a:r>
              </a:p>
            </p:txBody>
          </p:sp>
        </mc:Choice>
        <mc:Fallback xmlns="">
          <p:sp>
            <p:nvSpPr>
              <p:cNvPr id="10" name="Textfeld 9">
                <a:extLst>
                  <a:ext uri="{FF2B5EF4-FFF2-40B4-BE49-F238E27FC236}">
                    <a16:creationId xmlns:a16="http://schemas.microsoft.com/office/drawing/2014/main" id="{79ED3D88-2721-4AA6-8D09-D572BAE8B3EE}"/>
                  </a:ext>
                </a:extLst>
              </p:cNvPr>
              <p:cNvSpPr txBox="1">
                <a:spLocks noRot="1" noChangeAspect="1" noMove="1" noResize="1" noEditPoints="1" noAdjustHandles="1" noChangeArrowheads="1" noChangeShapeType="1" noTextEdit="1"/>
              </p:cNvSpPr>
              <p:nvPr/>
            </p:nvSpPr>
            <p:spPr>
              <a:xfrm>
                <a:off x="3072404" y="1657461"/>
                <a:ext cx="1290674" cy="369332"/>
              </a:xfrm>
              <a:prstGeom prst="rect">
                <a:avLst/>
              </a:prstGeom>
              <a:blipFill>
                <a:blip r:embed="rId7"/>
                <a:stretch>
                  <a:fillRect l="-3774" t="-10000" r="-3774" b="-26667"/>
                </a:stretch>
              </a:blipFill>
            </p:spPr>
            <p:txBody>
              <a:bodyPr/>
              <a:lstStyle/>
              <a:p>
                <a:r>
                  <a:rPr lang="de-DE">
                    <a:noFill/>
                  </a:rPr>
                  <a:t> </a:t>
                </a:r>
              </a:p>
            </p:txBody>
          </p:sp>
        </mc:Fallback>
      </mc:AlternateContent>
      <p:sp>
        <p:nvSpPr>
          <p:cNvPr id="11" name="Textfeld 10">
            <a:extLst>
              <a:ext uri="{FF2B5EF4-FFF2-40B4-BE49-F238E27FC236}">
                <a16:creationId xmlns:a16="http://schemas.microsoft.com/office/drawing/2014/main" id="{47A71791-4596-4300-BBC8-1DE6373ACF9F}"/>
              </a:ext>
            </a:extLst>
          </p:cNvPr>
          <p:cNvSpPr txBox="1"/>
          <p:nvPr/>
        </p:nvSpPr>
        <p:spPr>
          <a:xfrm>
            <a:off x="7170738" y="1641586"/>
            <a:ext cx="1574800" cy="369332"/>
          </a:xfrm>
          <a:prstGeom prst="rect">
            <a:avLst/>
          </a:prstGeom>
          <a:noFill/>
        </p:spPr>
        <p:txBody>
          <a:bodyPr wrap="square" rtlCol="0">
            <a:spAutoFit/>
          </a:bodyPr>
          <a:lstStyle/>
          <a:p>
            <a:r>
              <a:rPr lang="de-DE" b="1" dirty="0">
                <a:solidFill>
                  <a:srgbClr val="00549F"/>
                </a:solidFill>
              </a:rPr>
              <a:t>-     LE  +</a:t>
            </a:r>
          </a:p>
        </p:txBody>
      </p:sp>
      <p:sp>
        <p:nvSpPr>
          <p:cNvPr id="12" name="Textfeld 11">
            <a:extLst>
              <a:ext uri="{FF2B5EF4-FFF2-40B4-BE49-F238E27FC236}">
                <a16:creationId xmlns:a16="http://schemas.microsoft.com/office/drawing/2014/main" id="{06A00C7F-3F78-4CCD-BE5B-52551B32571B}"/>
              </a:ext>
            </a:extLst>
          </p:cNvPr>
          <p:cNvSpPr txBox="1"/>
          <p:nvPr/>
        </p:nvSpPr>
        <p:spPr>
          <a:xfrm>
            <a:off x="6072254" y="2370177"/>
            <a:ext cx="1345240" cy="369332"/>
          </a:xfrm>
          <a:prstGeom prst="rect">
            <a:avLst/>
          </a:prstGeom>
          <a:noFill/>
        </p:spPr>
        <p:txBody>
          <a:bodyPr wrap="none" rtlCol="0">
            <a:spAutoFit/>
          </a:bodyPr>
          <a:lstStyle/>
          <a:p>
            <a:r>
              <a:rPr lang="de-DE" b="1" dirty="0">
                <a:solidFill>
                  <a:srgbClr val="00549F"/>
                </a:solidFill>
              </a:rPr>
              <a:t>+      </a:t>
            </a:r>
            <a:r>
              <a:rPr lang="de-DE" b="1" dirty="0">
                <a:solidFill>
                  <a:srgbClr val="00549F"/>
                </a:solidFill>
                <a:latin typeface="Arial" panose="020B0604020202020204" pitchFamily="34" charset="0"/>
                <a:cs typeface="Arial" panose="020B0604020202020204" pitchFamily="34" charset="0"/>
              </a:rPr>
              <a:t>G      -</a:t>
            </a:r>
            <a:endParaRPr lang="de-DE" b="1" dirty="0">
              <a:solidFill>
                <a:srgbClr val="00549F"/>
              </a:solidFill>
            </a:endParaRPr>
          </a:p>
        </p:txBody>
      </p:sp>
      <mc:AlternateContent xmlns:mc="http://schemas.openxmlformats.org/markup-compatibility/2006" xmlns:a14="http://schemas.microsoft.com/office/drawing/2010/main">
        <mc:Choice Requires="a14">
          <p:sp>
            <p:nvSpPr>
              <p:cNvPr id="13" name="Rectangle 20">
                <a:extLst>
                  <a:ext uri="{FF2B5EF4-FFF2-40B4-BE49-F238E27FC236}">
                    <a16:creationId xmlns:a16="http://schemas.microsoft.com/office/drawing/2014/main" id="{84C312DE-61BD-4408-AECF-5AC4AAD94E49}"/>
                  </a:ext>
                </a:extLst>
              </p:cNvPr>
              <p:cNvSpPr>
                <a:spLocks noChangeArrowheads="1"/>
              </p:cNvSpPr>
              <p:nvPr>
                <p:custDataLst>
                  <p:tags r:id="rId2"/>
                </p:custDataLst>
              </p:nvPr>
            </p:nvSpPr>
            <p:spPr bwMode="auto">
              <a:xfrm>
                <a:off x="3858419" y="3015480"/>
                <a:ext cx="4473575" cy="2416046"/>
              </a:xfrm>
              <a:prstGeom prst="rect">
                <a:avLst/>
              </a:prstGeom>
              <a:solidFill>
                <a:srgbClr val="00549F"/>
              </a:solidFill>
              <a:ln w="9525">
                <a:noFill/>
                <a:miter lim="800000"/>
                <a:headEnd/>
                <a:tailEnd/>
              </a:ln>
            </p:spPr>
            <p:txBody>
              <a:bodyPr anchor="ctr">
                <a:spAutoFit/>
                <a:flatTx/>
              </a:bodyPr>
              <a:lstStyle/>
              <a:p>
                <a:pPr algn="ctr">
                  <a:spcBef>
                    <a:spcPts val="600"/>
                  </a:spcBef>
                </a:pPr>
                <a:r>
                  <a:rPr lang="de-DE" b="1" noProof="1">
                    <a:solidFill>
                      <a:schemeClr val="bg1"/>
                    </a:solidFill>
                  </a:rPr>
                  <a:t>Energiebilanz</a:t>
                </a:r>
              </a:p>
              <a:p>
                <a:pPr algn="ctr">
                  <a:spcBef>
                    <a:spcPts val="600"/>
                  </a:spcBef>
                </a:pPr>
                <a:endParaRPr lang="de-DE" b="1" noProof="1">
                  <a:solidFill>
                    <a:schemeClr val="bg1"/>
                  </a:solidFill>
                </a:endParaRPr>
              </a:p>
              <a:p>
                <a:pPr>
                  <a:spcBef>
                    <a:spcPts val="600"/>
                  </a:spcBef>
                </a:pPr>
                <a14:m>
                  <m:oMathPara xmlns:m="http://schemas.openxmlformats.org/officeDocument/2006/math">
                    <m:oMathParaPr>
                      <m:jc m:val="left"/>
                    </m:oMathParaPr>
                    <m:oMath xmlns:m="http://schemas.openxmlformats.org/officeDocument/2006/math">
                      <m:r>
                        <a:rPr lang="de-DE" b="1" i="1" noProof="1" dirty="0" smtClean="0">
                          <a:solidFill>
                            <a:schemeClr val="bg1"/>
                          </a:solidFill>
                          <a:latin typeface="Cambria Math" panose="02040503050406030204" pitchFamily="18" charset="0"/>
                        </a:rPr>
                        <m:t> </m:t>
                      </m:r>
                      <m:sSub>
                        <m:sSubPr>
                          <m:ctrlPr>
                            <a:rPr lang="de-DE" b="1" i="1" noProof="1" dirty="0" smtClean="0">
                              <a:solidFill>
                                <a:schemeClr val="bg1"/>
                              </a:solidFill>
                              <a:latin typeface="Cambria Math" panose="02040503050406030204" pitchFamily="18" charset="0"/>
                            </a:rPr>
                          </m:ctrlPr>
                        </m:sSubPr>
                        <m:e>
                          <m:r>
                            <a:rPr lang="de-DE" b="1" i="1" noProof="1" dirty="0" smtClean="0">
                              <a:solidFill>
                                <a:schemeClr val="bg1"/>
                              </a:solidFill>
                              <a:latin typeface="Cambria Math" panose="02040503050406030204" pitchFamily="18" charset="0"/>
                            </a:rPr>
                            <m:t>𝑹</m:t>
                          </m:r>
                        </m:e>
                        <m:sub>
                          <m:r>
                            <a:rPr lang="de-DE" b="1" i="1" noProof="1" dirty="0" smtClean="0">
                              <a:solidFill>
                                <a:schemeClr val="bg1"/>
                              </a:solidFill>
                              <a:latin typeface="Cambria Math" panose="02040503050406030204" pitchFamily="18" charset="0"/>
                            </a:rPr>
                            <m:t>𝒏</m:t>
                          </m:r>
                        </m:sub>
                      </m:sSub>
                      <m:r>
                        <a:rPr lang="de-DE" b="1" i="1" noProof="1" dirty="0" smtClean="0">
                          <a:solidFill>
                            <a:schemeClr val="bg1"/>
                          </a:solidFill>
                          <a:latin typeface="Cambria Math" panose="02040503050406030204" pitchFamily="18" charset="0"/>
                        </a:rPr>
                        <m:t>+ </m:t>
                      </m:r>
                      <m:r>
                        <a:rPr lang="de-DE" b="1" i="1" noProof="1" dirty="0" smtClean="0">
                          <a:solidFill>
                            <a:schemeClr val="bg1"/>
                          </a:solidFill>
                          <a:latin typeface="Cambria Math" panose="02040503050406030204" pitchFamily="18" charset="0"/>
                        </a:rPr>
                        <m:t>𝑯</m:t>
                      </m:r>
                      <m:r>
                        <a:rPr lang="de-DE" b="1" i="1" noProof="1" dirty="0" smtClean="0">
                          <a:solidFill>
                            <a:schemeClr val="bg1"/>
                          </a:solidFill>
                          <a:latin typeface="Cambria Math" panose="02040503050406030204" pitchFamily="18" charset="0"/>
                        </a:rPr>
                        <m:t> + </m:t>
                      </m:r>
                      <m:r>
                        <a:rPr lang="de-DE" b="1" i="1" noProof="1" dirty="0" smtClean="0">
                          <a:solidFill>
                            <a:schemeClr val="bg1"/>
                          </a:solidFill>
                          <a:latin typeface="Cambria Math" panose="02040503050406030204" pitchFamily="18" charset="0"/>
                        </a:rPr>
                        <m:t>𝑮</m:t>
                      </m:r>
                      <m:r>
                        <a:rPr lang="de-DE" b="1" i="1" noProof="1" dirty="0" smtClean="0">
                          <a:solidFill>
                            <a:schemeClr val="bg1"/>
                          </a:solidFill>
                          <a:latin typeface="Cambria Math" panose="02040503050406030204" pitchFamily="18" charset="0"/>
                        </a:rPr>
                        <m:t> +</m:t>
                      </m:r>
                      <m:r>
                        <a:rPr lang="de-DE" b="1" i="1" noProof="1" dirty="0" smtClean="0">
                          <a:solidFill>
                            <a:schemeClr val="bg1"/>
                          </a:solidFill>
                          <a:latin typeface="Cambria Math" panose="02040503050406030204" pitchFamily="18" charset="0"/>
                        </a:rPr>
                        <m:t>𝑳𝑬</m:t>
                      </m:r>
                      <m:r>
                        <a:rPr lang="de-DE" b="1" i="1" noProof="1" dirty="0" smtClean="0">
                          <a:solidFill>
                            <a:schemeClr val="bg1"/>
                          </a:solidFill>
                          <a:latin typeface="Cambria Math" panose="02040503050406030204" pitchFamily="18" charset="0"/>
                        </a:rPr>
                        <m:t> = </m:t>
                      </m:r>
                      <m:r>
                        <a:rPr lang="de-DE" b="1" i="1" noProof="1" dirty="0" smtClean="0">
                          <a:solidFill>
                            <a:schemeClr val="bg1"/>
                          </a:solidFill>
                          <a:latin typeface="Cambria Math" panose="02040503050406030204" pitchFamily="18" charset="0"/>
                        </a:rPr>
                        <m:t>𝟎</m:t>
                      </m:r>
                    </m:oMath>
                  </m:oMathPara>
                </a14:m>
                <a:endParaRPr lang="de-DE" b="1" noProof="1">
                  <a:solidFill>
                    <a:schemeClr val="bg1"/>
                  </a:solidFill>
                </a:endParaRPr>
              </a:p>
              <a:p>
                <a:pPr>
                  <a:spcBef>
                    <a:spcPts val="600"/>
                  </a:spcBef>
                </a:pPr>
                <a:r>
                  <a:rPr lang="de-DE" noProof="1">
                    <a:solidFill>
                      <a:schemeClr val="bg1"/>
                    </a:solidFill>
                  </a:rPr>
                  <a:t>R:  Nettostrahlung</a:t>
                </a:r>
              </a:p>
              <a:p>
                <a:pPr>
                  <a:spcBef>
                    <a:spcPts val="600"/>
                  </a:spcBef>
                </a:pPr>
                <a:r>
                  <a:rPr lang="de-DE" noProof="1">
                    <a:solidFill>
                      <a:schemeClr val="bg1"/>
                    </a:solidFill>
                  </a:rPr>
                  <a:t>H:  fühlbarer Wärmestrom</a:t>
                </a:r>
              </a:p>
              <a:p>
                <a:pPr>
                  <a:spcBef>
                    <a:spcPts val="600"/>
                  </a:spcBef>
                </a:pPr>
                <a:r>
                  <a:rPr lang="de-DE" noProof="1">
                    <a:solidFill>
                      <a:schemeClr val="bg1"/>
                    </a:solidFill>
                  </a:rPr>
                  <a:t>G:  Bodenwärmestrom</a:t>
                </a:r>
              </a:p>
              <a:p>
                <a:pPr>
                  <a:spcBef>
                    <a:spcPts val="600"/>
                  </a:spcBef>
                </a:pPr>
                <a:r>
                  <a:rPr lang="de-DE" noProof="1">
                    <a:solidFill>
                      <a:schemeClr val="bg1"/>
                    </a:solidFill>
                  </a:rPr>
                  <a:t>LE: latenter Wärmestrom</a:t>
                </a:r>
              </a:p>
            </p:txBody>
          </p:sp>
        </mc:Choice>
        <mc:Fallback xmlns="">
          <p:sp>
            <p:nvSpPr>
              <p:cNvPr id="13" name="Rectangle 20">
                <a:extLst>
                  <a:ext uri="{FF2B5EF4-FFF2-40B4-BE49-F238E27FC236}">
                    <a16:creationId xmlns:a16="http://schemas.microsoft.com/office/drawing/2014/main" id="{84C312DE-61BD-4408-AECF-5AC4AAD94E49}"/>
                  </a:ext>
                </a:extLst>
              </p:cNvPr>
              <p:cNvSpPr>
                <a:spLocks noRot="1" noChangeAspect="1" noMove="1" noResize="1" noEditPoints="1" noAdjustHandles="1" noChangeArrowheads="1" noChangeShapeType="1" noTextEdit="1"/>
              </p:cNvSpPr>
              <p:nvPr>
                <p:custDataLst>
                  <p:tags r:id="rId8"/>
                </p:custDataLst>
              </p:nvPr>
            </p:nvSpPr>
            <p:spPr bwMode="auto">
              <a:xfrm>
                <a:off x="3858419" y="3015480"/>
                <a:ext cx="4473575" cy="2416046"/>
              </a:xfrm>
              <a:prstGeom prst="rect">
                <a:avLst/>
              </a:prstGeom>
              <a:blipFill>
                <a:blip r:embed="rId9"/>
                <a:stretch>
                  <a:fillRect l="-1226" t="-1010" b="-3788"/>
                </a:stretch>
              </a:blipFill>
              <a:ln w="9525">
                <a:noFill/>
                <a:miter lim="800000"/>
                <a:headEnd/>
                <a:tailEnd/>
              </a:ln>
            </p:spPr>
            <p:txBody>
              <a:bodyPr/>
              <a:lstStyle/>
              <a:p>
                <a:r>
                  <a:rPr lang="de-DE">
                    <a:noFill/>
                  </a:rPr>
                  <a:t> </a:t>
                </a:r>
              </a:p>
            </p:txBody>
          </p:sp>
        </mc:Fallback>
      </mc:AlternateContent>
      <p:cxnSp>
        <p:nvCxnSpPr>
          <p:cNvPr id="14" name="Gerade Verbindung mit Pfeil 13">
            <a:extLst>
              <a:ext uri="{FF2B5EF4-FFF2-40B4-BE49-F238E27FC236}">
                <a16:creationId xmlns:a16="http://schemas.microsoft.com/office/drawing/2014/main" id="{F8AF824D-58AA-4A1F-A49D-689413CAAC7D}"/>
              </a:ext>
            </a:extLst>
          </p:cNvPr>
          <p:cNvCxnSpPr/>
          <p:nvPr/>
        </p:nvCxnSpPr>
        <p:spPr>
          <a:xfrm flipH="1">
            <a:off x="3485807" y="1521292"/>
            <a:ext cx="1" cy="619522"/>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2347535F-E1AB-4429-9FB7-67929D9F1E4C}"/>
              </a:ext>
            </a:extLst>
          </p:cNvPr>
          <p:cNvCxnSpPr/>
          <p:nvPr/>
        </p:nvCxnSpPr>
        <p:spPr>
          <a:xfrm flipV="1">
            <a:off x="5736251" y="1454585"/>
            <a:ext cx="2381" cy="638970"/>
          </a:xfrm>
          <a:prstGeom prst="straightConnector1">
            <a:avLst/>
          </a:prstGeom>
          <a:ln w="76200">
            <a:solidFill>
              <a:srgbClr val="00549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0461E542-0279-494C-BC7E-2262DC1C509F}"/>
              </a:ext>
            </a:extLst>
          </p:cNvPr>
          <p:cNvSpPr txBox="1"/>
          <p:nvPr/>
        </p:nvSpPr>
        <p:spPr>
          <a:xfrm>
            <a:off x="4766259" y="1644761"/>
            <a:ext cx="1332416" cy="369332"/>
          </a:xfrm>
          <a:prstGeom prst="rect">
            <a:avLst/>
          </a:prstGeom>
          <a:noFill/>
        </p:spPr>
        <p:txBody>
          <a:bodyPr wrap="none" rtlCol="0">
            <a:spAutoFit/>
          </a:bodyPr>
          <a:lstStyle/>
          <a:p>
            <a:r>
              <a:rPr lang="de-DE" b="1" dirty="0">
                <a:solidFill>
                  <a:srgbClr val="00549F"/>
                </a:solidFill>
              </a:rPr>
              <a:t>+      H      -</a:t>
            </a:r>
          </a:p>
        </p:txBody>
      </p:sp>
      <p:cxnSp>
        <p:nvCxnSpPr>
          <p:cNvPr id="17" name="Gerade Verbindung mit Pfeil 16">
            <a:extLst>
              <a:ext uri="{FF2B5EF4-FFF2-40B4-BE49-F238E27FC236}">
                <a16:creationId xmlns:a16="http://schemas.microsoft.com/office/drawing/2014/main" id="{A84E6BE1-4B50-4523-8213-33CC6D596E86}"/>
              </a:ext>
            </a:extLst>
          </p:cNvPr>
          <p:cNvCxnSpPr/>
          <p:nvPr/>
        </p:nvCxnSpPr>
        <p:spPr>
          <a:xfrm flipH="1">
            <a:off x="5158542" y="1488271"/>
            <a:ext cx="1" cy="619522"/>
          </a:xfrm>
          <a:prstGeom prst="straightConnector1">
            <a:avLst/>
          </a:prstGeom>
          <a:ln w="76200">
            <a:solidFill>
              <a:srgbClr val="0054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07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517&quot;&gt;&lt;property id=&quot;20148&quot; value=&quot;5&quot;/&gt;&lt;property id=&quot;20300&quot; value=&quot;Folie 1&quot;/&gt;&lt;property id=&quot;20307&quot; value=&quot;256&quot;/&gt;&lt;/object&gt;&lt;object type=&quot;3&quot; unique_id=&quot;59143&quot;&gt;&lt;property id=&quot;20148&quot; value=&quot;5&quot;/&gt;&lt;property id=&quot;20300&quot; value=&quot;Folie 13 - &amp;quot;Was ist machbar?&amp;quot;&quot;/&gt;&lt;property id=&quot;20307&quot; value=&quot;276&quot;/&gt;&lt;/object&gt;&lt;object type=&quot;3&quot; unique_id=&quot;59782&quot;&gt;&lt;property id=&quot;20148&quot; value=&quot;5&quot;/&gt;&lt;property id=&quot;20300&quot; value=&quot;Folie 14 - &amp;quot;Was ist machbar?&amp;quot;&quot;/&gt;&lt;property id=&quot;20307&quot; value=&quot;281&quot;/&gt;&lt;/object&gt;&lt;object type=&quot;3&quot; unique_id=&quot;79731&quot;&gt;&lt;property id=&quot;20148&quot; value=&quot;5&quot;/&gt;&lt;property id=&quot;20300&quot; value=&quot;Folie 7 - &amp;quot;Learning Analytics - Example&amp;quot;&quot;/&gt;&lt;property id=&quot;20307&quot; value=&quot;300&quot;/&gt;&lt;/object&gt;&lt;object type=&quot;3&quot; unique_id=&quot;80004&quot;&gt;&lt;property id=&quot;20148&quot; value=&quot;5&quot;/&gt;&lt;property id=&quot;20300&quot; value=&quot;Folie 9 - &amp;quot;Academic and Research Department Engineering Hydrology&amp;quot;&quot;/&gt;&lt;property id=&quot;20307&quot; value=&quot;301&quot;/&gt;&lt;/object&gt;&lt;object type=&quot;3&quot; unique_id=&quot;80005&quot;&gt;&lt;property id=&quot;20148&quot; value=&quot;5&quot;/&gt;&lt;property id=&quot;20300&quot; value=&quot;Folie 10 - &amp;quot;Academic and Research Department Engineering Hydrology&amp;quot;&quot;/&gt;&lt;property id=&quot;20307&quot; value=&quot;302&quot;/&gt;&lt;/object&gt;&lt;object type=&quot;3&quot; unique_id=&quot;80132&quot;&gt;&lt;property id=&quot;20148&quot; value=&quot;5&quot;/&gt;&lt;property id=&quot;20300&quot; value=&quot;Folie 2 - &amp;quot;Sustainable Management - Water and Energy&amp;quot;&quot;/&gt;&lt;property id=&quot;20307&quot; value=&quot;309&quot;/&gt;&lt;/object&gt;&lt;object type=&quot;3&quot; unique_id=&quot;80133&quot;&gt;&lt;property id=&quot;20148&quot; value=&quot;5&quot;/&gt;&lt;property id=&quot;20300&quot; value=&quot;Folie 12&quot;/&gt;&lt;property id=&quot;20307&quot; value=&quot;308&quot;/&gt;&lt;/object&gt;&lt;object type=&quot;3&quot; unique_id=&quot;80623&quot;&gt;&lt;property id=&quot;20148&quot; value=&quot;5&quot;/&gt;&lt;property id=&quot;20300&quot; value=&quot;Folie 3 - &amp;quot;Training of Trainers / Center for Blended Learning&amp;quot;&quot;/&gt;&lt;property id=&quot;20307&quot; value=&quot;314&quot;/&gt;&lt;/object&gt;&lt;object type=&quot;3&quot; unique_id=&quot;80624&quot;&gt;&lt;property id=&quot;20148&quot; value=&quot;5&quot;/&gt;&lt;property id=&quot;20300&quot; value=&quot;Folie 4 - &amp;quot;Training of Trainers (on-site)&amp;quot;&quot;/&gt;&lt;property id=&quot;20307&quot; value=&quot;315&quot;/&gt;&lt;/object&gt;&lt;object type=&quot;3&quot; unique_id=&quot;80625&quot;&gt;&lt;property id=&quot;20148&quot; value=&quot;5&quot;/&gt;&lt;property id=&quot;20300&quot; value=&quot;Folie 5 - &amp;quot;Training of Trainers (webinars)&amp;quot;&quot;/&gt;&lt;property id=&quot;20307&quot; value=&quot;316&quot;/&gt;&lt;/object&gt;&lt;object type=&quot;3&quot; unique_id=&quot;80626&quot;&gt;&lt;property id=&quot;20148&quot; value=&quot;5&quot;/&gt;&lt;property id=&quot;20300&quot; value=&quot;Folie 6 - &amp;quot;Learning Analytics&amp;quot;&quot;/&gt;&lt;property id=&quot;20307&quot; value=&quot;317&quot;/&gt;&lt;/object&gt;&lt;object type=&quot;3&quot; unique_id=&quot;80628&quot;&gt;&lt;property id=&quot;20148&quot; value=&quot;5&quot;/&gt;&lt;property id=&quot;20300&quot; value=&quot;Folie 8 - &amp;quot;Future steps&amp;quot;&quot;/&gt;&lt;property id=&quot;20307&quot; value=&quot;319&quot;/&gt;&lt;/object&gt;&lt;object type=&quot;3&quot; unique_id=&quot;80629&quot;&gt;&lt;property id=&quot;20148&quot; value=&quot;5&quot;/&gt;&lt;property id=&quot;20300&quot; value=&quot;Folie 11 - &amp;quot;Step2Future – Overview LFI&amp;quot;&quot;/&gt;&lt;property id=&quot;20307&quot; value=&quot;312&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Schweer\AppData\Local\Temp\PR\data\asimages\{235C0FF3-FD8E-4ED8-84B4-4C62DC0D8A7D}_4.png&quot;/&gt;&lt;left val=&quot;377&quot;/&gt;&lt;top val=&quot;117&quot;/&gt;&lt;width val=&quot;130&quot;/&gt;&lt;height val=&quot;34&quot;/&gt;&lt;hasText val=&quot;1&quot;/&gt;&lt;/Image&gt;&lt;/ThreeDShapeInfo&gt;"/>
  <p:tag name="PRESENTER_SHAPEINFO" val="&lt;ThreeDShapeInfo&gt;&lt;uuid val=&quot;{F06699C5-6DFA-4661-A91A-790A58FDC3C9}&quot;/&gt;&lt;isInvalidForFieldText val=&quot;1&quot;/&gt;&lt;Image&gt;&lt;filename val=&quot;C:\Users\Schweer\AppData\Local\Temp\PR\data\asimages\{F06699C5-6DFA-4661-A91A-790A58FDC3C9}_4_S.png&quot;/&gt;&lt;left val=&quot;375&quot;/&gt;&lt;top val=&quot;111&quot;/&gt;&lt;width val=&quot;137&quot;/&gt;&lt;height val=&quot;35&quot;/&gt;&lt;hasText val=&quot;0&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55DC00-263A-4C0D-83C2-68E073BE0389}&quot;/&gt;&lt;isInvalidForFieldText val=&quot;0&quot;/&gt;&lt;Image&gt;&lt;filename val=&quot;C:\Users\Schweer\AppData\Local\Temp\PR\data\asimages\{6755DC00-263A-4C0D-83C2-68E073BE0389}_5.png&quot;/&gt;&lt;left val=&quot;264&quot;/&gt;&lt;top val=&quot;150&quot;/&gt;&lt;width val=&quot;310&quot;/&gt;&lt;height val=&quot;6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19&quot;/&gt;&lt;lineCharCount val=&quot;19&quot;/&gt;&lt;lineCharCount val=&quot;18&quot;/&gt;&lt;lineCharCount val=&quot;43&quot;/&gt;&lt;lineCharCount val=&quot;25&quot;/&gt;&lt;/TableIndex&gt;&lt;/ShapeTextInfo&gt;"/>
  <p:tag name="HTML_SHAPEINFO" val="&lt;ThreeDShapeInfo&gt;&lt;uuid val=&quot;&quot;/&gt;&lt;isInvalidForFieldText val=&quot;0&quot;/&gt;&lt;Image&gt;&lt;filename val=&quot;C:\Users\Schweer\AppData\Local\Temp\PR\data\asimages\{B5B1AA3C-F2D3-46A4-97ED-AE9A61687845}_5.png&quot;/&gt;&lt;left val=&quot;236&quot;/&gt;&lt;top val=&quot;267&quot;/&gt;&lt;width val=&quot;355&quot;/&gt;&lt;height val=&quot;178&quot;/&gt;&lt;hasText val=&quot;1&quot;/&gt;&lt;/Image&gt;&lt;/ThreeDShapeInfo&gt;"/>
  <p:tag name="PRESENTER_SHAPEINFO" val="&lt;ThreeDShapeInfo&gt;&lt;uuid val=&quot;{8ABB98F3-E61F-4214-B73E-8B5535A0E046}&quot;/&gt;&lt;isInvalidForFieldText val=&quot;1&quot;/&gt;&lt;Image&gt;&lt;filename val=&quot;C:\Users\Schweer\AppData\Local\Temp\PR\data\asimages\{8ABB98F3-E61F-4214-B73E-8B5535A0E046}_5_S.png&quot;/&gt;&lt;left val=&quot;237&quot;/&gt;&lt;top val=&quot;261&quot;/&gt;&lt;width val=&quot;361&quot;/&gt;&lt;height val=&quot;180&quot;/&gt;&lt;hasText val=&quot;0&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755DC00-263A-4C0D-83C2-68E073BE0389}&quot;/&gt;&lt;isInvalidForFieldText val=&quot;0&quot;/&gt;&lt;Image&gt;&lt;filename val=&quot;C:\Users\Schweer\AppData\Local\Temp\PR\data\asimages\{6755DC00-263A-4C0D-83C2-68E073BE0389}_5.png&quot;/&gt;&lt;left val=&quot;264&quot;/&gt;&lt;top val=&quot;150&quot;/&gt;&lt;width val=&quot;310&quot;/&gt;&lt;height val=&quot;60&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19&quot;/&gt;&lt;lineCharCount val=&quot;19&quot;/&gt;&lt;lineCharCount val=&quot;18&quot;/&gt;&lt;lineCharCount val=&quot;43&quot;/&gt;&lt;lineCharCount val=&quot;25&quot;/&gt;&lt;/TableIndex&gt;&lt;/ShapeTextInfo&gt;"/>
  <p:tag name="HTML_SHAPEINFO" val="&lt;ThreeDShapeInfo&gt;&lt;uuid val=&quot;&quot;/&gt;&lt;isInvalidForFieldText val=&quot;0&quot;/&gt;&lt;Image&gt;&lt;filename val=&quot;C:\Users\Schweer\AppData\Local\Temp\PR\data\asimages\{B5B1AA3C-F2D3-46A4-97ED-AE9A61687845}_5.png&quot;/&gt;&lt;left val=&quot;236&quot;/&gt;&lt;top val=&quot;267&quot;/&gt;&lt;width val=&quot;355&quot;/&gt;&lt;height val=&quot;178&quot;/&gt;&lt;hasText val=&quot;1&quot;/&gt;&lt;/Image&gt;&lt;/ThreeDShapeInfo&gt;"/>
  <p:tag name="PRESENTER_SHAPEINFO" val="&lt;ThreeDShapeInfo&gt;&lt;uuid val=&quot;{8ABB98F3-E61F-4214-B73E-8B5535A0E046}&quot;/&gt;&lt;isInvalidForFieldText val=&quot;1&quot;/&gt;&lt;Image&gt;&lt;filename val=&quot;C:\Users\Schweer\AppData\Local\Temp\PR\data\asimages\{8ABB98F3-E61F-4214-B73E-8B5535A0E046}_5_S.png&quot;/&gt;&lt;left val=&quot;237&quot;/&gt;&lt;top val=&quot;261&quot;/&gt;&lt;width val=&quot;361&quot;/&gt;&lt;height val=&quot;180&quot;/&gt;&lt;hasText val=&quot;0&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ED2CF2-8368-4041-B2DF-D2EB6D647D08}&quot;/&gt;&lt;isInvalidForFieldText val=&quot;0&quot;/&gt;&lt;Image&gt;&lt;filename val=&quot;C:\Users\Schweer\AppData\Local\Temp\PR\data\asimages\{1EED2CF2-8368-4041-B2DF-D2EB6D647D08}_11.png&quot;/&gt;&lt;left val=&quot;111&quot;/&gt;&lt;top val=&quot;87&quot;/&gt;&lt;width val=&quot;600&quot;/&gt;&lt;height val=&quot;36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chweer\AppData\Local\Temp\PR\data\asimages\{4AAD1396-2858-442A-875F-DF2CFDA760A3}_10.png&quot;/&gt;&lt;left val=&quot;98&quot;/&gt;&lt;top val=&quot;100&quot;/&gt;&lt;width val=&quot;616&quot;/&gt;&lt;height val=&quot;37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Schweer\AppData\Local\Temp\PR\data\asimages\{981F5DDE-D4D7-42F8-B987-3BFD0E099AAD}_4.png&quot;/&gt;&lt;left val=&quot;201&quot;/&gt;&lt;top val=&quot;210&quot;/&gt;&lt;width val=&quot;153&quot;/&gt;&lt;height val=&quot;34&quot;/&gt;&lt;hasText val=&quot;1&quot;/&gt;&lt;/Image&gt;&lt;/ThreeDShapeInfo&gt;"/>
  <p:tag name="PRESENTER_SHAPEINFO" val="&lt;ThreeDShapeInfo&gt;&lt;uuid val=&quot;{211B299B-2D59-4EFF-ACD5-D044B4CFEBAA}&quot;/&gt;&lt;isInvalidForFieldText val=&quot;1&quot;/&gt;&lt;Image&gt;&lt;filename val=&quot;C:\Users\Schweer\AppData\Local\Temp\PR\data\asimages\{211B299B-2D59-4EFF-ACD5-D044B4CFEBAA}_4_S.png&quot;/&gt;&lt;left val=&quot;199&quot;/&gt;&lt;top val=&quot;204&quot;/&gt;&lt;width val=&quot;159&quot;/&gt;&lt;height val=&quot;36&quot;/&gt;&lt;hasText val=&quot;0&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Schweer\AppData\Local\Temp\PR\data\asimages\{CBDFF266-8797-45B6-BE22-62EA243BF588}_4.png&quot;/&gt;&lt;left val=&quot;531&quot;/&gt;&lt;top val=&quot;210&quot;/&gt;&lt;width val=&quot;154&quot;/&gt;&lt;height val=&quot;34&quot;/&gt;&lt;hasText val=&quot;1&quot;/&gt;&lt;/Image&gt;&lt;/ThreeDShapeInfo&gt;"/>
  <p:tag name="PRESENTER_SHAPEINFO" val="&lt;ThreeDShapeInfo&gt;&lt;uuid val=&quot;{4808259D-E0A6-4027-A697-58539A99BE25}&quot;/&gt;&lt;isInvalidForFieldText val=&quot;1&quot;/&gt;&lt;Image&gt;&lt;filename val=&quot;C:\Users\Schweer\AppData\Local\Temp\PR\data\asimages\{4808259D-E0A6-4027-A697-58539A99BE25}_4_S.png&quot;/&gt;&lt;left val=&quot;530&quot;/&gt;&lt;top val=&quot;204&quot;/&gt;&lt;width val=&quot;160&quot;/&gt;&lt;height val=&quot;36&quot;/&gt;&lt;hasText val=&quot;0&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3&quot;/&gt;&lt;lineCharCount val=&quot;14&quot;/&gt;&lt;lineCharCount val=&quot;19&quot;/&gt;&lt;/TableIndex&gt;&lt;/ShapeTextInfo&gt;"/>
  <p:tag name="HTML_SHAPEINFO" val="&lt;ThreeDShapeInfo&gt;&lt;uuid val=&quot;&quot;/&gt;&lt;isInvalidForFieldText val=&quot;0&quot;/&gt;&lt;Image&gt;&lt;filename val=&quot;C:\Users\Schweer\AppData\Local\Temp\PR\data\asimages\{C6A66E28-1526-4170-87BF-093C45BEB447}_4.png&quot;/&gt;&lt;left val=&quot;357&quot;/&gt;&lt;top val=&quot;291&quot;/&gt;&lt;width val=&quot;172&quot;/&gt;&lt;height val=&quot;72&quot;/&gt;&lt;hasText val=&quot;1&quot;/&gt;&lt;/Image&gt;&lt;/ThreeDShapeInfo&gt;"/>
  <p:tag name="PRESENTER_SHAPEINFO" val="&lt;ThreeDShapeInfo&gt;&lt;uuid val=&quot;{EABBF0C1-C3D2-4FC1-89DD-3BC22301E0B9}&quot;/&gt;&lt;isInvalidForFieldText val=&quot;1&quot;/&gt;&lt;Image&gt;&lt;filename val=&quot;C:\Users\Schweer\AppData\Local\Temp\PR\data\asimages\{EABBF0C1-C3D2-4FC1-89DD-3BC22301E0B9}_4_S.png&quot;/&gt;&lt;left val=&quot;355&quot;/&gt;&lt;top val=&quot;285&quot;/&gt;&lt;width val=&quot;181&quot;/&gt;&lt;height val=&quot;75&quot;/&gt;&lt;hasText val=&quot;0&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37A8F7-2A0E-4549-8F96-A0D6150E00D6}&quot;/&gt;&lt;isInvalidForFieldText val=&quot;1&quot;/&gt;&lt;Image&gt;&lt;filename val=&quot;C:\Users\Schweer\AppData\Local\Temp\PR\data\asimages\{7837A8F7-2A0E-4549-8F96-A0D6150E00D6}_4.png&quot;/&gt;&lt;left val=&quot;381&quot;/&gt;&lt;top val=&quot;132&quot;/&gt;&lt;width val=&quot;132&quot;/&gt;&lt;height val=&quot;151&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5940F3B6-FE05-4596-996B-B1155FD0A27E}&quot;/&gt;&lt;isInvalidForFieldText val=&quot;0&quot;/&gt;&lt;Image&gt;&lt;filename val=&quot;C:\Users\Schweer\AppData\Local\Temp\PR\data\asimages\{5940F3B6-FE05-4596-996B-B1155FD0A27E}_4.png&quot;/&gt;&lt;left val=&quot;273&quot;/&gt;&lt;top val=&quot;379&quot;/&gt;&lt;width val=&quot;334&quot;/&gt;&lt;height val=&quot;13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Schweer\AppData\Local\Temp\PR\data\asimages\{B10B2D15-4CC0-4A49-AE53-4AFAE1318962}_4.png&quot;/&gt;&lt;left val=&quot;277&quot;/&gt;&lt;top val=&quot;399&quot;/&gt;&lt;width val=&quot;413&quot;/&gt;&lt;height val=&quot;34&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Folienlayout_LFI_C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Folienlayout_LFI_CD</Template>
  <TotalTime>0</TotalTime>
  <Words>1720</Words>
  <Application>Microsoft Office PowerPoint</Application>
  <PresentationFormat>Benutzerdefiniert</PresentationFormat>
  <Paragraphs>268</Paragraphs>
  <Slides>26</Slides>
  <Notes>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26</vt:i4>
      </vt:variant>
    </vt:vector>
  </HeadingPairs>
  <TitlesOfParts>
    <vt:vector size="37" baseType="lpstr">
      <vt:lpstr>Arial</vt:lpstr>
      <vt:lpstr>Arial</vt:lpstr>
      <vt:lpstr>Arial Narrow</vt:lpstr>
      <vt:lpstr>Calibri</vt:lpstr>
      <vt:lpstr>Cambria Math</vt:lpstr>
      <vt:lpstr>Josefin Sans Thin</vt:lpstr>
      <vt:lpstr>Symbol</vt:lpstr>
      <vt:lpstr>Wingdings</vt:lpstr>
      <vt:lpstr>Folienlayout_LFI_CD</vt:lpstr>
      <vt:lpstr>Visio</vt:lpstr>
      <vt:lpstr>Diagramm</vt:lpstr>
      <vt:lpstr>PowerPoint-Präsentation</vt:lpstr>
      <vt:lpstr>PowerPoint-Präsentation</vt:lpstr>
      <vt:lpstr>Grundlagen der Verdunstung</vt:lpstr>
      <vt:lpstr>Verdunstung</vt:lpstr>
      <vt:lpstr>Evapotranspiration I</vt:lpstr>
      <vt:lpstr>Evapotranspiration II</vt:lpstr>
      <vt:lpstr>Verdunstungsprozess</vt:lpstr>
      <vt:lpstr>Verdunstung aus der Wasserbilanz</vt:lpstr>
      <vt:lpstr>Verdunstung aus der Energiebilanz</vt:lpstr>
      <vt:lpstr>Einflussfaktoren für die Verdunstung</vt:lpstr>
      <vt:lpstr>Jährliche Verdunstungsverhältnisse</vt:lpstr>
      <vt:lpstr>Jahreszeitliche Schwankung der Verdunstung</vt:lpstr>
      <vt:lpstr>Boden als Faktor für die Verdunstung  am Beispiel Deutschland</vt:lpstr>
      <vt:lpstr>Jahreswerte der Verdunstung in Deutschland</vt:lpstr>
      <vt:lpstr>Verdunstung im Bodenkörper</vt:lpstr>
      <vt:lpstr>Verdunstung im Bodenkörper</vt:lpstr>
      <vt:lpstr>Verdunstung im Bodenkörper</vt:lpstr>
      <vt:lpstr>Bodenhydrologische Begriffe</vt:lpstr>
      <vt:lpstr>Nutzbare Feldkapazität </vt:lpstr>
      <vt:lpstr>Permanenter Welkepunkt</vt:lpstr>
      <vt:lpstr>Wasserhaltevermögen (Wasserspannungskurve, Retentionskurve, pF-Kurve)</vt:lpstr>
      <vt:lpstr>Bodenfeuchte</vt:lpstr>
      <vt:lpstr>Verdunstung in städtischen Gebieten</vt:lpstr>
      <vt:lpstr>Stichworte Verdunstung</vt:lpstr>
      <vt:lpstr>Literatur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Demet Cekin</dc:creator>
  <cp:lastModifiedBy>Friederike Kimmich</cp:lastModifiedBy>
  <cp:revision>400</cp:revision>
  <cp:lastPrinted>2020-01-16T12:36:26Z</cp:lastPrinted>
  <dcterms:created xsi:type="dcterms:W3CDTF">2016-04-20T07:15:10Z</dcterms:created>
  <dcterms:modified xsi:type="dcterms:W3CDTF">2022-11-21T17:24:37Z</dcterms:modified>
</cp:coreProperties>
</file>