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4" r:id="rId1"/>
  </p:sldMasterIdLst>
  <p:notesMasterIdLst>
    <p:notesMasterId r:id="rId26"/>
  </p:notesMasterIdLst>
  <p:handoutMasterIdLst>
    <p:handoutMasterId r:id="rId27"/>
  </p:handoutMasterIdLst>
  <p:sldIdLst>
    <p:sldId id="256" r:id="rId2"/>
    <p:sldId id="399" r:id="rId3"/>
    <p:sldId id="397" r:id="rId4"/>
    <p:sldId id="414" r:id="rId5"/>
    <p:sldId id="382" r:id="rId6"/>
    <p:sldId id="402" r:id="rId7"/>
    <p:sldId id="401" r:id="rId8"/>
    <p:sldId id="404" r:id="rId9"/>
    <p:sldId id="403" r:id="rId10"/>
    <p:sldId id="411" r:id="rId11"/>
    <p:sldId id="400" r:id="rId12"/>
    <p:sldId id="413" r:id="rId13"/>
    <p:sldId id="406" r:id="rId14"/>
    <p:sldId id="405" r:id="rId15"/>
    <p:sldId id="407" r:id="rId16"/>
    <p:sldId id="408" r:id="rId17"/>
    <p:sldId id="409" r:id="rId18"/>
    <p:sldId id="412" r:id="rId19"/>
    <p:sldId id="415" r:id="rId20"/>
    <p:sldId id="410" r:id="rId21"/>
    <p:sldId id="417" r:id="rId22"/>
    <p:sldId id="416" r:id="rId23"/>
    <p:sldId id="418" r:id="rId24"/>
    <p:sldId id="357" r:id="rId25"/>
  </p:sldIdLst>
  <p:sldSz cx="12190413" cy="6859588"/>
  <p:notesSz cx="7104063" cy="10234613"/>
  <p:custDataLst>
    <p:tags r:id="rId28"/>
  </p:custDataLst>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3429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685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0287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1714500" algn="l" defTabSz="685800" rtl="0" eaLnBrk="1" latinLnBrk="0" hangingPunct="1">
      <a:defRPr kern="1200">
        <a:solidFill>
          <a:schemeClr val="tx1"/>
        </a:solidFill>
        <a:latin typeface="Arial" charset="0"/>
        <a:ea typeface="ＭＳ Ｐゴシック" pitchFamily="34" charset="-128"/>
        <a:cs typeface="+mn-cs"/>
      </a:defRPr>
    </a:lvl6pPr>
    <a:lvl7pPr marL="2057400" algn="l" defTabSz="685800" rtl="0" eaLnBrk="1" latinLnBrk="0" hangingPunct="1">
      <a:defRPr kern="1200">
        <a:solidFill>
          <a:schemeClr val="tx1"/>
        </a:solidFill>
        <a:latin typeface="Arial" charset="0"/>
        <a:ea typeface="ＭＳ Ｐゴシック" pitchFamily="34" charset="-128"/>
        <a:cs typeface="+mn-cs"/>
      </a:defRPr>
    </a:lvl7pPr>
    <a:lvl8pPr marL="2400300" algn="l" defTabSz="685800" rtl="0" eaLnBrk="1" latinLnBrk="0" hangingPunct="1">
      <a:defRPr kern="1200">
        <a:solidFill>
          <a:schemeClr val="tx1"/>
        </a:solidFill>
        <a:latin typeface="Arial" charset="0"/>
        <a:ea typeface="ＭＳ Ｐゴシック" pitchFamily="34" charset="-128"/>
        <a:cs typeface="+mn-cs"/>
      </a:defRPr>
    </a:lvl8pPr>
    <a:lvl9pPr marL="2743200" algn="l" defTabSz="6858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Standardabschnitt" id="{832BB7BD-5E32-470D-91A5-44F9BA8CAB24}">
          <p14:sldIdLst>
            <p14:sldId id="256"/>
            <p14:sldId id="399"/>
            <p14:sldId id="397"/>
            <p14:sldId id="414"/>
            <p14:sldId id="382"/>
            <p14:sldId id="402"/>
            <p14:sldId id="401"/>
            <p14:sldId id="404"/>
            <p14:sldId id="403"/>
            <p14:sldId id="411"/>
            <p14:sldId id="400"/>
            <p14:sldId id="413"/>
            <p14:sldId id="406"/>
            <p14:sldId id="405"/>
            <p14:sldId id="407"/>
            <p14:sldId id="408"/>
            <p14:sldId id="409"/>
            <p14:sldId id="412"/>
            <p14:sldId id="415"/>
            <p14:sldId id="410"/>
            <p14:sldId id="417"/>
            <p14:sldId id="416"/>
            <p14:sldId id="418"/>
            <p14:sldId id="357"/>
          </p14:sldIdLst>
        </p14:section>
      </p14:sectionLst>
    </p:ext>
    <p:ext uri="{EFAFB233-063F-42B5-8137-9DF3F51BA10A}">
      <p15:sldGuideLst xmlns:p15="http://schemas.microsoft.com/office/powerpoint/2012/main">
        <p15:guide id="1" orient="horz" pos="724" userDrawn="1">
          <p15:clr>
            <a:srgbClr val="A4A3A4"/>
          </p15:clr>
        </p15:guide>
        <p15:guide id="2" pos="7355" userDrawn="1">
          <p15:clr>
            <a:srgbClr val="A4A3A4"/>
          </p15:clr>
        </p15:guide>
        <p15:guide id="3" pos="3835" userDrawn="1">
          <p15:clr>
            <a:srgbClr val="A4A3A4"/>
          </p15:clr>
        </p15:guide>
        <p15:guide id="4" pos="91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Rinkens" initials="C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9F9F9"/>
    <a:srgbClr val="D9D9D9"/>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69871" autoAdjust="0"/>
  </p:normalViewPr>
  <p:slideViewPr>
    <p:cSldViewPr snapToGrid="0">
      <p:cViewPr varScale="1">
        <p:scale>
          <a:sx n="108" d="100"/>
          <a:sy n="108" d="100"/>
        </p:scale>
        <p:origin x="2058" y="102"/>
      </p:cViewPr>
      <p:guideLst>
        <p:guide orient="horz" pos="724"/>
        <p:guide pos="7355"/>
        <p:guide pos="3835"/>
        <p:guide pos="914"/>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8639" cy="51276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023836" y="1"/>
            <a:ext cx="3078639"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36BC5836-BAF6-4D8A-A9E3-B5AE78065CE7}" type="datetimeFigureOut">
              <a:rPr lang="de-DE" altLang="de-DE"/>
              <a:pPr>
                <a:defRPr/>
              </a:pPr>
              <a:t>21.11.2022</a:t>
            </a:fld>
            <a:endParaRPr lang="de-DE" altLang="de-DE"/>
          </a:p>
        </p:txBody>
      </p:sp>
      <p:sp>
        <p:nvSpPr>
          <p:cNvPr id="4" name="Fußzeilenplatzhalter 3"/>
          <p:cNvSpPr>
            <a:spLocks noGrp="1"/>
          </p:cNvSpPr>
          <p:nvPr>
            <p:ph type="ftr" sz="quarter" idx="2"/>
          </p:nvPr>
        </p:nvSpPr>
        <p:spPr>
          <a:xfrm>
            <a:off x="1" y="9721851"/>
            <a:ext cx="3078639"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5" name="Foliennummernplatzhalter 4"/>
          <p:cNvSpPr>
            <a:spLocks noGrp="1"/>
          </p:cNvSpPr>
          <p:nvPr>
            <p:ph type="sldNum" sz="quarter" idx="3"/>
          </p:nvPr>
        </p:nvSpPr>
        <p:spPr>
          <a:xfrm>
            <a:off x="4023836" y="9721851"/>
            <a:ext cx="3078639"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Arial" pitchFamily="34" charset="0"/>
              </a:defRPr>
            </a:lvl1pPr>
          </a:lstStyle>
          <a:p>
            <a:pPr>
              <a:defRPr/>
            </a:pPr>
            <a:fld id="{4955F4D8-E3AF-4C1F-8140-C52B70E6913F}" type="slidenum">
              <a:rPr lang="de-DE" altLang="de-DE"/>
              <a:pPr>
                <a:defRPr/>
              </a:pPr>
              <a:t>‹Nr.›</a:t>
            </a:fld>
            <a:endParaRPr lang="de-DE" altLang="de-DE"/>
          </a:p>
        </p:txBody>
      </p:sp>
    </p:spTree>
    <p:extLst>
      <p:ext uri="{BB962C8B-B14F-4D97-AF65-F5344CB8AC3E}">
        <p14:creationId xmlns:p14="http://schemas.microsoft.com/office/powerpoint/2010/main" val="32119494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8639" cy="512763"/>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3" name="Datumsplatzhalter 2"/>
          <p:cNvSpPr>
            <a:spLocks noGrp="1"/>
          </p:cNvSpPr>
          <p:nvPr>
            <p:ph type="dt" idx="1"/>
          </p:nvPr>
        </p:nvSpPr>
        <p:spPr>
          <a:xfrm>
            <a:off x="4023836" y="1"/>
            <a:ext cx="3078639"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C08540E4-6944-4AF5-BE60-E2CBB2BDB64F}" type="datetimeFigureOut">
              <a:rPr lang="de-DE" altLang="de-DE"/>
              <a:pPr>
                <a:defRPr/>
              </a:pPr>
              <a:t>21.11.2022</a:t>
            </a:fld>
            <a:endParaRPr lang="de-DE" altLang="de-DE"/>
          </a:p>
        </p:txBody>
      </p:sp>
      <p:sp>
        <p:nvSpPr>
          <p:cNvPr id="4" name="Folienbildplatzhalt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10090" y="4926014"/>
            <a:ext cx="5683886" cy="4029075"/>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1" y="9721851"/>
            <a:ext cx="3078639"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7" name="Foliennummernplatzhalter 6"/>
          <p:cNvSpPr>
            <a:spLocks noGrp="1"/>
          </p:cNvSpPr>
          <p:nvPr>
            <p:ph type="sldNum" sz="quarter" idx="5"/>
          </p:nvPr>
        </p:nvSpPr>
        <p:spPr>
          <a:xfrm>
            <a:off x="4023836" y="9721851"/>
            <a:ext cx="3078639"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Arial" pitchFamily="34" charset="0"/>
              </a:defRPr>
            </a:lvl1pPr>
          </a:lstStyle>
          <a:p>
            <a:pPr>
              <a:defRPr/>
            </a:pPr>
            <a:fld id="{B6C1468A-999B-428C-9204-5120CE211921}" type="slidenum">
              <a:rPr lang="de-DE" altLang="de-DE"/>
              <a:pPr>
                <a:defRPr/>
              </a:pPr>
              <a:t>‹Nr.›</a:t>
            </a:fld>
            <a:endParaRPr lang="de-DE" altLang="de-DE"/>
          </a:p>
        </p:txBody>
      </p:sp>
    </p:spTree>
    <p:extLst>
      <p:ext uri="{BB962C8B-B14F-4D97-AF65-F5344CB8AC3E}">
        <p14:creationId xmlns:p14="http://schemas.microsoft.com/office/powerpoint/2010/main" val="128450920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800" kern="1200">
        <a:solidFill>
          <a:schemeClr val="tx1"/>
        </a:solidFill>
        <a:latin typeface="Arial" pitchFamily="34" charset="0"/>
        <a:ea typeface="ＭＳ Ｐゴシック" charset="0"/>
        <a:cs typeface="Arial" pitchFamily="34" charset="0"/>
      </a:defRPr>
    </a:lvl1pPr>
    <a:lvl2pPr marL="342900" algn="l" rtl="0" eaLnBrk="0" fontAlgn="base" hangingPunct="0">
      <a:spcBef>
        <a:spcPct val="30000"/>
      </a:spcBef>
      <a:spcAft>
        <a:spcPct val="0"/>
      </a:spcAft>
      <a:defRPr sz="800" kern="1200">
        <a:solidFill>
          <a:schemeClr val="tx1"/>
        </a:solidFill>
        <a:latin typeface="Arial" pitchFamily="34" charset="0"/>
        <a:ea typeface="Arial" charset="0"/>
        <a:cs typeface="Arial" pitchFamily="34" charset="0"/>
      </a:defRPr>
    </a:lvl2pPr>
    <a:lvl3pPr marL="685800" algn="l" rtl="0" eaLnBrk="0" fontAlgn="base" hangingPunct="0">
      <a:spcBef>
        <a:spcPct val="30000"/>
      </a:spcBef>
      <a:spcAft>
        <a:spcPct val="0"/>
      </a:spcAft>
      <a:defRPr sz="800" kern="1200">
        <a:solidFill>
          <a:schemeClr val="tx1"/>
        </a:solidFill>
        <a:latin typeface="Arial" pitchFamily="34" charset="0"/>
        <a:ea typeface="Arial" charset="0"/>
        <a:cs typeface="Arial" pitchFamily="34" charset="0"/>
      </a:defRPr>
    </a:lvl3pPr>
    <a:lvl4pPr marL="1028700" algn="l" rtl="0" eaLnBrk="0" fontAlgn="base" hangingPunct="0">
      <a:spcBef>
        <a:spcPct val="30000"/>
      </a:spcBef>
      <a:spcAft>
        <a:spcPct val="0"/>
      </a:spcAft>
      <a:defRPr sz="800" kern="1200">
        <a:solidFill>
          <a:schemeClr val="tx1"/>
        </a:solidFill>
        <a:latin typeface="Arial" pitchFamily="34" charset="0"/>
        <a:ea typeface="Arial" charset="0"/>
        <a:cs typeface="Arial" pitchFamily="34" charset="0"/>
      </a:defRPr>
    </a:lvl4pPr>
    <a:lvl5pPr marL="1371600" algn="l" rtl="0" eaLnBrk="0" fontAlgn="base" hangingPunct="0">
      <a:spcBef>
        <a:spcPct val="30000"/>
      </a:spcBef>
      <a:spcAft>
        <a:spcPct val="0"/>
      </a:spcAft>
      <a:defRPr sz="800" kern="1200">
        <a:solidFill>
          <a:schemeClr val="tx1"/>
        </a:solidFill>
        <a:latin typeface="Arial" pitchFamily="34" charset="0"/>
        <a:ea typeface="Arial" charset="0"/>
        <a:cs typeface="Arial"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49190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Begründung der globalen Unterschiede in der Verdunstung sollte</a:t>
            </a:r>
            <a:r>
              <a:rPr lang="de-DE" baseline="0" dirty="0"/>
              <a:t> man natürlich die Grundlagen der atmosphärischen Zirkulation und des Strahlungshaushaltes kennen, die im Klimateil behandelt wurden und hier nicht noch einmal wiederholt werden (können).</a:t>
            </a:r>
            <a:endParaRPr lang="de-DE" dirty="0"/>
          </a:p>
        </p:txBody>
      </p:sp>
    </p:spTree>
    <p:extLst>
      <p:ext uri="{BB962C8B-B14F-4D97-AF65-F5344CB8AC3E}">
        <p14:creationId xmlns:p14="http://schemas.microsoft.com/office/powerpoint/2010/main" val="419613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20028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Alternative</a:t>
            </a:r>
            <a:r>
              <a:rPr lang="de-DE" baseline="0" dirty="0"/>
              <a:t> Definition UBA:</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Ein Niedrigwassertag ist definiert als ein Tag, an dem der mittlere jährliche Tagesabfluss niedriger ist als der für den jeweiligen Pegel ermittelte mittlere Niedrigwasserabfluss (MNQ) der Zeitspanne 1961 bis 1990. Der MNQ wird aus den jeweils niedrigsten Abflüssen der einzelnen Wasserhaushaltsjahre (NQ) berechnet. </a:t>
            </a:r>
          </a:p>
          <a:p>
            <a:endParaRPr lang="de-DE" dirty="0"/>
          </a:p>
        </p:txBody>
      </p:sp>
    </p:spTree>
    <p:extLst>
      <p:ext uri="{BB962C8B-B14F-4D97-AF65-F5344CB8AC3E}">
        <p14:creationId xmlns:p14="http://schemas.microsoft.com/office/powerpoint/2010/main" val="265249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Rechts zu sehen ist eine Karte des Palmer-</a:t>
            </a:r>
            <a:r>
              <a:rPr lang="de-DE" dirty="0" err="1"/>
              <a:t>Drought</a:t>
            </a:r>
            <a:r>
              <a:rPr lang="de-DE" dirty="0"/>
              <a:t> </a:t>
            </a:r>
            <a:r>
              <a:rPr lang="de-DE" dirty="0" err="1"/>
              <a:t>Severity</a:t>
            </a:r>
            <a:r>
              <a:rPr lang="de-DE" dirty="0"/>
              <a:t> Index</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Der Palmer </a:t>
            </a:r>
            <a:r>
              <a:rPr lang="de-DE" dirty="0" err="1"/>
              <a:t>Drought</a:t>
            </a:r>
            <a:r>
              <a:rPr lang="de-DE" dirty="0"/>
              <a:t> </a:t>
            </a:r>
            <a:r>
              <a:rPr lang="de-DE" dirty="0" err="1"/>
              <a:t>Severity</a:t>
            </a:r>
            <a:r>
              <a:rPr lang="de-DE" dirty="0"/>
              <a:t> Index (PDSI) verwendet Temperatur- und Niederschlagsdaten, um die relative Trockenheit zu schätzen. Es handelt sich um einen standardisierten Index, der im Allgemeinen von -10 (trocken) bis +10 (feucht) reicht,</a:t>
            </a:r>
            <a:r>
              <a:rPr lang="de-DE" baseline="0" dirty="0"/>
              <a:t> in der Regel allerdings Werte zwischen -4 bis +4 erreicht.</a:t>
            </a:r>
            <a:endParaRPr lang="de-DE" dirty="0"/>
          </a:p>
          <a:p>
            <a:endParaRPr lang="de-DE" dirty="0"/>
          </a:p>
          <a:p>
            <a:r>
              <a:rPr lang="de-DE" dirty="0"/>
              <a:t>Stärken:</a:t>
            </a:r>
          </a:p>
          <a:p>
            <a:r>
              <a:rPr lang="de-DE" dirty="0"/>
              <a:t>Effektiv bei der Bestimmung langfristiger Trockenheit, insbesondere über niedrigen und mittleren Breitengraden    </a:t>
            </a:r>
          </a:p>
          <a:p>
            <a:r>
              <a:rPr lang="de-DE" dirty="0"/>
              <a:t>Durch die Verwendung der Oberflächenlufttemperatur und eines physikalischen Wasserhaushaltsmodells berücksichtigt der PDSI den grundlegenden Effekt der globalen Erwärmung durch potenzielle </a:t>
            </a:r>
            <a:r>
              <a:rPr lang="de-DE" dirty="0" err="1"/>
              <a:t>Evapotranspiration</a:t>
            </a:r>
            <a:r>
              <a:rPr lang="de-DE" dirty="0"/>
              <a:t>    </a:t>
            </a:r>
          </a:p>
          <a:p>
            <a:r>
              <a:rPr lang="de-DE" dirty="0"/>
              <a:t>Berücksichtigt die Bedingungen des Vormonats</a:t>
            </a:r>
          </a:p>
          <a:p>
            <a:endParaRPr lang="de-DE" dirty="0"/>
          </a:p>
          <a:p>
            <a:r>
              <a:rPr lang="de-DE" dirty="0"/>
              <a:t>Wesentliche Beschränkungen:    </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Berücksichtigt keinen Schnee oder Eis (verzögerter Abfluss); geht davon aus, dass der Niederschlag sofort verfügbar ist</a:t>
            </a:r>
          </a:p>
          <a:p>
            <a:r>
              <a:rPr lang="de-DE" dirty="0"/>
              <a:t>Ab hier </a:t>
            </a:r>
            <a:r>
              <a:rPr lang="de-DE" dirty="0" err="1"/>
              <a:t>ggf</a:t>
            </a:r>
            <a:r>
              <a:rPr lang="de-DE" dirty="0"/>
              <a:t> etwas zu speziell:</a:t>
            </a:r>
          </a:p>
          <a:p>
            <a:r>
              <a:rPr lang="de-DE" dirty="0"/>
              <a:t>(Nicht so vergleichbar über Regionen hinweg wie der </a:t>
            </a:r>
            <a:r>
              <a:rPr lang="de-DE" dirty="0" err="1"/>
              <a:t>Standardized</a:t>
            </a:r>
            <a:r>
              <a:rPr lang="de-DE" dirty="0"/>
              <a:t> </a:t>
            </a:r>
            <a:r>
              <a:rPr lang="de-DE" dirty="0" err="1"/>
              <a:t>Precipitation</a:t>
            </a:r>
            <a:r>
              <a:rPr lang="de-DE" dirty="0"/>
              <a:t> Index (SPI), aber dies kann durch die Verwendung des selbstkalibrierenden PDSI gemildert werden    </a:t>
            </a:r>
          </a:p>
          <a:p>
            <a:r>
              <a:rPr lang="de-DE" dirty="0"/>
              <a:t>Es fehlen die Mehrzeitskalenmerkmale von Indizes wie dem SPI, was eine Korrelation mit spezifischen Wasserressourcen wie Abfluss, Schneedecke, Speicher usw. erschwert.)</a:t>
            </a:r>
          </a:p>
        </p:txBody>
      </p:sp>
    </p:spTree>
    <p:extLst>
      <p:ext uri="{BB962C8B-B14F-4D97-AF65-F5344CB8AC3E}">
        <p14:creationId xmlns:p14="http://schemas.microsoft.com/office/powerpoint/2010/main" val="98380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a:t>
            </a:r>
            <a:r>
              <a:rPr lang="de-DE" dirty="0" err="1"/>
              <a:t>Standardized</a:t>
            </a:r>
            <a:r>
              <a:rPr lang="de-DE" dirty="0"/>
              <a:t> </a:t>
            </a:r>
            <a:r>
              <a:rPr lang="de-DE" dirty="0" err="1"/>
              <a:t>Precipitation</a:t>
            </a:r>
            <a:r>
              <a:rPr lang="de-DE" dirty="0"/>
              <a:t> Index (SPI) ist ein weit verbreiteter Index zur Charakterisierung meteorologischer Trockenheit auf verschiedenen Zeitskalen. Der SPI kann in Regionen mit sehr unterschiedlichen Klimazonen verglichen werden. Er quantifiziert den beobachteten Niederschlag als standardisierte Abweichung von einer ausgewählten Wahrscheinlichkeitsverteilungsfunktion, die die Rohniederschlagsdaten modelliert. </a:t>
            </a:r>
          </a:p>
          <a:p>
            <a:endParaRPr lang="de-DE" dirty="0"/>
          </a:p>
          <a:p>
            <a:r>
              <a:rPr lang="de-DE" dirty="0"/>
              <a:t>Hauptstärken:    </a:t>
            </a:r>
          </a:p>
          <a:p>
            <a:r>
              <a:rPr lang="de-DE" dirty="0"/>
              <a:t>-Verwendet nur den Niederschlag und braucht daher wenig Daten</a:t>
            </a:r>
            <a:r>
              <a:rPr lang="de-DE" baseline="0" dirty="0"/>
              <a:t> und </a:t>
            </a:r>
            <a:r>
              <a:rPr lang="de-DE" dirty="0"/>
              <a:t> kann Dürre oder anormale Nässe auf verschiedenen Zeitskalen charakterisieren, die mit der zeitlichen Verfügbarkeit verschiedener Wasserressourcen (z. B. Bodenfeuchtigkeit, Schneedecke, Grundwasser, Flussabfluss und Stauseespeicherung) übereinstimmen    </a:t>
            </a:r>
          </a:p>
          <a:p>
            <a:r>
              <a:rPr lang="de-DE" dirty="0"/>
              <a:t>-Bessere Vergleichbarkeit zwischen Regionen mit unterschiedlichen Klimazonen als der Palmer </a:t>
            </a:r>
            <a:r>
              <a:rPr lang="de-DE" dirty="0" err="1"/>
              <a:t>Severity</a:t>
            </a:r>
            <a:r>
              <a:rPr lang="de-DE" dirty="0"/>
              <a:t> </a:t>
            </a:r>
            <a:r>
              <a:rPr lang="de-DE" dirty="0" err="1"/>
              <a:t>Drought</a:t>
            </a:r>
            <a:r>
              <a:rPr lang="de-DE" dirty="0"/>
              <a:t> Index (PDSI)    </a:t>
            </a:r>
          </a:p>
          <a:p>
            <a:r>
              <a:rPr lang="de-DE" dirty="0"/>
              <a:t>-Weniger komplex zu berechnen als der PDSI</a:t>
            </a:r>
          </a:p>
          <a:p>
            <a:endParaRPr lang="de-DE" dirty="0"/>
          </a:p>
          <a:p>
            <a:r>
              <a:rPr lang="de-DE" dirty="0"/>
              <a:t>Wesentliche Einschränkungen:    </a:t>
            </a:r>
          </a:p>
          <a:p>
            <a:r>
              <a:rPr lang="de-DE" dirty="0"/>
              <a:t>-Da der SPI nur die Wasserversorgung misst, berücksichtigt er nicht die </a:t>
            </a:r>
            <a:r>
              <a:rPr lang="de-DE" dirty="0" err="1"/>
              <a:t>Evapotranspiration</a:t>
            </a:r>
            <a:r>
              <a:rPr lang="de-DE" dirty="0"/>
              <a:t>, was seine Fähigkeit einschränkt, die Auswirkungen erhöhter Temperaturen (im Zusammenhang mit dem Klimawandel) auf den Wasserbedarf und die Verfügbarkeit zu erfassen    Empfindlich in Bezug auf die Menge und Zuverlässigkeit der Daten, die zur Anpassung der Verteilung verwendet werden; 30-50 Jahre empfohlen    </a:t>
            </a:r>
          </a:p>
          <a:p>
            <a:r>
              <a:rPr lang="de-DE" dirty="0"/>
              <a:t>-Berücksichtigt nicht die Intensität der Niederschläge und ihre potenziellen Auswirkungen auf Abfluss, Wassermenge und Wasserverfügbarkeit innerhalb des betreffenden Systems</a:t>
            </a:r>
          </a:p>
        </p:txBody>
      </p:sp>
    </p:spTree>
    <p:extLst>
      <p:ext uri="{BB962C8B-B14F-4D97-AF65-F5344CB8AC3E}">
        <p14:creationId xmlns:p14="http://schemas.microsoft.com/office/powerpoint/2010/main" val="85937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Zustand in einem oberirdischen Gewässer, bei dem der Wasserstand oder der Durchfluss einen bestimmten Schwellenwert erreicht oder unterschritten hat. Dieses Niedrigwasser ist grundsätzlich witterungs- oder jahreszeitlich bedingt</a:t>
            </a:r>
          </a:p>
        </p:txBody>
      </p:sp>
    </p:spTree>
    <p:extLst>
      <p:ext uri="{BB962C8B-B14F-4D97-AF65-F5344CB8AC3E}">
        <p14:creationId xmlns:p14="http://schemas.microsoft.com/office/powerpoint/2010/main" val="1305019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Vorlesung (Thema und Inhalte)">
    <p:spTree>
      <p:nvGrpSpPr>
        <p:cNvPr id="1" name=""/>
        <p:cNvGrpSpPr/>
        <p:nvPr/>
      </p:nvGrpSpPr>
      <p:grpSpPr>
        <a:xfrm>
          <a:off x="0" y="0"/>
          <a:ext cx="0" cy="0"/>
          <a:chOff x="0" y="0"/>
          <a:chExt cx="0" cy="0"/>
        </a:xfrm>
      </p:grpSpPr>
      <p:sp>
        <p:nvSpPr>
          <p:cNvPr id="6" name="Rechteck 5"/>
          <p:cNvSpPr/>
          <p:nvPr userDrawn="1"/>
        </p:nvSpPr>
        <p:spPr>
          <a:xfrm>
            <a:off x="1" y="2"/>
            <a:ext cx="12190413" cy="2313524"/>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0" anchor="ctr"/>
          <a:lstStyle/>
          <a:p>
            <a:pPr algn="ctr" eaLnBrk="1" fontAlgn="auto" hangingPunct="1">
              <a:spcBef>
                <a:spcPts val="0"/>
              </a:spcBef>
              <a:spcAft>
                <a:spcPts val="0"/>
              </a:spcAft>
              <a:defRPr/>
            </a:pPr>
            <a:endParaRPr lang="de-DE">
              <a:solidFill>
                <a:schemeClr val="bg1"/>
              </a:solidFill>
            </a:endParaRPr>
          </a:p>
        </p:txBody>
      </p:sp>
      <p:sp>
        <p:nvSpPr>
          <p:cNvPr id="7" name="Content Placeholder 2"/>
          <p:cNvSpPr>
            <a:spLocks noGrp="1"/>
          </p:cNvSpPr>
          <p:nvPr>
            <p:ph idx="1" hasCustomPrompt="1"/>
          </p:nvPr>
        </p:nvSpPr>
        <p:spPr>
          <a:xfrm>
            <a:off x="353955" y="2518244"/>
            <a:ext cx="11482505" cy="588784"/>
          </a:xfrm>
          <a:prstGeom prst="rect">
            <a:avLst/>
          </a:prstGeom>
          <a:noFill/>
        </p:spPr>
        <p:txBody>
          <a:bodyPr lIns="0" tIns="0" rIns="0" bIns="0">
            <a:noAutofit/>
          </a:bodyPr>
          <a:lstStyle>
            <a:lvl1pPr marL="0" indent="0">
              <a:lnSpc>
                <a:spcPct val="100000"/>
              </a:lnSpc>
              <a:spcBef>
                <a:spcPts val="0"/>
              </a:spcBef>
              <a:buFontTx/>
              <a:buNone/>
              <a:defRPr sz="3200" b="1" i="0" baseline="0">
                <a:solidFill>
                  <a:srgbClr val="00549F"/>
                </a:solidFill>
                <a:latin typeface="Arial" panose="020B0604020202020204" pitchFamily="34" charset="0"/>
                <a:cs typeface="Arial" panose="020B0604020202020204" pitchFamily="34" charset="0"/>
              </a:defRPr>
            </a:lvl1pPr>
            <a:lvl2pPr marL="161990" indent="134992">
              <a:buClr>
                <a:schemeClr val="tx2"/>
              </a:buClr>
              <a:defRPr sz="1400"/>
            </a:lvl2pPr>
            <a:lvl3pPr marL="323981" indent="134992">
              <a:buClr>
                <a:schemeClr val="tx2"/>
              </a:buClr>
              <a:buFont typeface="Symbol" panose="05050102010706020507" pitchFamily="18" charset="2"/>
              <a:buChar char="-"/>
              <a:defRPr sz="1200"/>
            </a:lvl3pPr>
            <a:lvl4pPr marL="485971" indent="134992">
              <a:buClr>
                <a:schemeClr val="tx2"/>
              </a:buClr>
              <a:buFont typeface="Wingdings" panose="05000000000000000000" pitchFamily="2" charset="2"/>
              <a:buChar char="§"/>
              <a:defRPr sz="1200"/>
            </a:lvl4pPr>
            <a:lvl5pPr marL="647963" indent="134992">
              <a:buClr>
                <a:schemeClr val="tx2"/>
              </a:buClr>
              <a:buFont typeface="Arial" panose="020B0604020202020204" pitchFamily="34" charset="0"/>
              <a:buChar char="-"/>
              <a:defRPr sz="1200"/>
            </a:lvl5pPr>
          </a:lstStyle>
          <a:p>
            <a:pPr lvl="0"/>
            <a:r>
              <a:rPr lang="de-DE" dirty="0"/>
              <a:t>Textmasterformat Arial 32 </a:t>
            </a:r>
            <a:r>
              <a:rPr lang="de-DE" dirty="0" err="1"/>
              <a:t>pt</a:t>
            </a:r>
            <a:r>
              <a:rPr lang="de-DE" dirty="0"/>
              <a:t> fett RWTH-blau</a:t>
            </a:r>
          </a:p>
        </p:txBody>
      </p:sp>
      <p:sp>
        <p:nvSpPr>
          <p:cNvPr id="8" name="Content Placeholder 2"/>
          <p:cNvSpPr>
            <a:spLocks noGrp="1"/>
          </p:cNvSpPr>
          <p:nvPr>
            <p:ph idx="13" hasCustomPrompt="1"/>
          </p:nvPr>
        </p:nvSpPr>
        <p:spPr>
          <a:xfrm>
            <a:off x="353955" y="3098706"/>
            <a:ext cx="11482505" cy="498786"/>
          </a:xfrm>
          <a:prstGeom prst="rect">
            <a:avLst/>
          </a:prstGeom>
          <a:noFill/>
        </p:spPr>
        <p:txBody>
          <a:bodyPr lIns="0" tIns="0" rIns="0" bIns="0">
            <a:noAutofit/>
          </a:bodyPr>
          <a:lstStyle>
            <a:lvl1pPr marL="0" indent="0">
              <a:lnSpc>
                <a:spcPct val="100000"/>
              </a:lnSpc>
              <a:spcBef>
                <a:spcPts val="0"/>
              </a:spcBef>
              <a:buFontTx/>
              <a:buNone/>
              <a:defRPr sz="1999" b="1" i="0">
                <a:solidFill>
                  <a:schemeClr val="tx1"/>
                </a:solidFill>
                <a:latin typeface="Arial" panose="020B0604020202020204" pitchFamily="34" charset="0"/>
                <a:cs typeface="Arial" panose="020B0604020202020204" pitchFamily="34" charset="0"/>
              </a:defRPr>
            </a:lvl1pPr>
            <a:lvl2pPr marL="161990" indent="134992">
              <a:buClr>
                <a:schemeClr val="tx2"/>
              </a:buClr>
              <a:defRPr sz="1400"/>
            </a:lvl2pPr>
            <a:lvl3pPr marL="323981" indent="134992">
              <a:buClr>
                <a:schemeClr val="tx2"/>
              </a:buClr>
              <a:buFont typeface="Symbol" panose="05050102010706020507" pitchFamily="18" charset="2"/>
              <a:buChar char="-"/>
              <a:defRPr sz="1200"/>
            </a:lvl3pPr>
            <a:lvl4pPr marL="485971" indent="134992">
              <a:buClr>
                <a:schemeClr val="tx2"/>
              </a:buClr>
              <a:buFont typeface="Wingdings" panose="05000000000000000000" pitchFamily="2" charset="2"/>
              <a:buChar char="§"/>
              <a:defRPr sz="1200"/>
            </a:lvl4pPr>
            <a:lvl5pPr marL="647963" indent="134992">
              <a:buClr>
                <a:schemeClr val="tx2"/>
              </a:buClr>
              <a:buFont typeface="Arial" panose="020B0604020202020204" pitchFamily="34" charset="0"/>
              <a:buChar char="-"/>
              <a:defRPr sz="1200"/>
            </a:lvl5pPr>
          </a:lstStyle>
          <a:p>
            <a:pPr lvl="0"/>
            <a:r>
              <a:rPr lang="de-DE" dirty="0"/>
              <a:t>Textmasterformat bearbeiten Arial 20 </a:t>
            </a:r>
            <a:r>
              <a:rPr lang="de-DE" dirty="0" err="1"/>
              <a:t>pt</a:t>
            </a:r>
            <a:r>
              <a:rPr lang="de-DE" dirty="0"/>
              <a:t> fett schwarz</a:t>
            </a:r>
          </a:p>
        </p:txBody>
      </p:sp>
      <p:pic>
        <p:nvPicPr>
          <p:cNvPr id="9" name="Grafik 8">
            <a:hlinkClick r:id="rId2"/>
            <a:extLst>
              <a:ext uri="{FF2B5EF4-FFF2-40B4-BE49-F238E27FC236}">
                <a16:creationId xmlns:a16="http://schemas.microsoft.com/office/drawing/2014/main" id="{81D2A5DE-FEDB-49E8-90B5-513E5C784C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3792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Title 1"/>
          <p:cNvSpPr txBox="1">
            <a:spLocks/>
          </p:cNvSpPr>
          <p:nvPr userDrawn="1"/>
        </p:nvSpPr>
        <p:spPr>
          <a:xfrm>
            <a:off x="325393" y="2488191"/>
            <a:ext cx="11482480" cy="1079750"/>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de-DE" altLang="de-DE" sz="3200" b="1" dirty="0">
                <a:solidFill>
                  <a:srgbClr val="00549F"/>
                </a:solidFill>
              </a:rPr>
              <a:t>Vielen Dank</a:t>
            </a:r>
            <a:br>
              <a:rPr lang="de-DE" altLang="de-DE" sz="3200" b="1" dirty="0">
                <a:solidFill>
                  <a:srgbClr val="00549F"/>
                </a:solidFill>
              </a:rPr>
            </a:br>
            <a:r>
              <a:rPr lang="de-DE" altLang="de-DE" sz="3200" b="1" dirty="0">
                <a:solidFill>
                  <a:srgbClr val="00549F"/>
                </a:solidFill>
              </a:rPr>
              <a:t>für Ihre Aufmerksamkeit</a:t>
            </a:r>
            <a:endParaRPr lang="en-US" altLang="de-DE" sz="3200" b="1" dirty="0">
              <a:solidFill>
                <a:srgbClr val="00549F"/>
              </a:solidFill>
            </a:endParaRPr>
          </a:p>
        </p:txBody>
      </p:sp>
      <p:sp>
        <p:nvSpPr>
          <p:cNvPr id="4" name="Textplatzhalter 24"/>
          <p:cNvSpPr>
            <a:spLocks noGrp="1"/>
          </p:cNvSpPr>
          <p:nvPr>
            <p:ph type="body" sz="quarter" idx="11" hasCustomPrompt="1"/>
          </p:nvPr>
        </p:nvSpPr>
        <p:spPr>
          <a:xfrm>
            <a:off x="372080" y="3989728"/>
            <a:ext cx="11317694" cy="1656383"/>
          </a:xfrm>
          <a:prstGeom prst="rect">
            <a:avLst/>
          </a:prstGeom>
        </p:spPr>
        <p:txBody>
          <a:bodyPr lIns="0" tIns="0" rIns="0" bIns="0">
            <a:normAutofit/>
          </a:bodyPr>
          <a:lstStyle>
            <a:lvl1pPr marL="0" indent="0">
              <a:lnSpc>
                <a:spcPct val="100000"/>
              </a:lnSpc>
              <a:spcBef>
                <a:spcPts val="0"/>
              </a:spcBef>
              <a:buFontTx/>
              <a:buNone/>
              <a:defRPr sz="1799" b="0">
                <a:latin typeface="Arial" panose="020B0604020202020204" pitchFamily="34" charset="0"/>
                <a:cs typeface="Arial" panose="020B0604020202020204" pitchFamily="34" charset="0"/>
              </a:defRPr>
            </a:lvl1pPr>
            <a:lvl2pPr marL="342881" indent="0">
              <a:buFontTx/>
              <a:buNone/>
              <a:defRPr sz="1400"/>
            </a:lvl2pPr>
            <a:lvl3pPr marL="685760" indent="0">
              <a:buFontTx/>
              <a:buNone/>
              <a:defRPr sz="1400"/>
            </a:lvl3pPr>
            <a:lvl4pPr marL="1028640" indent="0">
              <a:buFontTx/>
              <a:buNone/>
              <a:defRPr sz="1400"/>
            </a:lvl4pPr>
            <a:lvl5pPr marL="1371519" indent="0">
              <a:buFontTx/>
              <a:buNone/>
              <a:defRPr sz="1400"/>
            </a:lvl5pPr>
          </a:lstStyle>
          <a:p>
            <a:pPr lvl="0"/>
            <a:r>
              <a:rPr lang="de-DE" dirty="0"/>
              <a:t>Textmasterformat bearbeiten Arial 18 </a:t>
            </a:r>
            <a:r>
              <a:rPr lang="de-DE" dirty="0" err="1"/>
              <a:t>pt</a:t>
            </a:r>
            <a:endParaRPr lang="de-DE" dirty="0"/>
          </a:p>
        </p:txBody>
      </p:sp>
      <p:cxnSp>
        <p:nvCxnSpPr>
          <p:cNvPr id="5" name="Gerader Verbinder 11"/>
          <p:cNvCxnSpPr/>
          <p:nvPr userDrawn="1"/>
        </p:nvCxnSpPr>
        <p:spPr>
          <a:xfrm>
            <a:off x="360319"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a:hlinkClick r:id="rId2"/>
            <a:extLst>
              <a:ext uri="{FF2B5EF4-FFF2-40B4-BE49-F238E27FC236}">
                <a16:creationId xmlns:a16="http://schemas.microsoft.com/office/drawing/2014/main" id="{B4093E93-41D2-4C13-96F2-68CF274315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30528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hr- und Lernzie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209662"/>
            <a:ext cx="11482505" cy="543726"/>
          </a:xfrm>
          <a:prstGeom prst="rect">
            <a:avLst/>
          </a:prstGeom>
        </p:spPr>
        <p:txBody>
          <a:bodyPr lIns="0" tIns="0" rIns="0" bIns="0" anchor="b" anchorCtr="0">
            <a:norm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Lehr- und Lernziele der Veranstaltung</a:t>
            </a:r>
            <a:endParaRPr lang="en-US"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32">
            <a:extLst>
              <a:ext uri="{FF2B5EF4-FFF2-40B4-BE49-F238E27FC236}">
                <a16:creationId xmlns:a16="http://schemas.microsoft.com/office/drawing/2014/main" id="{B990CFDD-C7FF-4CED-A771-F0A16E7C0F02}"/>
              </a:ext>
            </a:extLst>
          </p:cNvPr>
          <p:cNvSpPr txBox="1">
            <a:spLocks noChangeArrowheads="1"/>
          </p:cNvSpPr>
          <p:nvPr userDrawn="1"/>
        </p:nvSpPr>
        <p:spPr bwMode="auto">
          <a:xfrm>
            <a:off x="350660" y="2758137"/>
            <a:ext cx="13084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analysieren</a:t>
            </a:r>
          </a:p>
        </p:txBody>
      </p:sp>
      <p:sp>
        <p:nvSpPr>
          <p:cNvPr id="8" name="Text Box 35">
            <a:extLst>
              <a:ext uri="{FF2B5EF4-FFF2-40B4-BE49-F238E27FC236}">
                <a16:creationId xmlns:a16="http://schemas.microsoft.com/office/drawing/2014/main" id="{A8A27BE0-BE92-40A0-BD5A-DD6C4389C83B}"/>
              </a:ext>
            </a:extLst>
          </p:cNvPr>
          <p:cNvSpPr txBox="1">
            <a:spLocks noChangeArrowheads="1"/>
          </p:cNvSpPr>
          <p:nvPr userDrawn="1"/>
        </p:nvSpPr>
        <p:spPr bwMode="auto">
          <a:xfrm>
            <a:off x="350660" y="3550401"/>
            <a:ext cx="11930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anwenden</a:t>
            </a:r>
          </a:p>
        </p:txBody>
      </p:sp>
      <p:sp>
        <p:nvSpPr>
          <p:cNvPr id="10" name="Text Box 38">
            <a:extLst>
              <a:ext uri="{FF2B5EF4-FFF2-40B4-BE49-F238E27FC236}">
                <a16:creationId xmlns:a16="http://schemas.microsoft.com/office/drawing/2014/main" id="{42ACB213-4EC8-4DF2-8184-5D537C109522}"/>
              </a:ext>
            </a:extLst>
          </p:cNvPr>
          <p:cNvSpPr txBox="1">
            <a:spLocks noChangeArrowheads="1"/>
          </p:cNvSpPr>
          <p:nvPr userDrawn="1"/>
        </p:nvSpPr>
        <p:spPr bwMode="auto">
          <a:xfrm>
            <a:off x="350660" y="4341078"/>
            <a:ext cx="1141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verstehen</a:t>
            </a:r>
          </a:p>
        </p:txBody>
      </p:sp>
      <p:sp>
        <p:nvSpPr>
          <p:cNvPr id="11" name="Text Box 41">
            <a:extLst>
              <a:ext uri="{FF2B5EF4-FFF2-40B4-BE49-F238E27FC236}">
                <a16:creationId xmlns:a16="http://schemas.microsoft.com/office/drawing/2014/main" id="{C0B793E8-799D-4081-AC8D-80B023DE52C1}"/>
              </a:ext>
            </a:extLst>
          </p:cNvPr>
          <p:cNvSpPr txBox="1">
            <a:spLocks noChangeArrowheads="1"/>
          </p:cNvSpPr>
          <p:nvPr userDrawn="1"/>
        </p:nvSpPr>
        <p:spPr bwMode="auto">
          <a:xfrm>
            <a:off x="350660" y="5133342"/>
            <a:ext cx="9750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erinnern</a:t>
            </a:r>
          </a:p>
        </p:txBody>
      </p:sp>
      <p:sp>
        <p:nvSpPr>
          <p:cNvPr id="14" name="Text Box 32">
            <a:extLst>
              <a:ext uri="{FF2B5EF4-FFF2-40B4-BE49-F238E27FC236}">
                <a16:creationId xmlns:a16="http://schemas.microsoft.com/office/drawing/2014/main" id="{C733F2ED-6571-4595-865A-AC225C64E198}"/>
              </a:ext>
            </a:extLst>
          </p:cNvPr>
          <p:cNvSpPr txBox="1">
            <a:spLocks noChangeArrowheads="1"/>
          </p:cNvSpPr>
          <p:nvPr userDrawn="1"/>
        </p:nvSpPr>
        <p:spPr bwMode="auto">
          <a:xfrm>
            <a:off x="350660" y="1160169"/>
            <a:ext cx="1201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erschaffen</a:t>
            </a:r>
          </a:p>
        </p:txBody>
      </p:sp>
      <p:sp>
        <p:nvSpPr>
          <p:cNvPr id="15" name="Text Box 35">
            <a:extLst>
              <a:ext uri="{FF2B5EF4-FFF2-40B4-BE49-F238E27FC236}">
                <a16:creationId xmlns:a16="http://schemas.microsoft.com/office/drawing/2014/main" id="{42EA27B3-516D-4900-9A2E-8B573C154CC2}"/>
              </a:ext>
            </a:extLst>
          </p:cNvPr>
          <p:cNvSpPr txBox="1">
            <a:spLocks noChangeArrowheads="1"/>
          </p:cNvSpPr>
          <p:nvPr userDrawn="1"/>
        </p:nvSpPr>
        <p:spPr bwMode="auto">
          <a:xfrm>
            <a:off x="350660" y="1965873"/>
            <a:ext cx="1077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bewerten</a:t>
            </a:r>
          </a:p>
        </p:txBody>
      </p:sp>
      <p:pic>
        <p:nvPicPr>
          <p:cNvPr id="16" name="Grafik 15">
            <a:hlinkClick r:id="rId2"/>
            <a:extLst>
              <a:ext uri="{FF2B5EF4-FFF2-40B4-BE49-F238E27FC236}">
                <a16:creationId xmlns:a16="http://schemas.microsoft.com/office/drawing/2014/main" id="{50E033D7-BF27-4DF6-92B3-AD8FE2583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3685628503"/>
      </p:ext>
    </p:extLst>
  </p:cSld>
  <p:clrMapOvr>
    <a:masterClrMapping/>
  </p:clrMapOvr>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hr- und Lernziele mit Symbolen">
    <p:spTree>
      <p:nvGrpSpPr>
        <p:cNvPr id="1" name=""/>
        <p:cNvGrpSpPr/>
        <p:nvPr/>
      </p:nvGrpSpPr>
      <p:grpSpPr>
        <a:xfrm>
          <a:off x="0" y="0"/>
          <a:ext cx="0" cy="0"/>
          <a:chOff x="0" y="0"/>
          <a:chExt cx="0" cy="0"/>
        </a:xfrm>
      </p:grpSpPr>
      <p:sp>
        <p:nvSpPr>
          <p:cNvPr id="30" name="Gleichschenkliges Dreieck 29">
            <a:extLst>
              <a:ext uri="{FF2B5EF4-FFF2-40B4-BE49-F238E27FC236}">
                <a16:creationId xmlns:a16="http://schemas.microsoft.com/office/drawing/2014/main" id="{3C8FE2A8-EC9B-4C07-8F84-38D49B7AEDA0}"/>
              </a:ext>
            </a:extLst>
          </p:cNvPr>
          <p:cNvSpPr/>
          <p:nvPr userDrawn="1"/>
        </p:nvSpPr>
        <p:spPr>
          <a:xfrm>
            <a:off x="215140" y="1122185"/>
            <a:ext cx="816351" cy="4644278"/>
          </a:xfrm>
          <a:prstGeom prst="triangl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reihandform: Form 1">
            <a:extLst>
              <a:ext uri="{FF2B5EF4-FFF2-40B4-BE49-F238E27FC236}">
                <a16:creationId xmlns:a16="http://schemas.microsoft.com/office/drawing/2014/main" id="{B9E89B22-2114-4B45-9FCE-5249196B745F}"/>
              </a:ext>
            </a:extLst>
          </p:cNvPr>
          <p:cNvSpPr/>
          <p:nvPr userDrawn="1"/>
        </p:nvSpPr>
        <p:spPr>
          <a:xfrm>
            <a:off x="393316" y="1131888"/>
            <a:ext cx="450850" cy="254000"/>
          </a:xfrm>
          <a:custGeom>
            <a:avLst/>
            <a:gdLst>
              <a:gd name="connsiteX0" fmla="*/ 0 w 450850"/>
              <a:gd name="connsiteY0" fmla="*/ 77787 h 254000"/>
              <a:gd name="connsiteX1" fmla="*/ 231775 w 450850"/>
              <a:gd name="connsiteY1" fmla="*/ 0 h 254000"/>
              <a:gd name="connsiteX2" fmla="*/ 450850 w 450850"/>
              <a:gd name="connsiteY2" fmla="*/ 80962 h 254000"/>
              <a:gd name="connsiteX3" fmla="*/ 365125 w 450850"/>
              <a:gd name="connsiteY3" fmla="*/ 117475 h 254000"/>
              <a:gd name="connsiteX4" fmla="*/ 368300 w 450850"/>
              <a:gd name="connsiteY4" fmla="*/ 203200 h 254000"/>
              <a:gd name="connsiteX5" fmla="*/ 234950 w 450850"/>
              <a:gd name="connsiteY5" fmla="*/ 254000 h 254000"/>
              <a:gd name="connsiteX6" fmla="*/ 84138 w 450850"/>
              <a:gd name="connsiteY6" fmla="*/ 203200 h 254000"/>
              <a:gd name="connsiteX7" fmla="*/ 90488 w 450850"/>
              <a:gd name="connsiteY7" fmla="*/ 112712 h 254000"/>
              <a:gd name="connsiteX8" fmla="*/ 0 w 450850"/>
              <a:gd name="connsiteY8" fmla="*/ 77787 h 254000"/>
              <a:gd name="connsiteX0" fmla="*/ 0 w 450850"/>
              <a:gd name="connsiteY0" fmla="*/ 77787 h 254000"/>
              <a:gd name="connsiteX1" fmla="*/ 231775 w 450850"/>
              <a:gd name="connsiteY1" fmla="*/ 0 h 254000"/>
              <a:gd name="connsiteX2" fmla="*/ 450850 w 450850"/>
              <a:gd name="connsiteY2" fmla="*/ 80962 h 254000"/>
              <a:gd name="connsiteX3" fmla="*/ 365125 w 450850"/>
              <a:gd name="connsiteY3" fmla="*/ 117475 h 254000"/>
              <a:gd name="connsiteX4" fmla="*/ 368300 w 450850"/>
              <a:gd name="connsiteY4" fmla="*/ 203200 h 254000"/>
              <a:gd name="connsiteX5" fmla="*/ 234950 w 450850"/>
              <a:gd name="connsiteY5" fmla="*/ 254000 h 254000"/>
              <a:gd name="connsiteX6" fmla="*/ 84138 w 450850"/>
              <a:gd name="connsiteY6" fmla="*/ 203200 h 254000"/>
              <a:gd name="connsiteX7" fmla="*/ 90488 w 450850"/>
              <a:gd name="connsiteY7" fmla="*/ 112712 h 254000"/>
              <a:gd name="connsiteX8" fmla="*/ 0 w 450850"/>
              <a:gd name="connsiteY8" fmla="*/ 77787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 h="254000">
                <a:moveTo>
                  <a:pt x="0" y="77787"/>
                </a:moveTo>
                <a:lnTo>
                  <a:pt x="231775" y="0"/>
                </a:lnTo>
                <a:lnTo>
                  <a:pt x="450850" y="80962"/>
                </a:lnTo>
                <a:lnTo>
                  <a:pt x="365125" y="117475"/>
                </a:lnTo>
                <a:lnTo>
                  <a:pt x="368300" y="203200"/>
                </a:lnTo>
                <a:cubicBezTo>
                  <a:pt x="346604" y="225954"/>
                  <a:pt x="282310" y="254000"/>
                  <a:pt x="234950" y="254000"/>
                </a:cubicBezTo>
                <a:cubicBezTo>
                  <a:pt x="187590" y="254000"/>
                  <a:pt x="108215" y="226748"/>
                  <a:pt x="84138" y="203200"/>
                </a:cubicBezTo>
                <a:lnTo>
                  <a:pt x="90488" y="112712"/>
                </a:lnTo>
                <a:lnTo>
                  <a:pt x="0" y="7778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D630212F-2BB9-4ADA-8F27-A88168E76210}"/>
              </a:ext>
            </a:extLst>
          </p:cNvPr>
          <p:cNvSpPr/>
          <p:nvPr userDrawn="1"/>
        </p:nvSpPr>
        <p:spPr>
          <a:xfrm>
            <a:off x="432892" y="1933575"/>
            <a:ext cx="374761" cy="331788"/>
          </a:xfrm>
          <a:custGeom>
            <a:avLst/>
            <a:gdLst>
              <a:gd name="connsiteX0" fmla="*/ 9525 w 369888"/>
              <a:gd name="connsiteY0" fmla="*/ 0 h 328613"/>
              <a:gd name="connsiteX1" fmla="*/ 354013 w 369888"/>
              <a:gd name="connsiteY1" fmla="*/ 1588 h 328613"/>
              <a:gd name="connsiteX2" fmla="*/ 366713 w 369888"/>
              <a:gd name="connsiteY2" fmla="*/ 11113 h 328613"/>
              <a:gd name="connsiteX3" fmla="*/ 369888 w 369888"/>
              <a:gd name="connsiteY3" fmla="*/ 255588 h 328613"/>
              <a:gd name="connsiteX4" fmla="*/ 365125 w 369888"/>
              <a:gd name="connsiteY4" fmla="*/ 258763 h 328613"/>
              <a:gd name="connsiteX5" fmla="*/ 292100 w 369888"/>
              <a:gd name="connsiteY5" fmla="*/ 260350 h 328613"/>
              <a:gd name="connsiteX6" fmla="*/ 292100 w 369888"/>
              <a:gd name="connsiteY6" fmla="*/ 328613 h 328613"/>
              <a:gd name="connsiteX7" fmla="*/ 220663 w 369888"/>
              <a:gd name="connsiteY7" fmla="*/ 261938 h 328613"/>
              <a:gd name="connsiteX8" fmla="*/ 14288 w 369888"/>
              <a:gd name="connsiteY8" fmla="*/ 258763 h 328613"/>
              <a:gd name="connsiteX9" fmla="*/ 12700 w 369888"/>
              <a:gd name="connsiteY9" fmla="*/ 254000 h 328613"/>
              <a:gd name="connsiteX10" fmla="*/ 0 w 369888"/>
              <a:gd name="connsiteY10" fmla="*/ 247650 h 328613"/>
              <a:gd name="connsiteX11" fmla="*/ 0 w 369888"/>
              <a:gd name="connsiteY11" fmla="*/ 247650 h 328613"/>
              <a:gd name="connsiteX12" fmla="*/ 9525 w 369888"/>
              <a:gd name="connsiteY12" fmla="*/ 0 h 328613"/>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12700 w 369888"/>
              <a:gd name="connsiteY9" fmla="*/ 257175 h 331788"/>
              <a:gd name="connsiteX10" fmla="*/ 0 w 369888"/>
              <a:gd name="connsiteY10" fmla="*/ 250825 h 331788"/>
              <a:gd name="connsiteX11" fmla="*/ 0 w 369888"/>
              <a:gd name="connsiteY11" fmla="*/ 250825 h 331788"/>
              <a:gd name="connsiteX12" fmla="*/ 11113 w 369888"/>
              <a:gd name="connsiteY12"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12700 w 369888"/>
              <a:gd name="connsiteY9" fmla="*/ 257175 h 331788"/>
              <a:gd name="connsiteX10" fmla="*/ 0 w 369888"/>
              <a:gd name="connsiteY10" fmla="*/ 250825 h 331788"/>
              <a:gd name="connsiteX11" fmla="*/ 0 w 369888"/>
              <a:gd name="connsiteY11" fmla="*/ 250825 h 331788"/>
              <a:gd name="connsiteX12" fmla="*/ 4763 w 369888"/>
              <a:gd name="connsiteY12" fmla="*/ 34925 h 331788"/>
              <a:gd name="connsiteX13" fmla="*/ 11113 w 369888"/>
              <a:gd name="connsiteY13"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12700 w 369888"/>
              <a:gd name="connsiteY9" fmla="*/ 257175 h 331788"/>
              <a:gd name="connsiteX10" fmla="*/ 0 w 369888"/>
              <a:gd name="connsiteY10" fmla="*/ 250825 h 331788"/>
              <a:gd name="connsiteX11" fmla="*/ 0 w 369888"/>
              <a:gd name="connsiteY11" fmla="*/ 250825 h 331788"/>
              <a:gd name="connsiteX12" fmla="*/ 3176 w 369888"/>
              <a:gd name="connsiteY12" fmla="*/ 20638 h 331788"/>
              <a:gd name="connsiteX13" fmla="*/ 11113 w 369888"/>
              <a:gd name="connsiteY13"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12700 w 369888"/>
              <a:gd name="connsiteY9" fmla="*/ 257175 h 331788"/>
              <a:gd name="connsiteX10" fmla="*/ 0 w 369888"/>
              <a:gd name="connsiteY10" fmla="*/ 250825 h 331788"/>
              <a:gd name="connsiteX11" fmla="*/ 3176 w 369888"/>
              <a:gd name="connsiteY11" fmla="*/ 20638 h 331788"/>
              <a:gd name="connsiteX12" fmla="*/ 11113 w 369888"/>
              <a:gd name="connsiteY12"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0 w 369888"/>
              <a:gd name="connsiteY9" fmla="*/ 250825 h 331788"/>
              <a:gd name="connsiteX10" fmla="*/ 3176 w 369888"/>
              <a:gd name="connsiteY10" fmla="*/ 20638 h 331788"/>
              <a:gd name="connsiteX11" fmla="*/ 11113 w 369888"/>
              <a:gd name="connsiteY11"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5876 w 369888"/>
              <a:gd name="connsiteY8" fmla="*/ 260351 h 331788"/>
              <a:gd name="connsiteX9" fmla="*/ 0 w 369888"/>
              <a:gd name="connsiteY9" fmla="*/ 250825 h 331788"/>
              <a:gd name="connsiteX10" fmla="*/ 3176 w 369888"/>
              <a:gd name="connsiteY10" fmla="*/ 20638 h 331788"/>
              <a:gd name="connsiteX11" fmla="*/ 11113 w 369888"/>
              <a:gd name="connsiteY11" fmla="*/ 0 h 331788"/>
              <a:gd name="connsiteX0" fmla="*/ 15986 w 374761"/>
              <a:gd name="connsiteY0" fmla="*/ 0 h 331788"/>
              <a:gd name="connsiteX1" fmla="*/ 358886 w 374761"/>
              <a:gd name="connsiteY1" fmla="*/ 4763 h 331788"/>
              <a:gd name="connsiteX2" fmla="*/ 371586 w 374761"/>
              <a:gd name="connsiteY2" fmla="*/ 14288 h 331788"/>
              <a:gd name="connsiteX3" fmla="*/ 374761 w 374761"/>
              <a:gd name="connsiteY3" fmla="*/ 258763 h 331788"/>
              <a:gd name="connsiteX4" fmla="*/ 369998 w 374761"/>
              <a:gd name="connsiteY4" fmla="*/ 261938 h 331788"/>
              <a:gd name="connsiteX5" fmla="*/ 296973 w 374761"/>
              <a:gd name="connsiteY5" fmla="*/ 263525 h 331788"/>
              <a:gd name="connsiteX6" fmla="*/ 296973 w 374761"/>
              <a:gd name="connsiteY6" fmla="*/ 331788 h 331788"/>
              <a:gd name="connsiteX7" fmla="*/ 225536 w 374761"/>
              <a:gd name="connsiteY7" fmla="*/ 265113 h 331788"/>
              <a:gd name="connsiteX8" fmla="*/ 20749 w 374761"/>
              <a:gd name="connsiteY8" fmla="*/ 260351 h 331788"/>
              <a:gd name="connsiteX9" fmla="*/ 4873 w 374761"/>
              <a:gd name="connsiteY9" fmla="*/ 250825 h 331788"/>
              <a:gd name="connsiteX10" fmla="*/ 111 w 374761"/>
              <a:gd name="connsiteY10" fmla="*/ 20638 h 331788"/>
              <a:gd name="connsiteX11" fmla="*/ 15986 w 374761"/>
              <a:gd name="connsiteY11" fmla="*/ 0 h 331788"/>
              <a:gd name="connsiteX0" fmla="*/ 15986 w 374761"/>
              <a:gd name="connsiteY0" fmla="*/ 0 h 331788"/>
              <a:gd name="connsiteX1" fmla="*/ 358886 w 374761"/>
              <a:gd name="connsiteY1" fmla="*/ 4763 h 331788"/>
              <a:gd name="connsiteX2" fmla="*/ 371586 w 374761"/>
              <a:gd name="connsiteY2" fmla="*/ 14288 h 331788"/>
              <a:gd name="connsiteX3" fmla="*/ 374761 w 374761"/>
              <a:gd name="connsiteY3" fmla="*/ 258763 h 331788"/>
              <a:gd name="connsiteX4" fmla="*/ 369998 w 374761"/>
              <a:gd name="connsiteY4" fmla="*/ 261938 h 331788"/>
              <a:gd name="connsiteX5" fmla="*/ 296973 w 374761"/>
              <a:gd name="connsiteY5" fmla="*/ 263525 h 331788"/>
              <a:gd name="connsiteX6" fmla="*/ 296973 w 374761"/>
              <a:gd name="connsiteY6" fmla="*/ 331788 h 331788"/>
              <a:gd name="connsiteX7" fmla="*/ 225536 w 374761"/>
              <a:gd name="connsiteY7" fmla="*/ 265113 h 331788"/>
              <a:gd name="connsiteX8" fmla="*/ 14399 w 374761"/>
              <a:gd name="connsiteY8" fmla="*/ 265113 h 331788"/>
              <a:gd name="connsiteX9" fmla="*/ 4873 w 374761"/>
              <a:gd name="connsiteY9" fmla="*/ 250825 h 331788"/>
              <a:gd name="connsiteX10" fmla="*/ 111 w 374761"/>
              <a:gd name="connsiteY10" fmla="*/ 20638 h 331788"/>
              <a:gd name="connsiteX11" fmla="*/ 15986 w 374761"/>
              <a:gd name="connsiteY1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761" h="331788">
                <a:moveTo>
                  <a:pt x="15986" y="0"/>
                </a:moveTo>
                <a:lnTo>
                  <a:pt x="358886" y="4763"/>
                </a:lnTo>
                <a:lnTo>
                  <a:pt x="371586" y="14288"/>
                </a:lnTo>
                <a:cubicBezTo>
                  <a:pt x="372644" y="95780"/>
                  <a:pt x="373703" y="177271"/>
                  <a:pt x="374761" y="258763"/>
                </a:cubicBezTo>
                <a:lnTo>
                  <a:pt x="369998" y="261938"/>
                </a:lnTo>
                <a:lnTo>
                  <a:pt x="296973" y="263525"/>
                </a:lnTo>
                <a:lnTo>
                  <a:pt x="296973" y="331788"/>
                </a:lnTo>
                <a:lnTo>
                  <a:pt x="225536" y="265113"/>
                </a:lnTo>
                <a:lnTo>
                  <a:pt x="14399" y="265113"/>
                </a:lnTo>
                <a:lnTo>
                  <a:pt x="4873" y="250825"/>
                </a:lnTo>
                <a:cubicBezTo>
                  <a:pt x="5932" y="174096"/>
                  <a:pt x="-948" y="97367"/>
                  <a:pt x="111" y="20638"/>
                </a:cubicBezTo>
                <a:lnTo>
                  <a:pt x="15986"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099A8471-5E40-40B7-87DC-5FEC045940BD}"/>
              </a:ext>
            </a:extLst>
          </p:cNvPr>
          <p:cNvGrpSpPr/>
          <p:nvPr userDrawn="1"/>
        </p:nvGrpSpPr>
        <p:grpSpPr>
          <a:xfrm>
            <a:off x="410780" y="2746125"/>
            <a:ext cx="425449" cy="425701"/>
            <a:chOff x="446089" y="2746125"/>
            <a:chExt cx="425449" cy="425701"/>
          </a:xfrm>
          <a:solidFill>
            <a:srgbClr val="E6E6E6"/>
          </a:solidFill>
        </p:grpSpPr>
        <p:sp>
          <p:nvSpPr>
            <p:cNvPr id="4" name="Ellipse 3">
              <a:extLst>
                <a:ext uri="{FF2B5EF4-FFF2-40B4-BE49-F238E27FC236}">
                  <a16:creationId xmlns:a16="http://schemas.microsoft.com/office/drawing/2014/main" id="{B8042C29-1397-4A41-B26F-1A6CBE135023}"/>
                </a:ext>
              </a:extLst>
            </p:cNvPr>
            <p:cNvSpPr/>
            <p:nvPr userDrawn="1"/>
          </p:nvSpPr>
          <p:spPr>
            <a:xfrm>
              <a:off x="446089" y="2746125"/>
              <a:ext cx="304800" cy="306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reihandform: Form 4">
              <a:extLst>
                <a:ext uri="{FF2B5EF4-FFF2-40B4-BE49-F238E27FC236}">
                  <a16:creationId xmlns:a16="http://schemas.microsoft.com/office/drawing/2014/main" id="{DC07BB28-AA81-47B2-8B06-D4DDF1FDB261}"/>
                </a:ext>
              </a:extLst>
            </p:cNvPr>
            <p:cNvSpPr/>
            <p:nvPr userDrawn="1"/>
          </p:nvSpPr>
          <p:spPr>
            <a:xfrm>
              <a:off x="731838" y="3028951"/>
              <a:ext cx="139700" cy="142875"/>
            </a:xfrm>
            <a:custGeom>
              <a:avLst/>
              <a:gdLst>
                <a:gd name="connsiteX0" fmla="*/ 41275 w 139700"/>
                <a:gd name="connsiteY0" fmla="*/ 0 h 142875"/>
                <a:gd name="connsiteX1" fmla="*/ 139700 w 139700"/>
                <a:gd name="connsiteY1" fmla="*/ 93663 h 142875"/>
                <a:gd name="connsiteX2" fmla="*/ 127000 w 139700"/>
                <a:gd name="connsiteY2" fmla="*/ 133350 h 142875"/>
                <a:gd name="connsiteX3" fmla="*/ 95250 w 139700"/>
                <a:gd name="connsiteY3" fmla="*/ 142875 h 142875"/>
                <a:gd name="connsiteX4" fmla="*/ 0 w 139700"/>
                <a:gd name="connsiteY4" fmla="*/ 47625 h 142875"/>
                <a:gd name="connsiteX5" fmla="*/ 41275 w 139700"/>
                <a:gd name="connsiteY5" fmla="*/ 0 h 142875"/>
                <a:gd name="connsiteX0" fmla="*/ 41275 w 139700"/>
                <a:gd name="connsiteY0" fmla="*/ 0 h 142875"/>
                <a:gd name="connsiteX1" fmla="*/ 139700 w 139700"/>
                <a:gd name="connsiteY1" fmla="*/ 93663 h 142875"/>
                <a:gd name="connsiteX2" fmla="*/ 127000 w 139700"/>
                <a:gd name="connsiteY2" fmla="*/ 133350 h 142875"/>
                <a:gd name="connsiteX3" fmla="*/ 95250 w 139700"/>
                <a:gd name="connsiteY3" fmla="*/ 142875 h 142875"/>
                <a:gd name="connsiteX4" fmla="*/ 0 w 139700"/>
                <a:gd name="connsiteY4" fmla="*/ 47625 h 142875"/>
                <a:gd name="connsiteX5" fmla="*/ 23813 w 139700"/>
                <a:gd name="connsiteY5" fmla="*/ 17462 h 142875"/>
                <a:gd name="connsiteX6" fmla="*/ 41275 w 139700"/>
                <a:gd name="connsiteY6" fmla="*/ 0 h 142875"/>
                <a:gd name="connsiteX0" fmla="*/ 41275 w 139700"/>
                <a:gd name="connsiteY0" fmla="*/ 0 h 142875"/>
                <a:gd name="connsiteX1" fmla="*/ 139700 w 139700"/>
                <a:gd name="connsiteY1" fmla="*/ 93663 h 142875"/>
                <a:gd name="connsiteX2" fmla="*/ 127000 w 139700"/>
                <a:gd name="connsiteY2" fmla="*/ 133350 h 142875"/>
                <a:gd name="connsiteX3" fmla="*/ 95250 w 139700"/>
                <a:gd name="connsiteY3" fmla="*/ 142875 h 142875"/>
                <a:gd name="connsiteX4" fmla="*/ 0 w 139700"/>
                <a:gd name="connsiteY4" fmla="*/ 47625 h 142875"/>
                <a:gd name="connsiteX5" fmla="*/ 14288 w 139700"/>
                <a:gd name="connsiteY5" fmla="*/ 19049 h 142875"/>
                <a:gd name="connsiteX6" fmla="*/ 41275 w 139700"/>
                <a:gd name="connsiteY6" fmla="*/ 0 h 142875"/>
                <a:gd name="connsiteX0" fmla="*/ 41275 w 139700"/>
                <a:gd name="connsiteY0" fmla="*/ 0 h 142875"/>
                <a:gd name="connsiteX1" fmla="*/ 139700 w 139700"/>
                <a:gd name="connsiteY1" fmla="*/ 93663 h 142875"/>
                <a:gd name="connsiteX2" fmla="*/ 127000 w 139700"/>
                <a:gd name="connsiteY2" fmla="*/ 133350 h 142875"/>
                <a:gd name="connsiteX3" fmla="*/ 95250 w 139700"/>
                <a:gd name="connsiteY3" fmla="*/ 142875 h 142875"/>
                <a:gd name="connsiteX4" fmla="*/ 0 w 139700"/>
                <a:gd name="connsiteY4" fmla="*/ 47625 h 142875"/>
                <a:gd name="connsiteX5" fmla="*/ 4763 w 139700"/>
                <a:gd name="connsiteY5" fmla="*/ 11112 h 142875"/>
                <a:gd name="connsiteX6" fmla="*/ 41275 w 139700"/>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142875">
                  <a:moveTo>
                    <a:pt x="41275" y="0"/>
                  </a:moveTo>
                  <a:lnTo>
                    <a:pt x="139700" y="93663"/>
                  </a:lnTo>
                  <a:lnTo>
                    <a:pt x="127000" y="133350"/>
                  </a:lnTo>
                  <a:lnTo>
                    <a:pt x="95250" y="142875"/>
                  </a:lnTo>
                  <a:lnTo>
                    <a:pt x="0" y="47625"/>
                  </a:lnTo>
                  <a:lnTo>
                    <a:pt x="4763" y="11112"/>
                  </a:lnTo>
                  <a:lnTo>
                    <a:pt x="412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Title 1"/>
          <p:cNvSpPr>
            <a:spLocks noGrp="1"/>
          </p:cNvSpPr>
          <p:nvPr>
            <p:ph type="title" hasCustomPrompt="1"/>
          </p:nvPr>
        </p:nvSpPr>
        <p:spPr>
          <a:xfrm>
            <a:off x="334963" y="209662"/>
            <a:ext cx="11482505" cy="543726"/>
          </a:xfrm>
          <a:prstGeom prst="rect">
            <a:avLst/>
          </a:prstGeom>
        </p:spPr>
        <p:txBody>
          <a:bodyPr lIns="0" tIns="0" rIns="0" bIns="0" anchor="b" anchorCtr="0">
            <a:norm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Lehr- und Lernziele der Veranstaltung</a:t>
            </a:r>
            <a:endParaRPr lang="en-US"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fik 15">
            <a:hlinkClick r:id="rId2"/>
            <a:extLst>
              <a:ext uri="{FF2B5EF4-FFF2-40B4-BE49-F238E27FC236}">
                <a16:creationId xmlns:a16="http://schemas.microsoft.com/office/drawing/2014/main" id="{50E033D7-BF27-4DF6-92B3-AD8FE2583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
        <p:nvSpPr>
          <p:cNvPr id="18" name="Google Shape;184;p28">
            <a:extLst>
              <a:ext uri="{FF2B5EF4-FFF2-40B4-BE49-F238E27FC236}">
                <a16:creationId xmlns:a16="http://schemas.microsoft.com/office/drawing/2014/main" id="{C8FB55B3-4BCC-401E-8A2A-BABFCCF29850}"/>
              </a:ext>
            </a:extLst>
          </p:cNvPr>
          <p:cNvSpPr txBox="1">
            <a:spLocks/>
          </p:cNvSpPr>
          <p:nvPr userDrawn="1"/>
        </p:nvSpPr>
        <p:spPr>
          <a:xfrm>
            <a:off x="1046702" y="5336228"/>
            <a:ext cx="1659900" cy="338400"/>
          </a:xfrm>
          <a:prstGeom prst="rect">
            <a:avLst/>
          </a:prstGeom>
        </p:spPr>
        <p:txBody>
          <a:bodyPr spcFirstLastPara="1" wrap="square" lIns="91425" tIns="91425" rIns="91425" bIns="91425" anchor="ctr" anchorCtr="0">
            <a:noAutofit/>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de-DE" sz="1600" b="1" dirty="0">
                <a:latin typeface="Arial" panose="020B0604020202020204" pitchFamily="34" charset="0"/>
                <a:ea typeface="Josefin Sans"/>
                <a:cs typeface="Arial" panose="020B0604020202020204" pitchFamily="34" charset="0"/>
                <a:sym typeface="Josefin Sans"/>
              </a:rPr>
              <a:t>Erinnern</a:t>
            </a:r>
          </a:p>
        </p:txBody>
      </p:sp>
      <p:sp>
        <p:nvSpPr>
          <p:cNvPr id="19" name="Google Shape;185;p28">
            <a:extLst>
              <a:ext uri="{FF2B5EF4-FFF2-40B4-BE49-F238E27FC236}">
                <a16:creationId xmlns:a16="http://schemas.microsoft.com/office/drawing/2014/main" id="{2BBA46ED-42F8-4AF4-A941-65625AE76E72}"/>
              </a:ext>
            </a:extLst>
          </p:cNvPr>
          <p:cNvSpPr txBox="1">
            <a:spLocks/>
          </p:cNvSpPr>
          <p:nvPr userDrawn="1"/>
        </p:nvSpPr>
        <p:spPr>
          <a:xfrm>
            <a:off x="1046702" y="4486952"/>
            <a:ext cx="1659900" cy="338400"/>
          </a:xfrm>
          <a:prstGeom prst="rect">
            <a:avLst/>
          </a:prstGeom>
        </p:spPr>
        <p:txBody>
          <a:bodyPr spcFirstLastPara="1" wrap="square" lIns="91425" tIns="91425" rIns="91425" bIns="91425" anchor="ctr" anchorCtr="0">
            <a:noAutofit/>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de-DE" sz="1600" b="1">
                <a:latin typeface="Arial" panose="020B0604020202020204" pitchFamily="34" charset="0"/>
                <a:ea typeface="Josefin Sans"/>
                <a:cs typeface="Arial" panose="020B0604020202020204" pitchFamily="34" charset="0"/>
                <a:sym typeface="Josefin Sans"/>
              </a:rPr>
              <a:t>Verstehen</a:t>
            </a:r>
            <a:endParaRPr lang="de-DE" sz="1600" b="1" dirty="0">
              <a:latin typeface="Arial" panose="020B0604020202020204" pitchFamily="34" charset="0"/>
              <a:ea typeface="Josefin Sans"/>
              <a:cs typeface="Arial" panose="020B0604020202020204" pitchFamily="34" charset="0"/>
              <a:sym typeface="Josefin Sans"/>
            </a:endParaRPr>
          </a:p>
        </p:txBody>
      </p:sp>
      <p:sp>
        <p:nvSpPr>
          <p:cNvPr id="20" name="Google Shape;186;p28">
            <a:extLst>
              <a:ext uri="{FF2B5EF4-FFF2-40B4-BE49-F238E27FC236}">
                <a16:creationId xmlns:a16="http://schemas.microsoft.com/office/drawing/2014/main" id="{FFC760B9-28EF-4533-BD30-1AA73E37A8C8}"/>
              </a:ext>
            </a:extLst>
          </p:cNvPr>
          <p:cNvSpPr txBox="1">
            <a:spLocks/>
          </p:cNvSpPr>
          <p:nvPr userDrawn="1"/>
        </p:nvSpPr>
        <p:spPr>
          <a:xfrm>
            <a:off x="1046702" y="3637677"/>
            <a:ext cx="1659900" cy="338400"/>
          </a:xfrm>
          <a:prstGeom prst="rect">
            <a:avLst/>
          </a:prstGeom>
        </p:spPr>
        <p:txBody>
          <a:bodyPr spcFirstLastPara="1" wrap="square" lIns="91425" tIns="91425" rIns="91425" bIns="91425" anchor="ctr" anchorCtr="0">
            <a:noAutofit/>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de-DE" sz="1600" b="1">
                <a:latin typeface="Arial" panose="020B0604020202020204" pitchFamily="34" charset="0"/>
                <a:ea typeface="Josefin Sans"/>
                <a:cs typeface="Arial" panose="020B0604020202020204" pitchFamily="34" charset="0"/>
                <a:sym typeface="Josefin Sans"/>
              </a:rPr>
              <a:t>Anwenden</a:t>
            </a:r>
            <a:endParaRPr lang="de-DE" sz="1600" b="1" dirty="0">
              <a:latin typeface="Arial" panose="020B0604020202020204" pitchFamily="34" charset="0"/>
              <a:ea typeface="Josefin Sans"/>
              <a:cs typeface="Arial" panose="020B0604020202020204" pitchFamily="34" charset="0"/>
              <a:sym typeface="Josefin Sans"/>
            </a:endParaRPr>
          </a:p>
        </p:txBody>
      </p:sp>
      <p:pic>
        <p:nvPicPr>
          <p:cNvPr id="21" name="Grafik 20" descr="Bücher">
            <a:extLst>
              <a:ext uri="{FF2B5EF4-FFF2-40B4-BE49-F238E27FC236}">
                <a16:creationId xmlns:a16="http://schemas.microsoft.com/office/drawing/2014/main" id="{76B2184E-15C7-486D-AC1A-1CC38E6D6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914" y="5230438"/>
            <a:ext cx="540000" cy="540000"/>
          </a:xfrm>
          <a:prstGeom prst="rect">
            <a:avLst/>
          </a:prstGeom>
        </p:spPr>
      </p:pic>
      <p:pic>
        <p:nvPicPr>
          <p:cNvPr id="22" name="Grafik 21" descr="Abschlusshut">
            <a:extLst>
              <a:ext uri="{FF2B5EF4-FFF2-40B4-BE49-F238E27FC236}">
                <a16:creationId xmlns:a16="http://schemas.microsoft.com/office/drawing/2014/main" id="{F6699308-8965-4545-9CC4-CDA1D0627C6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914" y="989051"/>
            <a:ext cx="540000" cy="540000"/>
          </a:xfrm>
          <a:prstGeom prst="rect">
            <a:avLst/>
          </a:prstGeom>
        </p:spPr>
      </p:pic>
      <p:sp>
        <p:nvSpPr>
          <p:cNvPr id="23" name="Google Shape;184;p28">
            <a:extLst>
              <a:ext uri="{FF2B5EF4-FFF2-40B4-BE49-F238E27FC236}">
                <a16:creationId xmlns:a16="http://schemas.microsoft.com/office/drawing/2014/main" id="{F55A6947-6479-4D03-BBEC-F15571666B3C}"/>
              </a:ext>
            </a:extLst>
          </p:cNvPr>
          <p:cNvSpPr txBox="1">
            <a:spLocks/>
          </p:cNvSpPr>
          <p:nvPr userDrawn="1"/>
        </p:nvSpPr>
        <p:spPr>
          <a:xfrm>
            <a:off x="1046702" y="2788402"/>
            <a:ext cx="1659900" cy="33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700"/>
              <a:buFont typeface="Josefin Sans Thin"/>
              <a:buNone/>
              <a:defRPr sz="1700" b="0" i="0" u="none" strike="noStrike" cap="none">
                <a:solidFill>
                  <a:schemeClr val="dk1"/>
                </a:solidFill>
                <a:latin typeface="Josefin Sans Thin"/>
                <a:ea typeface="Josefin Sans Thin"/>
                <a:cs typeface="Josefin Sans Thin"/>
                <a:sym typeface="Josefin Sans Thin"/>
              </a:defRPr>
            </a:lvl1pPr>
            <a:lvl2pPr marL="914400" marR="0" lvl="1"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1600"/>
              </a:spcBef>
              <a:spcAft>
                <a:spcPts val="1600"/>
              </a:spcAft>
              <a:buClr>
                <a:schemeClr val="dk1"/>
              </a:buClr>
              <a:buSzPts val="1700"/>
              <a:buFont typeface="Poppins"/>
              <a:buNone/>
              <a:defRPr sz="1700" b="0" i="0" u="none" strike="noStrike" cap="none">
                <a:solidFill>
                  <a:schemeClr val="dk1"/>
                </a:solidFill>
                <a:latin typeface="Poppins"/>
                <a:ea typeface="Poppins"/>
                <a:cs typeface="Poppins"/>
                <a:sym typeface="Poppins"/>
              </a:defRPr>
            </a:lvl9pPr>
          </a:lstStyle>
          <a:p>
            <a:pPr marL="0" indent="0" algn="l"/>
            <a:r>
              <a:rPr lang="de-DE" sz="1600" b="1" dirty="0">
                <a:latin typeface="Arial" panose="020B0604020202020204" pitchFamily="34" charset="0"/>
                <a:ea typeface="Josefin Sans"/>
                <a:cs typeface="Arial" panose="020B0604020202020204" pitchFamily="34" charset="0"/>
                <a:sym typeface="Josefin Sans"/>
              </a:rPr>
              <a:t>Analysieren</a:t>
            </a:r>
          </a:p>
        </p:txBody>
      </p:sp>
      <p:sp>
        <p:nvSpPr>
          <p:cNvPr id="24" name="Google Shape;185;p28">
            <a:extLst>
              <a:ext uri="{FF2B5EF4-FFF2-40B4-BE49-F238E27FC236}">
                <a16:creationId xmlns:a16="http://schemas.microsoft.com/office/drawing/2014/main" id="{FCFC5C13-28F2-44F4-89A9-D729BC7BE722}"/>
              </a:ext>
            </a:extLst>
          </p:cNvPr>
          <p:cNvSpPr txBox="1">
            <a:spLocks/>
          </p:cNvSpPr>
          <p:nvPr userDrawn="1"/>
        </p:nvSpPr>
        <p:spPr>
          <a:xfrm>
            <a:off x="1046702" y="1939127"/>
            <a:ext cx="1659900" cy="33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700"/>
              <a:buFont typeface="Josefin Sans Thin"/>
              <a:buNone/>
              <a:defRPr sz="1700" b="0" i="0" u="none" strike="noStrike" cap="none">
                <a:solidFill>
                  <a:schemeClr val="dk1"/>
                </a:solidFill>
                <a:latin typeface="Josefin Sans Thin"/>
                <a:ea typeface="Josefin Sans Thin"/>
                <a:cs typeface="Josefin Sans Thin"/>
                <a:sym typeface="Josefin Sans Thin"/>
              </a:defRPr>
            </a:lvl1pPr>
            <a:lvl2pPr marL="914400" marR="0" lvl="1"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1600"/>
              </a:spcBef>
              <a:spcAft>
                <a:spcPts val="1600"/>
              </a:spcAft>
              <a:buClr>
                <a:schemeClr val="dk1"/>
              </a:buClr>
              <a:buSzPts val="1700"/>
              <a:buFont typeface="Poppins"/>
              <a:buNone/>
              <a:defRPr sz="1700" b="0" i="0" u="none" strike="noStrike" cap="none">
                <a:solidFill>
                  <a:schemeClr val="dk1"/>
                </a:solidFill>
                <a:latin typeface="Poppins"/>
                <a:ea typeface="Poppins"/>
                <a:cs typeface="Poppins"/>
                <a:sym typeface="Poppins"/>
              </a:defRPr>
            </a:lvl9pPr>
          </a:lstStyle>
          <a:p>
            <a:pPr marL="0" indent="0" algn="l"/>
            <a:r>
              <a:rPr lang="de-DE" sz="1600" b="1" dirty="0">
                <a:latin typeface="Arial" panose="020B0604020202020204" pitchFamily="34" charset="0"/>
                <a:ea typeface="Josefin Sans"/>
                <a:cs typeface="Arial" panose="020B0604020202020204" pitchFamily="34" charset="0"/>
                <a:sym typeface="Josefin Sans"/>
              </a:rPr>
              <a:t>Bewerten</a:t>
            </a:r>
          </a:p>
        </p:txBody>
      </p:sp>
      <p:sp>
        <p:nvSpPr>
          <p:cNvPr id="25" name="Google Shape;186;p28">
            <a:extLst>
              <a:ext uri="{FF2B5EF4-FFF2-40B4-BE49-F238E27FC236}">
                <a16:creationId xmlns:a16="http://schemas.microsoft.com/office/drawing/2014/main" id="{D1498E39-A163-455E-A142-13377A5B82D9}"/>
              </a:ext>
            </a:extLst>
          </p:cNvPr>
          <p:cNvSpPr txBox="1">
            <a:spLocks/>
          </p:cNvSpPr>
          <p:nvPr userDrawn="1"/>
        </p:nvSpPr>
        <p:spPr>
          <a:xfrm>
            <a:off x="1046702" y="1089852"/>
            <a:ext cx="1659900" cy="33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700"/>
              <a:buFont typeface="Josefin Sans Thin"/>
              <a:buNone/>
              <a:defRPr sz="1700" b="0" i="0" u="none" strike="noStrike" cap="none">
                <a:solidFill>
                  <a:schemeClr val="dk1"/>
                </a:solidFill>
                <a:latin typeface="Josefin Sans Thin"/>
                <a:ea typeface="Josefin Sans Thin"/>
                <a:cs typeface="Josefin Sans Thin"/>
                <a:sym typeface="Josefin Sans Thin"/>
              </a:defRPr>
            </a:lvl1pPr>
            <a:lvl2pPr marL="914400" marR="0" lvl="1"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1600"/>
              </a:spcBef>
              <a:spcAft>
                <a:spcPts val="1600"/>
              </a:spcAft>
              <a:buClr>
                <a:schemeClr val="dk1"/>
              </a:buClr>
              <a:buSzPts val="1700"/>
              <a:buFont typeface="Poppins"/>
              <a:buNone/>
              <a:defRPr sz="1700" b="0" i="0" u="none" strike="noStrike" cap="none">
                <a:solidFill>
                  <a:schemeClr val="dk1"/>
                </a:solidFill>
                <a:latin typeface="Poppins"/>
                <a:ea typeface="Poppins"/>
                <a:cs typeface="Poppins"/>
                <a:sym typeface="Poppins"/>
              </a:defRPr>
            </a:lvl9pPr>
          </a:lstStyle>
          <a:p>
            <a:pPr marL="0" indent="0" algn="l"/>
            <a:r>
              <a:rPr lang="de-DE" sz="1600" b="1" dirty="0">
                <a:latin typeface="Arial" panose="020B0604020202020204" pitchFamily="34" charset="0"/>
                <a:ea typeface="Josefin Sans"/>
                <a:cs typeface="Arial" panose="020B0604020202020204" pitchFamily="34" charset="0"/>
                <a:sym typeface="Josefin Sans"/>
              </a:rPr>
              <a:t>Erschaffen</a:t>
            </a:r>
          </a:p>
        </p:txBody>
      </p:sp>
      <p:pic>
        <p:nvPicPr>
          <p:cNvPr id="26" name="Grafik 25" descr="Zahnräder">
            <a:extLst>
              <a:ext uri="{FF2B5EF4-FFF2-40B4-BE49-F238E27FC236}">
                <a16:creationId xmlns:a16="http://schemas.microsoft.com/office/drawing/2014/main" id="{0B89253D-7FCB-457A-B57E-0AD2D0EFC75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51914" y="3533882"/>
            <a:ext cx="540000" cy="540000"/>
          </a:xfrm>
          <a:prstGeom prst="rect">
            <a:avLst/>
          </a:prstGeom>
        </p:spPr>
      </p:pic>
      <p:pic>
        <p:nvPicPr>
          <p:cNvPr id="27" name="Grafik 26" descr="Recherche">
            <a:extLst>
              <a:ext uri="{FF2B5EF4-FFF2-40B4-BE49-F238E27FC236}">
                <a16:creationId xmlns:a16="http://schemas.microsoft.com/office/drawing/2014/main" id="{D2957C37-286F-4831-B0B4-0F975D0F32A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51914" y="2685605"/>
            <a:ext cx="540000" cy="540000"/>
          </a:xfrm>
          <a:prstGeom prst="rect">
            <a:avLst/>
          </a:prstGeom>
        </p:spPr>
      </p:pic>
      <p:pic>
        <p:nvPicPr>
          <p:cNvPr id="28" name="Grafik 27" descr="Gute Idee">
            <a:extLst>
              <a:ext uri="{FF2B5EF4-FFF2-40B4-BE49-F238E27FC236}">
                <a16:creationId xmlns:a16="http://schemas.microsoft.com/office/drawing/2014/main" id="{FEFE1517-A901-468B-93E2-D8036A479AD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51914" y="4382159"/>
            <a:ext cx="540000" cy="540000"/>
          </a:xfrm>
          <a:prstGeom prst="rect">
            <a:avLst/>
          </a:prstGeom>
        </p:spPr>
      </p:pic>
      <p:pic>
        <p:nvPicPr>
          <p:cNvPr id="29" name="Grafik 28" descr="Kommentar Like">
            <a:extLst>
              <a:ext uri="{FF2B5EF4-FFF2-40B4-BE49-F238E27FC236}">
                <a16:creationId xmlns:a16="http://schemas.microsoft.com/office/drawing/2014/main" id="{4B4109E8-0384-4D90-AEB6-23514363ED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51914" y="1837328"/>
            <a:ext cx="540000" cy="540000"/>
          </a:xfrm>
          <a:prstGeom prst="rect">
            <a:avLst/>
          </a:prstGeom>
        </p:spPr>
      </p:pic>
    </p:spTree>
    <p:extLst>
      <p:ext uri="{BB962C8B-B14F-4D97-AF65-F5344CB8AC3E}">
        <p14:creationId xmlns:p14="http://schemas.microsoft.com/office/powerpoint/2010/main" val="2527617367"/>
      </p:ext>
    </p:extLst>
  </p:cSld>
  <p:clrMapOvr>
    <a:masterClrMapping/>
  </p:clrMapOvr>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leitung Thema (Zwischen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FD53F03-80F9-462C-8489-24B0C7E90605}"/>
              </a:ext>
            </a:extLst>
          </p:cNvPr>
          <p:cNvSpPr/>
          <p:nvPr userDrawn="1"/>
        </p:nvSpPr>
        <p:spPr>
          <a:xfrm>
            <a:off x="0" y="-10633"/>
            <a:ext cx="12190414" cy="6039293"/>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le 1">
            <a:extLst>
              <a:ext uri="{FF2B5EF4-FFF2-40B4-BE49-F238E27FC236}">
                <a16:creationId xmlns:a16="http://schemas.microsoft.com/office/drawing/2014/main" id="{9EF6A86A-2B26-44CB-9D13-BCC5EBBBD062}"/>
              </a:ext>
            </a:extLst>
          </p:cNvPr>
          <p:cNvSpPr>
            <a:spLocks noGrp="1"/>
          </p:cNvSpPr>
          <p:nvPr>
            <p:ph type="title" hasCustomPrompt="1"/>
          </p:nvPr>
        </p:nvSpPr>
        <p:spPr>
          <a:xfrm>
            <a:off x="353955" y="2737150"/>
            <a:ext cx="11482505" cy="543726"/>
          </a:xfrm>
          <a:prstGeom prst="rect">
            <a:avLst/>
          </a:prstGeom>
        </p:spPr>
        <p:txBody>
          <a:bodyPr lIns="0" tIns="0" rIns="0" bIns="0" anchor="b" anchorCtr="0">
            <a:noAutofit/>
          </a:bodyPr>
          <a:lstStyle>
            <a:lvl1pPr algn="ctr">
              <a:defRPr sz="4000" b="1" baseline="0">
                <a:solidFill>
                  <a:schemeClr val="bg1"/>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a:t>
            </a:r>
            <a:endParaRPr lang="en-US" dirty="0"/>
          </a:p>
        </p:txBody>
      </p:sp>
      <p:pic>
        <p:nvPicPr>
          <p:cNvPr id="6" name="Grafik 5">
            <a:hlinkClick r:id="rId2"/>
            <a:extLst>
              <a:ext uri="{FF2B5EF4-FFF2-40B4-BE49-F238E27FC236}">
                <a16:creationId xmlns:a16="http://schemas.microsoft.com/office/drawing/2014/main" id="{EA8BBAD3-A37E-4247-8A7D-2345F9DB68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64234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leitung Abschnitt (Zwischen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FD53F03-80F9-462C-8489-24B0C7E90605}"/>
              </a:ext>
            </a:extLst>
          </p:cNvPr>
          <p:cNvSpPr/>
          <p:nvPr userDrawn="1"/>
        </p:nvSpPr>
        <p:spPr>
          <a:xfrm>
            <a:off x="0" y="-10633"/>
            <a:ext cx="12190414" cy="6039293"/>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le 1">
            <a:extLst>
              <a:ext uri="{FF2B5EF4-FFF2-40B4-BE49-F238E27FC236}">
                <a16:creationId xmlns:a16="http://schemas.microsoft.com/office/drawing/2014/main" id="{9EF6A86A-2B26-44CB-9D13-BCC5EBBBD062}"/>
              </a:ext>
            </a:extLst>
          </p:cNvPr>
          <p:cNvSpPr>
            <a:spLocks noGrp="1"/>
          </p:cNvSpPr>
          <p:nvPr>
            <p:ph type="title" hasCustomPrompt="1"/>
          </p:nvPr>
        </p:nvSpPr>
        <p:spPr>
          <a:xfrm>
            <a:off x="353955" y="2737150"/>
            <a:ext cx="11482505" cy="543726"/>
          </a:xfrm>
          <a:prstGeom prst="rect">
            <a:avLst/>
          </a:prstGeom>
        </p:spPr>
        <p:txBody>
          <a:bodyPr lIns="0" tIns="0" rIns="0" bIns="0" anchor="b" anchorCtr="0">
            <a:noAutofit/>
          </a:bodyPr>
          <a:lstStyle>
            <a:lvl1pPr algn="ctr">
              <a:defRPr sz="4000" b="1" baseline="0">
                <a:solidFill>
                  <a:schemeClr val="bg1"/>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a:t>
            </a:r>
            <a:endParaRPr lang="en-US" dirty="0"/>
          </a:p>
        </p:txBody>
      </p:sp>
      <p:pic>
        <p:nvPicPr>
          <p:cNvPr id="6" name="Grafik 5">
            <a:hlinkClick r:id="rId2"/>
            <a:extLst>
              <a:ext uri="{FF2B5EF4-FFF2-40B4-BE49-F238E27FC236}">
                <a16:creationId xmlns:a16="http://schemas.microsoft.com/office/drawing/2014/main" id="{EA8BBAD3-A37E-4247-8A7D-2345F9DB68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55601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folie (Titel und Inhal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198413"/>
            <a:ext cx="11482505" cy="543726"/>
          </a:xfrm>
          <a:prstGeom prst="rect">
            <a:avLst/>
          </a:prstGeom>
        </p:spPr>
        <p:txBody>
          <a:bodyPr lIns="0" tIns="0" rIns="0" bIns="0" anchor="b" anchorCtr="0">
            <a:no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RWTH-blau</a:t>
            </a:r>
            <a:endParaRPr lang="en-US" dirty="0"/>
          </a:p>
        </p:txBody>
      </p:sp>
      <p:sp>
        <p:nvSpPr>
          <p:cNvPr id="8" name="Textplatzhalter 11"/>
          <p:cNvSpPr>
            <a:spLocks noGrp="1"/>
          </p:cNvSpPr>
          <p:nvPr>
            <p:ph type="body" sz="quarter" idx="13" hasCustomPrompt="1"/>
          </p:nvPr>
        </p:nvSpPr>
        <p:spPr>
          <a:xfrm>
            <a:off x="334963" y="1173251"/>
            <a:ext cx="11482505" cy="4524287"/>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a:hlinkClick r:id="rId2"/>
            <a:extLst>
              <a:ext uri="{FF2B5EF4-FFF2-40B4-BE49-F238E27FC236}">
                <a16:creationId xmlns:a16="http://schemas.microsoft.com/office/drawing/2014/main" id="{AA4C4836-DD45-4A8B-AC54-84309AEFB3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319407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folie Zweispaltig (Titel und Inhal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198413"/>
            <a:ext cx="11482505" cy="543726"/>
          </a:xfrm>
          <a:prstGeom prst="rect">
            <a:avLst/>
          </a:prstGeom>
        </p:spPr>
        <p:txBody>
          <a:bodyPr lIns="0" tIns="0" rIns="0" bIns="0" anchor="b" anchorCtr="0">
            <a:no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RWTH-blau</a:t>
            </a:r>
            <a:endParaRPr lang="en-US" dirty="0"/>
          </a:p>
        </p:txBody>
      </p:sp>
      <p:sp>
        <p:nvSpPr>
          <p:cNvPr id="8" name="Textplatzhalter 11"/>
          <p:cNvSpPr>
            <a:spLocks noGrp="1"/>
          </p:cNvSpPr>
          <p:nvPr>
            <p:ph type="body" sz="quarter" idx="13" hasCustomPrompt="1"/>
          </p:nvPr>
        </p:nvSpPr>
        <p:spPr>
          <a:xfrm>
            <a:off x="334963" y="1173251"/>
            <a:ext cx="5581743" cy="4524287"/>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a:hlinkClick r:id="rId2"/>
            <a:extLst>
              <a:ext uri="{FF2B5EF4-FFF2-40B4-BE49-F238E27FC236}">
                <a16:creationId xmlns:a16="http://schemas.microsoft.com/office/drawing/2014/main" id="{AA4C4836-DD45-4A8B-AC54-84309AEFB3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
        <p:nvSpPr>
          <p:cNvPr id="9" name="Textplatzhalter 11">
            <a:extLst>
              <a:ext uri="{FF2B5EF4-FFF2-40B4-BE49-F238E27FC236}">
                <a16:creationId xmlns:a16="http://schemas.microsoft.com/office/drawing/2014/main" id="{18F65DF1-36F8-4BBD-9802-ED5952FB2429}"/>
              </a:ext>
            </a:extLst>
          </p:cNvPr>
          <p:cNvSpPr>
            <a:spLocks noGrp="1"/>
          </p:cNvSpPr>
          <p:nvPr>
            <p:ph type="body" sz="quarter" idx="14" hasCustomPrompt="1"/>
          </p:nvPr>
        </p:nvSpPr>
        <p:spPr>
          <a:xfrm>
            <a:off x="6297147" y="1158877"/>
            <a:ext cx="5545651" cy="4524287"/>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Tree>
    <p:extLst>
      <p:ext uri="{BB962C8B-B14F-4D97-AF65-F5344CB8AC3E}">
        <p14:creationId xmlns:p14="http://schemas.microsoft.com/office/powerpoint/2010/main" val="351530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folie Stichworte (Titel und Inhal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198413"/>
            <a:ext cx="11482505" cy="543726"/>
          </a:xfrm>
          <a:prstGeom prst="rect">
            <a:avLst/>
          </a:prstGeom>
        </p:spPr>
        <p:txBody>
          <a:bodyPr lIns="0" tIns="0" rIns="0" bIns="0" anchor="b" anchorCtr="0">
            <a:no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RWTH-blau</a:t>
            </a:r>
            <a:endParaRPr lang="en-US" dirty="0"/>
          </a:p>
        </p:txBody>
      </p:sp>
      <p:sp>
        <p:nvSpPr>
          <p:cNvPr id="8" name="Textplatzhalter 11"/>
          <p:cNvSpPr>
            <a:spLocks noGrp="1"/>
          </p:cNvSpPr>
          <p:nvPr>
            <p:ph type="body" sz="quarter" idx="13" hasCustomPrompt="1"/>
          </p:nvPr>
        </p:nvSpPr>
        <p:spPr>
          <a:xfrm>
            <a:off x="334963" y="1173252"/>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a:hlinkClick r:id="rId2"/>
            <a:extLst>
              <a:ext uri="{FF2B5EF4-FFF2-40B4-BE49-F238E27FC236}">
                <a16:creationId xmlns:a16="http://schemas.microsoft.com/office/drawing/2014/main" id="{AA4C4836-DD45-4A8B-AC54-84309AEFB3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
        <p:nvSpPr>
          <p:cNvPr id="9" name="Textplatzhalter 11">
            <a:extLst>
              <a:ext uri="{FF2B5EF4-FFF2-40B4-BE49-F238E27FC236}">
                <a16:creationId xmlns:a16="http://schemas.microsoft.com/office/drawing/2014/main" id="{18F65DF1-36F8-4BBD-9802-ED5952FB2429}"/>
              </a:ext>
            </a:extLst>
          </p:cNvPr>
          <p:cNvSpPr>
            <a:spLocks noGrp="1"/>
          </p:cNvSpPr>
          <p:nvPr>
            <p:ph type="body" sz="quarter" idx="14" hasCustomPrompt="1"/>
          </p:nvPr>
        </p:nvSpPr>
        <p:spPr>
          <a:xfrm>
            <a:off x="8397468" y="1166065"/>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
        <p:nvSpPr>
          <p:cNvPr id="11" name="Textplatzhalter 11">
            <a:extLst>
              <a:ext uri="{FF2B5EF4-FFF2-40B4-BE49-F238E27FC236}">
                <a16:creationId xmlns:a16="http://schemas.microsoft.com/office/drawing/2014/main" id="{34D2268A-2604-485D-91DE-9BA1D1F35FAB}"/>
              </a:ext>
            </a:extLst>
          </p:cNvPr>
          <p:cNvSpPr>
            <a:spLocks noGrp="1"/>
          </p:cNvSpPr>
          <p:nvPr>
            <p:ph type="body" sz="quarter" idx="15" hasCustomPrompt="1"/>
          </p:nvPr>
        </p:nvSpPr>
        <p:spPr>
          <a:xfrm>
            <a:off x="4366216" y="1173252"/>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
        <p:nvSpPr>
          <p:cNvPr id="14" name="Textplatzhalter 11">
            <a:extLst>
              <a:ext uri="{FF2B5EF4-FFF2-40B4-BE49-F238E27FC236}">
                <a16:creationId xmlns:a16="http://schemas.microsoft.com/office/drawing/2014/main" id="{B2912499-2296-475D-8547-B344630F1787}"/>
              </a:ext>
            </a:extLst>
          </p:cNvPr>
          <p:cNvSpPr>
            <a:spLocks noGrp="1"/>
          </p:cNvSpPr>
          <p:nvPr>
            <p:ph type="body" sz="quarter" idx="16" hasCustomPrompt="1"/>
          </p:nvPr>
        </p:nvSpPr>
        <p:spPr>
          <a:xfrm>
            <a:off x="334963" y="3658805"/>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
        <p:nvSpPr>
          <p:cNvPr id="15" name="Textplatzhalter 11">
            <a:extLst>
              <a:ext uri="{FF2B5EF4-FFF2-40B4-BE49-F238E27FC236}">
                <a16:creationId xmlns:a16="http://schemas.microsoft.com/office/drawing/2014/main" id="{2836D5E6-E874-4CCD-BF9B-417DD44D38E2}"/>
              </a:ext>
            </a:extLst>
          </p:cNvPr>
          <p:cNvSpPr>
            <a:spLocks noGrp="1"/>
          </p:cNvSpPr>
          <p:nvPr>
            <p:ph type="body" sz="quarter" idx="17" hasCustomPrompt="1"/>
          </p:nvPr>
        </p:nvSpPr>
        <p:spPr>
          <a:xfrm>
            <a:off x="8397468" y="3651618"/>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
        <p:nvSpPr>
          <p:cNvPr id="16" name="Textplatzhalter 11">
            <a:extLst>
              <a:ext uri="{FF2B5EF4-FFF2-40B4-BE49-F238E27FC236}">
                <a16:creationId xmlns:a16="http://schemas.microsoft.com/office/drawing/2014/main" id="{8B3CF4DD-2B0B-4262-B29F-532E14EEE140}"/>
              </a:ext>
            </a:extLst>
          </p:cNvPr>
          <p:cNvSpPr>
            <a:spLocks noGrp="1"/>
          </p:cNvSpPr>
          <p:nvPr>
            <p:ph type="body" sz="quarter" idx="18" hasCustomPrompt="1"/>
          </p:nvPr>
        </p:nvSpPr>
        <p:spPr>
          <a:xfrm>
            <a:off x="4366216" y="3658805"/>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Tree>
    <p:extLst>
      <p:ext uri="{BB962C8B-B14F-4D97-AF65-F5344CB8AC3E}">
        <p14:creationId xmlns:p14="http://schemas.microsoft.com/office/powerpoint/2010/main" val="238053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4" grpId="0" build="p">
        <p:tmplLst>
          <p:tmpl lvl="1">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5" grpId="0" build="p">
        <p:tmplLst>
          <p:tmpl lvl="1">
            <p:tnLst>
              <p:par>
                <p:cTn presetID="1"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6" grpId="0" build="p">
        <p:tmplLst>
          <p:tmpl lvl="1">
            <p:tnLst>
              <p:par>
                <p:cTn presetID="1"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ative Commons 4.0">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C55A953D-4C80-4557-AEED-81CFE178A522}"/>
              </a:ext>
            </a:extLst>
          </p:cNvPr>
          <p:cNvSpPr txBox="1"/>
          <p:nvPr userDrawn="1"/>
        </p:nvSpPr>
        <p:spPr>
          <a:xfrm>
            <a:off x="360317" y="1086502"/>
            <a:ext cx="9485846" cy="2562240"/>
          </a:xfrm>
          <a:prstGeom prst="rect">
            <a:avLst/>
          </a:prstGeom>
          <a:noFill/>
        </p:spPr>
        <p:txBody>
          <a:bodyPr wrap="square" lIns="68580" tIns="34290" rIns="68580" bIns="34290" rtlCol="0">
            <a:spAutoFit/>
          </a:bodyPr>
          <a:lstStyle/>
          <a:p>
            <a:r>
              <a:rPr lang="de-DE" b="0" i="0" noProof="0" dirty="0">
                <a:solidFill>
                  <a:srgbClr val="333333"/>
                </a:solidFill>
                <a:effectLst/>
                <a:latin typeface="arial"/>
              </a:rPr>
              <a:t>Dieses Material steht unter der Creative Commons-Lizenz</a:t>
            </a:r>
            <a:r>
              <a:rPr lang="de-DE" b="0" i="0" baseline="0" noProof="0" dirty="0">
                <a:solidFill>
                  <a:srgbClr val="333333"/>
                </a:solidFill>
                <a:effectLst/>
                <a:latin typeface="arial"/>
              </a:rPr>
              <a:t> </a:t>
            </a:r>
            <a:br>
              <a:rPr lang="de-DE" b="0" i="0" baseline="0" noProof="0" dirty="0">
                <a:solidFill>
                  <a:srgbClr val="333333"/>
                </a:solidFill>
                <a:effectLst/>
                <a:latin typeface="arial"/>
              </a:rPr>
            </a:br>
            <a:r>
              <a:rPr lang="de-DE" b="0" i="0" baseline="0" noProof="0" dirty="0">
                <a:solidFill>
                  <a:srgbClr val="333333"/>
                </a:solidFill>
                <a:effectLst/>
                <a:latin typeface="arial"/>
              </a:rPr>
              <a:t>“Namensnennung 4.0 international”</a:t>
            </a:r>
          </a:p>
          <a:p>
            <a:endParaRPr lang="de-DE" b="0" i="0" baseline="0" noProof="0" dirty="0">
              <a:solidFill>
                <a:srgbClr val="333333"/>
              </a:solidFill>
              <a:effectLst/>
              <a:latin typeface="arial"/>
            </a:endParaRPr>
          </a:p>
          <a:p>
            <a:r>
              <a:rPr lang="de-DE" b="0" i="0" baseline="0" noProof="0" dirty="0">
                <a:solidFill>
                  <a:srgbClr val="333333"/>
                </a:solidFill>
                <a:effectLst/>
                <a:latin typeface="arial"/>
              </a:rPr>
              <a:t>Erlaubt sind:</a:t>
            </a:r>
          </a:p>
          <a:p>
            <a:r>
              <a:rPr lang="de-DE" b="1" i="0" noProof="0" dirty="0">
                <a:solidFill>
                  <a:srgbClr val="222222"/>
                </a:solidFill>
                <a:effectLst/>
                <a:latin typeface="arial"/>
              </a:rPr>
              <a:t>Share</a:t>
            </a:r>
            <a:r>
              <a:rPr lang="de-DE" b="0" i="0" noProof="0" dirty="0">
                <a:solidFill>
                  <a:srgbClr val="333333"/>
                </a:solidFill>
                <a:effectLst/>
                <a:latin typeface="arial"/>
              </a:rPr>
              <a:t> — </a:t>
            </a:r>
            <a:r>
              <a:rPr lang="de-DE" b="0" i="0" noProof="0" dirty="0" err="1">
                <a:solidFill>
                  <a:srgbClr val="333333"/>
                </a:solidFill>
                <a:effectLst/>
                <a:latin typeface="arial"/>
              </a:rPr>
              <a:t>copy</a:t>
            </a:r>
            <a:r>
              <a:rPr lang="de-DE" b="0" i="0" noProof="0" dirty="0">
                <a:solidFill>
                  <a:srgbClr val="333333"/>
                </a:solidFill>
                <a:effectLst/>
                <a:latin typeface="arial"/>
              </a:rPr>
              <a:t> </a:t>
            </a:r>
            <a:r>
              <a:rPr lang="de-DE" b="0" i="0" noProof="0" dirty="0" err="1">
                <a:solidFill>
                  <a:srgbClr val="333333"/>
                </a:solidFill>
                <a:effectLst/>
                <a:latin typeface="arial"/>
              </a:rPr>
              <a:t>and</a:t>
            </a:r>
            <a:r>
              <a:rPr lang="de-DE" b="0" i="0" noProof="0" dirty="0">
                <a:solidFill>
                  <a:srgbClr val="333333"/>
                </a:solidFill>
                <a:effectLst/>
                <a:latin typeface="arial"/>
              </a:rPr>
              <a:t> </a:t>
            </a:r>
            <a:r>
              <a:rPr lang="de-DE" b="0" i="0" noProof="0" dirty="0" err="1">
                <a:solidFill>
                  <a:srgbClr val="333333"/>
                </a:solidFill>
                <a:effectLst/>
                <a:latin typeface="arial"/>
              </a:rPr>
              <a:t>redistribute</a:t>
            </a:r>
            <a:r>
              <a:rPr lang="de-DE" b="0" i="0" noProof="0" dirty="0">
                <a:solidFill>
                  <a:srgbClr val="333333"/>
                </a:solidFill>
                <a:effectLst/>
                <a:latin typeface="arial"/>
              </a:rPr>
              <a:t> </a:t>
            </a:r>
            <a:r>
              <a:rPr lang="de-DE" b="0" i="0" noProof="0" dirty="0" err="1">
                <a:solidFill>
                  <a:srgbClr val="333333"/>
                </a:solidFill>
                <a:effectLst/>
                <a:latin typeface="arial"/>
              </a:rPr>
              <a:t>the</a:t>
            </a:r>
            <a:r>
              <a:rPr lang="de-DE" b="0" i="0" noProof="0" dirty="0">
                <a:solidFill>
                  <a:srgbClr val="333333"/>
                </a:solidFill>
                <a:effectLst/>
                <a:latin typeface="arial"/>
              </a:rPr>
              <a:t> material in </a:t>
            </a:r>
            <a:r>
              <a:rPr lang="de-DE" b="0" i="0" noProof="0" dirty="0" err="1">
                <a:solidFill>
                  <a:srgbClr val="333333"/>
                </a:solidFill>
                <a:effectLst/>
                <a:latin typeface="arial"/>
              </a:rPr>
              <a:t>any</a:t>
            </a:r>
            <a:r>
              <a:rPr lang="de-DE" b="0" i="0" noProof="0" dirty="0">
                <a:solidFill>
                  <a:srgbClr val="333333"/>
                </a:solidFill>
                <a:effectLst/>
                <a:latin typeface="arial"/>
              </a:rPr>
              <a:t> medium </a:t>
            </a:r>
            <a:r>
              <a:rPr lang="de-DE" b="0" i="0" noProof="0" dirty="0" err="1">
                <a:solidFill>
                  <a:srgbClr val="333333"/>
                </a:solidFill>
                <a:effectLst/>
                <a:latin typeface="arial"/>
              </a:rPr>
              <a:t>or</a:t>
            </a:r>
            <a:r>
              <a:rPr lang="de-DE" b="0" i="0" noProof="0" dirty="0">
                <a:solidFill>
                  <a:srgbClr val="333333"/>
                </a:solidFill>
                <a:effectLst/>
                <a:latin typeface="arial"/>
              </a:rPr>
              <a:t> </a:t>
            </a:r>
            <a:r>
              <a:rPr lang="de-DE" b="0" i="0" noProof="0" dirty="0" err="1">
                <a:solidFill>
                  <a:srgbClr val="333333"/>
                </a:solidFill>
                <a:effectLst/>
                <a:latin typeface="arial"/>
              </a:rPr>
              <a:t>format</a:t>
            </a:r>
            <a:endParaRPr lang="de-DE" b="0" i="0" noProof="0" dirty="0">
              <a:solidFill>
                <a:srgbClr val="333333"/>
              </a:solidFill>
              <a:effectLst/>
              <a:latin typeface="arial"/>
            </a:endParaRPr>
          </a:p>
          <a:p>
            <a:r>
              <a:rPr lang="de-DE" b="1" i="0" noProof="0" dirty="0" err="1">
                <a:solidFill>
                  <a:srgbClr val="222222"/>
                </a:solidFill>
                <a:effectLst/>
                <a:latin typeface="arial"/>
              </a:rPr>
              <a:t>Adapt</a:t>
            </a:r>
            <a:r>
              <a:rPr lang="de-DE" b="0" i="0" noProof="0" dirty="0">
                <a:solidFill>
                  <a:srgbClr val="333333"/>
                </a:solidFill>
                <a:effectLst/>
                <a:latin typeface="arial"/>
              </a:rPr>
              <a:t> — </a:t>
            </a:r>
            <a:r>
              <a:rPr lang="de-DE" b="0" i="0" noProof="0" dirty="0" err="1">
                <a:solidFill>
                  <a:srgbClr val="333333"/>
                </a:solidFill>
                <a:effectLst/>
                <a:latin typeface="arial"/>
              </a:rPr>
              <a:t>remix</a:t>
            </a:r>
            <a:r>
              <a:rPr lang="de-DE" b="0" i="0" noProof="0" dirty="0">
                <a:solidFill>
                  <a:srgbClr val="333333"/>
                </a:solidFill>
                <a:effectLst/>
                <a:latin typeface="arial"/>
              </a:rPr>
              <a:t>, </a:t>
            </a:r>
            <a:r>
              <a:rPr lang="de-DE" b="0" i="0" noProof="0" dirty="0" err="1">
                <a:solidFill>
                  <a:srgbClr val="333333"/>
                </a:solidFill>
                <a:effectLst/>
                <a:latin typeface="arial"/>
              </a:rPr>
              <a:t>transform</a:t>
            </a:r>
            <a:r>
              <a:rPr lang="de-DE" b="0" i="0" noProof="0" dirty="0">
                <a:solidFill>
                  <a:srgbClr val="333333"/>
                </a:solidFill>
                <a:effectLst/>
                <a:latin typeface="arial"/>
              </a:rPr>
              <a:t>, </a:t>
            </a:r>
            <a:r>
              <a:rPr lang="de-DE" b="0" i="0" noProof="0" dirty="0" err="1">
                <a:solidFill>
                  <a:srgbClr val="333333"/>
                </a:solidFill>
                <a:effectLst/>
                <a:latin typeface="arial"/>
              </a:rPr>
              <a:t>and</a:t>
            </a:r>
            <a:r>
              <a:rPr lang="de-DE" b="0" i="0" noProof="0" dirty="0">
                <a:solidFill>
                  <a:srgbClr val="333333"/>
                </a:solidFill>
                <a:effectLst/>
                <a:latin typeface="arial"/>
              </a:rPr>
              <a:t> </a:t>
            </a:r>
            <a:r>
              <a:rPr lang="de-DE" b="0" i="0" noProof="0" dirty="0" err="1">
                <a:solidFill>
                  <a:srgbClr val="333333"/>
                </a:solidFill>
                <a:effectLst/>
                <a:latin typeface="arial"/>
              </a:rPr>
              <a:t>build</a:t>
            </a:r>
            <a:r>
              <a:rPr lang="de-DE" b="0" i="0" noProof="0" dirty="0">
                <a:solidFill>
                  <a:srgbClr val="333333"/>
                </a:solidFill>
                <a:effectLst/>
                <a:latin typeface="arial"/>
              </a:rPr>
              <a:t> upon </a:t>
            </a:r>
            <a:r>
              <a:rPr lang="de-DE" b="0" i="0" noProof="0" dirty="0" err="1">
                <a:solidFill>
                  <a:srgbClr val="333333"/>
                </a:solidFill>
                <a:effectLst/>
                <a:latin typeface="arial"/>
              </a:rPr>
              <a:t>the</a:t>
            </a:r>
            <a:r>
              <a:rPr lang="de-DE" b="0" i="0" noProof="0" dirty="0">
                <a:solidFill>
                  <a:srgbClr val="333333"/>
                </a:solidFill>
                <a:effectLst/>
                <a:latin typeface="arial"/>
              </a:rPr>
              <a:t> material </a:t>
            </a:r>
            <a:r>
              <a:rPr lang="de-DE" b="0" i="0" noProof="0" dirty="0" err="1">
                <a:solidFill>
                  <a:srgbClr val="333333"/>
                </a:solidFill>
                <a:effectLst/>
                <a:latin typeface="arial"/>
              </a:rPr>
              <a:t>for</a:t>
            </a:r>
            <a:r>
              <a:rPr lang="de-DE" b="0" i="0" noProof="0" dirty="0">
                <a:solidFill>
                  <a:srgbClr val="333333"/>
                </a:solidFill>
                <a:effectLst/>
                <a:latin typeface="arial"/>
              </a:rPr>
              <a:t> </a:t>
            </a:r>
            <a:r>
              <a:rPr lang="de-DE" b="0" i="0" noProof="0" dirty="0" err="1">
                <a:solidFill>
                  <a:srgbClr val="333333"/>
                </a:solidFill>
                <a:effectLst/>
                <a:latin typeface="arial"/>
              </a:rPr>
              <a:t>any</a:t>
            </a:r>
            <a:r>
              <a:rPr lang="de-DE" b="0" i="0" noProof="0" dirty="0">
                <a:solidFill>
                  <a:srgbClr val="333333"/>
                </a:solidFill>
                <a:effectLst/>
                <a:latin typeface="arial"/>
              </a:rPr>
              <a:t> </a:t>
            </a:r>
            <a:r>
              <a:rPr lang="de-DE" b="0" i="0" noProof="0" dirty="0" err="1">
                <a:solidFill>
                  <a:srgbClr val="333333"/>
                </a:solidFill>
                <a:effectLst/>
                <a:latin typeface="arial"/>
              </a:rPr>
              <a:t>purpose</a:t>
            </a:r>
            <a:r>
              <a:rPr lang="de-DE" b="0" i="0" noProof="0" dirty="0">
                <a:solidFill>
                  <a:srgbClr val="333333"/>
                </a:solidFill>
                <a:effectLst/>
                <a:latin typeface="arial"/>
              </a:rPr>
              <a:t>, </a:t>
            </a:r>
            <a:r>
              <a:rPr lang="de-DE" b="0" i="0" noProof="0" dirty="0" err="1">
                <a:solidFill>
                  <a:srgbClr val="333333"/>
                </a:solidFill>
                <a:effectLst/>
                <a:latin typeface="arial"/>
              </a:rPr>
              <a:t>even</a:t>
            </a:r>
            <a:r>
              <a:rPr lang="de-DE" b="0" i="0" noProof="0" dirty="0">
                <a:solidFill>
                  <a:srgbClr val="333333"/>
                </a:solidFill>
                <a:effectLst/>
                <a:latin typeface="arial"/>
              </a:rPr>
              <a:t> </a:t>
            </a:r>
            <a:r>
              <a:rPr lang="de-DE" b="0" i="0" noProof="0" dirty="0" err="1">
                <a:solidFill>
                  <a:srgbClr val="333333"/>
                </a:solidFill>
                <a:effectLst/>
                <a:latin typeface="arial"/>
              </a:rPr>
              <a:t>commercially</a:t>
            </a:r>
            <a:endParaRPr lang="de-DE" b="0" i="0" noProof="0" dirty="0">
              <a:solidFill>
                <a:srgbClr val="333333"/>
              </a:solidFill>
              <a:effectLst/>
              <a:latin typeface="arial"/>
            </a:endParaRPr>
          </a:p>
          <a:p>
            <a:endParaRPr lang="de-DE" b="0" i="0" noProof="0" dirty="0">
              <a:solidFill>
                <a:srgbClr val="333333"/>
              </a:solidFill>
              <a:effectLst/>
              <a:latin typeface="arial"/>
            </a:endParaRPr>
          </a:p>
          <a:p>
            <a:r>
              <a:rPr lang="de-DE" b="0" i="0" noProof="0" dirty="0">
                <a:solidFill>
                  <a:srgbClr val="333333"/>
                </a:solidFill>
                <a:effectLst/>
                <a:latin typeface="arial"/>
              </a:rPr>
              <a:t>Um eine Kopie dieser</a:t>
            </a:r>
            <a:r>
              <a:rPr lang="de-DE" b="0" i="0" baseline="0" noProof="0" dirty="0">
                <a:solidFill>
                  <a:srgbClr val="333333"/>
                </a:solidFill>
                <a:effectLst/>
                <a:latin typeface="arial"/>
              </a:rPr>
              <a:t> Lizenz zu sehen, besuchen Sie</a:t>
            </a:r>
            <a:r>
              <a:rPr lang="de-DE" b="0" i="0" noProof="0" dirty="0">
                <a:solidFill>
                  <a:srgbClr val="333333"/>
                </a:solidFill>
                <a:effectLst/>
                <a:latin typeface="arial"/>
              </a:rPr>
              <a:t> </a:t>
            </a:r>
          </a:p>
          <a:p>
            <a:r>
              <a:rPr lang="de-DE" noProof="0" dirty="0">
                <a:hlinkClick r:id="rId2"/>
              </a:rPr>
              <a:t>https://creativecommons.org/licenses/by/4.0/</a:t>
            </a:r>
            <a:endParaRPr lang="de-DE" noProof="0" dirty="0"/>
          </a:p>
        </p:txBody>
      </p:sp>
      <p:cxnSp>
        <p:nvCxnSpPr>
          <p:cNvPr id="9" name="Gerader Verbinder 10"/>
          <p:cNvCxnSpPr/>
          <p:nvPr userDrawn="1"/>
        </p:nvCxnSpPr>
        <p:spPr>
          <a:xfrm>
            <a:off x="360319"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1"/>
          <p:cNvCxnSpPr/>
          <p:nvPr userDrawn="1"/>
        </p:nvCxnSpPr>
        <p:spPr>
          <a:xfrm>
            <a:off x="360319"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D584C960-8043-4DE3-8160-EBB3637F1010}"/>
              </a:ext>
            </a:extLst>
          </p:cNvPr>
          <p:cNvSpPr txBox="1"/>
          <p:nvPr userDrawn="1"/>
        </p:nvSpPr>
        <p:spPr>
          <a:xfrm>
            <a:off x="360317" y="3788216"/>
            <a:ext cx="8399463" cy="900246"/>
          </a:xfrm>
          <a:prstGeom prst="rect">
            <a:avLst/>
          </a:prstGeom>
          <a:noFill/>
        </p:spPr>
        <p:txBody>
          <a:bodyPr wrap="square" lIns="68580" tIns="34290" rIns="68580" bIns="34290" rtlCol="0">
            <a:spAutoFit/>
          </a:bodyPr>
          <a:lstStyle/>
          <a:p>
            <a:pPr marL="1795463" indent="-1795463">
              <a:spcAft>
                <a:spcPts val="1200"/>
              </a:spcAft>
              <a:tabLst>
                <a:tab pos="1792288" algn="l"/>
                <a:tab pos="4306888" algn="l"/>
              </a:tabLst>
            </a:pPr>
            <a:r>
              <a:rPr lang="de-DE" sz="1800" noProof="0" dirty="0"/>
              <a:t>Zitierhinweis: 	Prof. Dr.-Ing. Heribert Nacken</a:t>
            </a:r>
            <a:br>
              <a:rPr lang="de-DE" sz="1800" noProof="0" dirty="0"/>
            </a:br>
            <a:r>
              <a:rPr lang="de-DE" sz="1800" noProof="0" dirty="0"/>
              <a:t>PD Dr. Malte Persike</a:t>
            </a:r>
            <a:br>
              <a:rPr lang="de-DE" sz="1800" noProof="0" dirty="0"/>
            </a:br>
            <a:r>
              <a:rPr lang="de-DE" sz="1800" noProof="0" dirty="0"/>
              <a:t>RWTH Aachen University</a:t>
            </a:r>
          </a:p>
        </p:txBody>
      </p:sp>
      <p:sp>
        <p:nvSpPr>
          <p:cNvPr id="5" name="Textfeld 4">
            <a:extLst>
              <a:ext uri="{FF2B5EF4-FFF2-40B4-BE49-F238E27FC236}">
                <a16:creationId xmlns:a16="http://schemas.microsoft.com/office/drawing/2014/main" id="{B53375F9-1FDB-46FD-AC5F-AF5490C90A11}"/>
              </a:ext>
            </a:extLst>
          </p:cNvPr>
          <p:cNvSpPr txBox="1"/>
          <p:nvPr userDrawn="1"/>
        </p:nvSpPr>
        <p:spPr>
          <a:xfrm>
            <a:off x="360317" y="301336"/>
            <a:ext cx="11482480" cy="400110"/>
          </a:xfrm>
          <a:prstGeom prst="rect">
            <a:avLst/>
          </a:prstGeom>
          <a:noFill/>
        </p:spPr>
        <p:txBody>
          <a:bodyPr wrap="square" rtlCol="0">
            <a:spAutoFit/>
          </a:bodyPr>
          <a:lstStyle/>
          <a:p>
            <a:r>
              <a:rPr lang="de-DE" sz="2000" b="1" dirty="0">
                <a:solidFill>
                  <a:srgbClr val="00549F"/>
                </a:solidFill>
              </a:rPr>
              <a:t>Creative Commons 4.0</a:t>
            </a:r>
          </a:p>
        </p:txBody>
      </p:sp>
      <p:sp>
        <p:nvSpPr>
          <p:cNvPr id="2" name="Textfeld 1">
            <a:extLst>
              <a:ext uri="{FF2B5EF4-FFF2-40B4-BE49-F238E27FC236}">
                <a16:creationId xmlns:a16="http://schemas.microsoft.com/office/drawing/2014/main" id="{B4D4A112-5B22-4714-829F-ED0871C8DD39}"/>
              </a:ext>
            </a:extLst>
          </p:cNvPr>
          <p:cNvSpPr txBox="1"/>
          <p:nvPr userDrawn="1"/>
        </p:nvSpPr>
        <p:spPr>
          <a:xfrm>
            <a:off x="2149813" y="4688462"/>
            <a:ext cx="3531140" cy="646331"/>
          </a:xfrm>
          <a:prstGeom prst="rect">
            <a:avLst/>
          </a:prstGeom>
          <a:noFill/>
        </p:spPr>
        <p:txBody>
          <a:bodyPr wrap="square" rtlCol="0">
            <a:spAutoFit/>
          </a:bodyPr>
          <a:lstStyle/>
          <a:p>
            <a:r>
              <a:rPr lang="de-DE" sz="1800" noProof="0" dirty="0"/>
              <a:t>Prof. Dr. Mariele Evers</a:t>
            </a:r>
            <a:br>
              <a:rPr lang="de-DE" sz="1800" noProof="0" dirty="0"/>
            </a:br>
            <a:r>
              <a:rPr lang="de-DE" sz="1800" noProof="0" dirty="0"/>
              <a:t>Universität Bonn</a:t>
            </a:r>
            <a:endParaRPr lang="de-DE" dirty="0"/>
          </a:p>
        </p:txBody>
      </p:sp>
      <p:sp>
        <p:nvSpPr>
          <p:cNvPr id="3" name="Textfeld 2">
            <a:extLst>
              <a:ext uri="{FF2B5EF4-FFF2-40B4-BE49-F238E27FC236}">
                <a16:creationId xmlns:a16="http://schemas.microsoft.com/office/drawing/2014/main" id="{FC4868E7-102A-4AA2-9B61-A3A743A5AE60}"/>
              </a:ext>
            </a:extLst>
          </p:cNvPr>
          <p:cNvSpPr txBox="1"/>
          <p:nvPr userDrawn="1"/>
        </p:nvSpPr>
        <p:spPr>
          <a:xfrm>
            <a:off x="2149813" y="5307955"/>
            <a:ext cx="3011920" cy="646331"/>
          </a:xfrm>
          <a:prstGeom prst="rect">
            <a:avLst/>
          </a:prstGeom>
          <a:noFill/>
        </p:spPr>
        <p:txBody>
          <a:bodyPr wrap="square" rtlCol="0">
            <a:spAutoFit/>
          </a:bodyPr>
          <a:lstStyle/>
          <a:p>
            <a:r>
              <a:rPr lang="de-DE" sz="1800" noProof="0" dirty="0"/>
              <a:t>Prof. Dr. Jörg Höttges</a:t>
            </a:r>
            <a:br>
              <a:rPr lang="de-DE" sz="1800" noProof="0" dirty="0"/>
            </a:br>
            <a:r>
              <a:rPr lang="de-DE" sz="1800" noProof="0" dirty="0"/>
              <a:t>Fachhochschule Aachen</a:t>
            </a:r>
            <a:endParaRPr lang="de-DE" dirty="0"/>
          </a:p>
        </p:txBody>
      </p:sp>
      <p:pic>
        <p:nvPicPr>
          <p:cNvPr id="13" name="Grafik 12">
            <a:hlinkClick r:id="rId3"/>
            <a:extLst>
              <a:ext uri="{FF2B5EF4-FFF2-40B4-BE49-F238E27FC236}">
                <a16:creationId xmlns:a16="http://schemas.microsoft.com/office/drawing/2014/main" id="{F9C5910B-1C16-423E-821C-FABE60A934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854" y="1086502"/>
            <a:ext cx="2646753" cy="926698"/>
          </a:xfrm>
          <a:prstGeom prst="rect">
            <a:avLst/>
          </a:prstGeom>
        </p:spPr>
      </p:pic>
    </p:spTree>
    <p:extLst>
      <p:ext uri="{BB962C8B-B14F-4D97-AF65-F5344CB8AC3E}">
        <p14:creationId xmlns:p14="http://schemas.microsoft.com/office/powerpoint/2010/main" val="89849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elplatzhalter 7"/>
          <p:cNvSpPr>
            <a:spLocks noGrp="1"/>
          </p:cNvSpPr>
          <p:nvPr>
            <p:ph type="title"/>
          </p:nvPr>
        </p:nvSpPr>
        <p:spPr>
          <a:xfrm>
            <a:off x="609524" y="274706"/>
            <a:ext cx="11080249" cy="1143265"/>
          </a:xfrm>
          <a:prstGeom prst="rect">
            <a:avLst/>
          </a:prstGeom>
        </p:spPr>
        <p:txBody>
          <a:bodyPr vert="horz" lIns="68580" tIns="34290" rIns="68580" bIns="34290" rtlCol="0" anchor="ctr">
            <a:normAutofit/>
          </a:bodyPr>
          <a:lstStyle/>
          <a:p>
            <a:r>
              <a:rPr lang="de-DE"/>
              <a:t>Titelmasterformat durch Klicken bearbeiten</a:t>
            </a:r>
          </a:p>
        </p:txBody>
      </p:sp>
      <p:sp>
        <p:nvSpPr>
          <p:cNvPr id="2" name="Textfeld 1">
            <a:extLst>
              <a:ext uri="{FF2B5EF4-FFF2-40B4-BE49-F238E27FC236}">
                <a16:creationId xmlns:a16="http://schemas.microsoft.com/office/drawing/2014/main" id="{06EB5D48-31E3-45A5-9AE2-63A235621FF3}"/>
              </a:ext>
            </a:extLst>
          </p:cNvPr>
          <p:cNvSpPr txBox="1"/>
          <p:nvPr userDrawn="1"/>
        </p:nvSpPr>
        <p:spPr>
          <a:xfrm>
            <a:off x="7663295" y="6246328"/>
            <a:ext cx="4026478" cy="338554"/>
          </a:xfrm>
          <a:prstGeom prst="rect">
            <a:avLst/>
          </a:prstGeom>
          <a:noFill/>
        </p:spPr>
        <p:txBody>
          <a:bodyPr wrap="square" rtlCol="0">
            <a:spAutoFit/>
          </a:bodyPr>
          <a:lstStyle/>
          <a:p>
            <a:pPr algn="r"/>
            <a:r>
              <a:rPr lang="de-DE" sz="1600" b="1" i="0" kern="1200" dirty="0" err="1">
                <a:solidFill>
                  <a:srgbClr val="00549F"/>
                </a:solidFill>
                <a:effectLst/>
                <a:latin typeface="Arial" charset="0"/>
                <a:ea typeface="ＭＳ Ｐゴシック" pitchFamily="34" charset="-128"/>
                <a:cs typeface="+mn-cs"/>
              </a:rPr>
              <a:t>HydroOER</a:t>
            </a:r>
            <a:r>
              <a:rPr lang="de-DE" sz="1600" b="1" i="0" kern="1200" dirty="0">
                <a:solidFill>
                  <a:srgbClr val="00549F"/>
                </a:solidFill>
                <a:effectLst/>
                <a:latin typeface="Arial" charset="0"/>
                <a:ea typeface="ＭＳ Ｐゴシック" pitchFamily="34" charset="-128"/>
                <a:cs typeface="+mn-cs"/>
              </a:rPr>
              <a:t> - Hydrologie-Repository</a:t>
            </a:r>
            <a:endParaRPr lang="de-DE" sz="1600" b="1" i="0" dirty="0">
              <a:solidFill>
                <a:srgbClr val="00549F"/>
              </a:solidFill>
            </a:endParaRPr>
          </a:p>
        </p:txBody>
      </p:sp>
    </p:spTree>
    <p:extLst>
      <p:ext uri="{BB962C8B-B14F-4D97-AF65-F5344CB8AC3E}">
        <p14:creationId xmlns:p14="http://schemas.microsoft.com/office/powerpoint/2010/main" val="1507260688"/>
      </p:ext>
    </p:extLst>
  </p:cSld>
  <p:clrMap bg1="lt1" tx1="dk1" bg2="lt2" tx2="dk2" accent1="accent1" accent2="accent2" accent3="accent3" accent4="accent4" accent5="accent5" accent6="accent6" hlink="hlink" folHlink="folHlink"/>
  <p:sldLayoutIdLst>
    <p:sldLayoutId id="2147483926" r:id="rId1"/>
    <p:sldLayoutId id="2147483940" r:id="rId2"/>
    <p:sldLayoutId id="2147483941" r:id="rId3"/>
    <p:sldLayoutId id="2147483936" r:id="rId4"/>
    <p:sldLayoutId id="2147483942" r:id="rId5"/>
    <p:sldLayoutId id="2147483937" r:id="rId6"/>
    <p:sldLayoutId id="2147483943" r:id="rId7"/>
    <p:sldLayoutId id="2147483944" r:id="rId8"/>
    <p:sldLayoutId id="2147483935" r:id="rId9"/>
    <p:sldLayoutId id="2147483934" r:id="rId10"/>
  </p:sldLayoutIdLst>
  <p:hf hdr="0" ftr="0"/>
  <p:txStyles>
    <p:titleStyle>
      <a:lvl1pPr algn="ctr" defTabSz="685760" rtl="0" eaLnBrk="1" latinLnBrk="0" hangingPunct="1">
        <a:spcBef>
          <a:spcPct val="0"/>
        </a:spcBef>
        <a:buNone/>
        <a:defRPr sz="3300" b="0" i="0" u="none" kern="1200">
          <a:solidFill>
            <a:schemeClr val="tx1"/>
          </a:solidFill>
          <a:latin typeface="+mj-lt"/>
          <a:ea typeface="+mj-ea"/>
          <a:cs typeface="+mj-cs"/>
        </a:defRPr>
      </a:lvl1pPr>
    </p:titleStyle>
    <p:body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760" rtl="0" eaLnBrk="1" latinLnBrk="0" hangingPunct="1">
        <a:defRPr sz="1400" kern="1200">
          <a:solidFill>
            <a:schemeClr val="tx1"/>
          </a:solidFill>
          <a:latin typeface="+mn-lt"/>
          <a:ea typeface="+mn-ea"/>
          <a:cs typeface="+mn-cs"/>
        </a:defRPr>
      </a:lvl1pPr>
      <a:lvl2pPr marL="342881"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40" algn="l" defTabSz="685760" rtl="0" eaLnBrk="1" latinLnBrk="0" hangingPunct="1">
        <a:defRPr sz="1400" kern="1200">
          <a:solidFill>
            <a:schemeClr val="tx1"/>
          </a:solidFill>
          <a:latin typeface="+mn-lt"/>
          <a:ea typeface="+mn-ea"/>
          <a:cs typeface="+mn-cs"/>
        </a:defRPr>
      </a:lvl4pPr>
      <a:lvl5pPr marL="1371519" algn="l" defTabSz="685760" rtl="0" eaLnBrk="1" latinLnBrk="0" hangingPunct="1">
        <a:defRPr sz="1400" kern="1200">
          <a:solidFill>
            <a:schemeClr val="tx1"/>
          </a:solidFill>
          <a:latin typeface="+mn-lt"/>
          <a:ea typeface="+mn-ea"/>
          <a:cs typeface="+mn-cs"/>
        </a:defRPr>
      </a:lvl5pPr>
      <a:lvl6pPr marL="1714400" algn="l" defTabSz="685760" rtl="0" eaLnBrk="1" latinLnBrk="0" hangingPunct="1">
        <a:defRPr sz="1400" kern="1200">
          <a:solidFill>
            <a:schemeClr val="tx1"/>
          </a:solidFill>
          <a:latin typeface="+mn-lt"/>
          <a:ea typeface="+mn-ea"/>
          <a:cs typeface="+mn-cs"/>
        </a:defRPr>
      </a:lvl6pPr>
      <a:lvl7pPr marL="2057279"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0" algn="l" defTabSz="68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ufz.de/index.php?de=37937"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Vorlesung Grundlagen der Hydrologie</a:t>
            </a:r>
          </a:p>
        </p:txBody>
      </p:sp>
      <p:sp>
        <p:nvSpPr>
          <p:cNvPr id="3" name="Inhaltsplatzhalter 2"/>
          <p:cNvSpPr>
            <a:spLocks noGrp="1"/>
          </p:cNvSpPr>
          <p:nvPr>
            <p:ph idx="13"/>
          </p:nvPr>
        </p:nvSpPr>
        <p:spPr>
          <a:xfrm>
            <a:off x="345716" y="3095302"/>
            <a:ext cx="11330347" cy="2602235"/>
          </a:xfrm>
        </p:spPr>
        <p:txBody>
          <a:bodyPr/>
          <a:lstStyle/>
          <a:p>
            <a:r>
              <a:rPr lang="de-DE"/>
              <a:t>Vorlesung: Verdunstung II</a:t>
            </a:r>
            <a:endParaRPr lang="de-DE" dirty="0"/>
          </a:p>
          <a:p>
            <a:endParaRPr lang="de-DE" b="0" dirty="0"/>
          </a:p>
          <a:p>
            <a:pPr>
              <a:lnSpc>
                <a:spcPct val="90000"/>
              </a:lnSpc>
            </a:pPr>
            <a:r>
              <a:rPr lang="de-DE" sz="2000" b="0" dirty="0"/>
              <a:t>Arides und humides Klima</a:t>
            </a:r>
          </a:p>
          <a:p>
            <a:pPr>
              <a:lnSpc>
                <a:spcPct val="90000"/>
              </a:lnSpc>
            </a:pPr>
            <a:r>
              <a:rPr lang="de-DE" sz="2000" b="0" dirty="0"/>
              <a:t>Dürre und Niedrigwasser</a:t>
            </a:r>
          </a:p>
          <a:p>
            <a:pPr>
              <a:lnSpc>
                <a:spcPct val="90000"/>
              </a:lnSpc>
            </a:pPr>
            <a:r>
              <a:rPr lang="de-DE" sz="2000" b="0" dirty="0"/>
              <a:t>Dürre in Deutschland</a:t>
            </a:r>
          </a:p>
        </p:txBody>
      </p:sp>
    </p:spTree>
    <p:extLst>
      <p:ext uri="{BB962C8B-B14F-4D97-AF65-F5344CB8AC3E}">
        <p14:creationId xmlns:p14="http://schemas.microsoft.com/office/powerpoint/2010/main" val="138377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Dürreindex</a:t>
            </a:r>
            <a:r>
              <a:rPr lang="en-US" dirty="0"/>
              <a:t> (</a:t>
            </a:r>
            <a:r>
              <a:rPr lang="en-US" dirty="0" err="1"/>
              <a:t>Beispiel</a:t>
            </a:r>
            <a:r>
              <a:rPr lang="en-US" dirty="0"/>
              <a:t> SPI)</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8145404" y="6613367"/>
            <a:ext cx="4025461"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https://www.dwd.de/DE/leistungen/spi/spi.html#buehneTop</a:t>
            </a:r>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4" y="1173251"/>
            <a:ext cx="4941230" cy="4524287"/>
          </a:xfrm>
        </p:spPr>
        <p:txBody>
          <a:bodyPr/>
          <a:lstStyle/>
          <a:p>
            <a:r>
              <a:rPr lang="de-DE" dirty="0"/>
              <a:t>Der standardisierte Niederschlagsindex (</a:t>
            </a:r>
            <a:r>
              <a:rPr lang="de-DE" dirty="0" err="1"/>
              <a:t>Standardized</a:t>
            </a:r>
            <a:r>
              <a:rPr lang="de-DE" dirty="0"/>
              <a:t> </a:t>
            </a:r>
            <a:r>
              <a:rPr lang="de-DE" dirty="0" err="1"/>
              <a:t>Precipitation</a:t>
            </a:r>
            <a:r>
              <a:rPr lang="de-DE" dirty="0"/>
              <a:t> Index, SPI) ist einer der gebräuchlichsten </a:t>
            </a:r>
            <a:r>
              <a:rPr lang="de-DE" dirty="0" err="1"/>
              <a:t>klimatologischen</a:t>
            </a:r>
            <a:r>
              <a:rPr lang="de-DE" dirty="0"/>
              <a:t> Niederschlagsindizes zur Identifikation von Niederschlagsüberschüssen und -defiziten (Dürren).</a:t>
            </a:r>
          </a:p>
          <a:p>
            <a:endParaRPr lang="de-DE" dirty="0"/>
          </a:p>
          <a:p>
            <a:r>
              <a:rPr lang="de-DE" dirty="0"/>
              <a:t>Wird über die Abweichung des Niederschlags in einer Region berechnet</a:t>
            </a:r>
          </a:p>
          <a:p>
            <a:endParaRPr lang="de-DE" dirty="0"/>
          </a:p>
          <a:p>
            <a:r>
              <a:rPr lang="de-DE" dirty="0"/>
              <a:t>Gute Vergleichbarkeit zwischen Regionen</a:t>
            </a:r>
          </a:p>
          <a:p>
            <a:endParaRPr lang="de-DE" dirty="0"/>
          </a:p>
          <a:p>
            <a:r>
              <a:rPr lang="de-DE" dirty="0" err="1"/>
              <a:t>Evapotranspiration</a:t>
            </a:r>
            <a:r>
              <a:rPr lang="de-DE" dirty="0"/>
              <a:t> wird nicht berücksichtigt</a:t>
            </a:r>
          </a:p>
          <a:p>
            <a:endParaRPr lang="de-DE" dirty="0"/>
          </a:p>
          <a:p>
            <a:r>
              <a:rPr lang="de-DE" dirty="0"/>
              <a:t>Niederschlagsintensität wird nicht berücksichtigt</a:t>
            </a:r>
          </a:p>
          <a:p>
            <a:endParaRPr lang="de-DE" dirty="0"/>
          </a:p>
          <a:p>
            <a:pPr marL="285750" indent="-285750">
              <a:buFont typeface="Arial" panose="020B0604020202020204" pitchFamily="34" charset="0"/>
              <a:buChar char="•"/>
            </a:pPr>
            <a:endParaRPr lang="de-DE" dirty="0"/>
          </a:p>
          <a:p>
            <a:endParaRPr lang="de-DE" dirty="0"/>
          </a:p>
        </p:txBody>
      </p:sp>
      <p:pic>
        <p:nvPicPr>
          <p:cNvPr id="6" name="Grafik 3"/>
          <p:cNvPicPr>
            <a:picLocks noChangeAspect="1"/>
          </p:cNvPicPr>
          <p:nvPr/>
        </p:nvPicPr>
        <p:blipFill>
          <a:blip r:embed="rId3">
            <a:extLst>
              <a:ext uri="{28A0092B-C50C-407E-A947-70E740481C1C}">
                <a14:useLocalDpi xmlns:a14="http://schemas.microsoft.com/office/drawing/2010/main" val="0"/>
              </a:ext>
            </a:extLst>
          </a:blip>
          <a:srcRect l="24519" t="19502" r="52895" b="26582"/>
          <a:stretch>
            <a:fillRect/>
          </a:stretch>
        </p:blipFill>
        <p:spPr bwMode="auto">
          <a:xfrm>
            <a:off x="7273047" y="889195"/>
            <a:ext cx="3800041" cy="510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22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1E5F9-089D-4812-BABF-F222B3211C59}"/>
              </a:ext>
            </a:extLst>
          </p:cNvPr>
          <p:cNvSpPr>
            <a:spLocks noGrp="1"/>
          </p:cNvSpPr>
          <p:nvPr>
            <p:ph type="title"/>
          </p:nvPr>
        </p:nvSpPr>
        <p:spPr/>
        <p:txBody>
          <a:bodyPr/>
          <a:lstStyle/>
          <a:p>
            <a:r>
              <a:rPr lang="de-DE" dirty="0"/>
              <a:t>Dürre in Deutschland</a:t>
            </a:r>
          </a:p>
        </p:txBody>
      </p:sp>
    </p:spTree>
    <p:extLst>
      <p:ext uri="{BB962C8B-B14F-4D97-AF65-F5344CB8AC3E}">
        <p14:creationId xmlns:p14="http://schemas.microsoft.com/office/powerpoint/2010/main" val="380392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de-DE" dirty="0"/>
              <a:t>Folgen der Erderhitzung in Deutschland</a:t>
            </a:r>
          </a:p>
        </p:txBody>
      </p:sp>
      <p:pic>
        <p:nvPicPr>
          <p:cNvPr id="4" name="Inhaltsplatzhalt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429691" y="853025"/>
            <a:ext cx="7297783" cy="5155495"/>
          </a:xfrm>
          <a:prstGeom prst="rect">
            <a:avLst/>
          </a:prstGeom>
        </p:spPr>
      </p:pic>
      <p:sp>
        <p:nvSpPr>
          <p:cNvPr id="5" name="Textfeld 4">
            <a:extLst>
              <a:ext uri="{FF2B5EF4-FFF2-40B4-BE49-F238E27FC236}">
                <a16:creationId xmlns:a16="http://schemas.microsoft.com/office/drawing/2014/main" id="{72FB7107-630D-45DE-9480-9FD3750DEF13}"/>
              </a:ext>
            </a:extLst>
          </p:cNvPr>
          <p:cNvSpPr txBox="1"/>
          <p:nvPr/>
        </p:nvSpPr>
        <p:spPr>
          <a:xfrm>
            <a:off x="10843257" y="6613367"/>
            <a:ext cx="1327608"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DWD 2019</a:t>
            </a:r>
          </a:p>
        </p:txBody>
      </p:sp>
    </p:spTree>
    <p:extLst>
      <p:ext uri="{BB962C8B-B14F-4D97-AF65-F5344CB8AC3E}">
        <p14:creationId xmlns:p14="http://schemas.microsoft.com/office/powerpoint/2010/main" val="113312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Thermopluviogram</a:t>
            </a:r>
            <a:r>
              <a:rPr lang="en-US" dirty="0"/>
              <a:t> 2018</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9253079" y="6613367"/>
            <a:ext cx="2917786"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nach Menzel 2011 in </a:t>
            </a:r>
            <a:r>
              <a:rPr lang="de-DE" sz="1000" dirty="0" err="1">
                <a:latin typeface="Arial" panose="020B0604020202020204" pitchFamily="34" charset="0"/>
                <a:cs typeface="Arial" panose="020B0604020202020204" pitchFamily="34" charset="0"/>
              </a:rPr>
              <a:t>Fohrer</a:t>
            </a:r>
            <a:r>
              <a:rPr lang="de-DE" sz="1000" dirty="0">
                <a:latin typeface="Arial" panose="020B0604020202020204" pitchFamily="34" charset="0"/>
                <a:cs typeface="Arial" panose="020B0604020202020204" pitchFamily="34" charset="0"/>
              </a:rPr>
              <a:t> et al. 2016</a:t>
            </a:r>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4" y="1173251"/>
            <a:ext cx="3784190" cy="4524287"/>
          </a:xfrm>
        </p:spPr>
        <p:txBody>
          <a:bodyPr/>
          <a:lstStyle/>
          <a:p>
            <a:pPr marL="285750" indent="-285750">
              <a:buFont typeface="Arial" panose="020B0604020202020204" pitchFamily="34" charset="0"/>
              <a:buChar char="•"/>
            </a:pPr>
            <a:r>
              <a:rPr lang="de-DE" dirty="0"/>
              <a:t>Langjähriges Mittel Niederschlagshöhe = 819 mm  (DWD)</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2018 = 586 mm (Minus 26%)</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Folge: im Juni lag die nutzbare Feldkapazität im Deutschlandmittel bei nur 43 %;  September ca. 30 %</a:t>
            </a:r>
          </a:p>
          <a:p>
            <a:endParaRPr lang="de-DE" dirty="0"/>
          </a:p>
        </p:txBody>
      </p:sp>
      <p:pic>
        <p:nvPicPr>
          <p:cNvPr id="14" name="Inhaltsplatzhalter 3"/>
          <p:cNvPicPr>
            <a:picLocks noChangeAspect="1"/>
          </p:cNvPicPr>
          <p:nvPr/>
        </p:nvPicPr>
        <p:blipFill rotWithShape="1">
          <a:blip r:embed="rId2">
            <a:extLst>
              <a:ext uri="{28A0092B-C50C-407E-A947-70E740481C1C}">
                <a14:useLocalDpi xmlns:a14="http://schemas.microsoft.com/office/drawing/2010/main" val="0"/>
              </a:ext>
            </a:extLst>
          </a:blip>
          <a:srcRect l="10303" t="5072" r="8777" b="4977"/>
          <a:stretch/>
        </p:blipFill>
        <p:spPr>
          <a:xfrm>
            <a:off x="4371701" y="900941"/>
            <a:ext cx="7471266" cy="5074119"/>
          </a:xfrm>
          <a:prstGeom prst="rect">
            <a:avLst/>
          </a:prstGeom>
        </p:spPr>
      </p:pic>
    </p:spTree>
    <p:extLst>
      <p:ext uri="{BB962C8B-B14F-4D97-AF65-F5344CB8AC3E}">
        <p14:creationId xmlns:p14="http://schemas.microsoft.com/office/powerpoint/2010/main" val="111358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Dürrejahr</a:t>
            </a:r>
            <a:r>
              <a:rPr lang="en-US" dirty="0"/>
              <a:t> 2018 I</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11256832" y="6613367"/>
            <a:ext cx="914033" cy="246221"/>
          </a:xfrm>
          <a:prstGeom prst="rect">
            <a:avLst/>
          </a:prstGeom>
          <a:solidFill>
            <a:schemeClr val="accent2">
              <a:lumMod val="40000"/>
              <a:lumOff val="60000"/>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a:t>
            </a:r>
          </a:p>
        </p:txBody>
      </p:sp>
      <p:pic>
        <p:nvPicPr>
          <p:cNvPr id="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1627" y="2213241"/>
            <a:ext cx="482917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3526971" y="1341438"/>
            <a:ext cx="4734379" cy="553998"/>
          </a:xfrm>
          <a:prstGeom prst="rect">
            <a:avLst/>
          </a:prstGeom>
          <a:noFill/>
        </p:spPr>
        <p:txBody>
          <a:bodyPr wrap="square">
            <a:spAutoFit/>
          </a:bodyPr>
          <a:lstStyle/>
          <a:p>
            <a:pPr algn="ctr">
              <a:defRPr/>
            </a:pPr>
            <a:r>
              <a:rPr lang="de-DE" dirty="0">
                <a:solidFill>
                  <a:schemeClr val="accent5">
                    <a:lumMod val="10000"/>
                  </a:schemeClr>
                </a:solidFill>
              </a:rPr>
              <a:t>„Die Elbe braucht eine Woche Dauerregen</a:t>
            </a:r>
            <a:r>
              <a:rPr lang="de-DE" sz="1200" dirty="0">
                <a:solidFill>
                  <a:schemeClr val="accent5">
                    <a:lumMod val="10000"/>
                  </a:schemeClr>
                </a:solidFill>
              </a:rPr>
              <a:t>“</a:t>
            </a:r>
          </a:p>
          <a:p>
            <a:pPr algn="ctr">
              <a:defRPr/>
            </a:pPr>
            <a:r>
              <a:rPr lang="de-DE" sz="1200" dirty="0">
                <a:solidFill>
                  <a:schemeClr val="accent5">
                    <a:lumMod val="10000"/>
                  </a:schemeClr>
                </a:solidFill>
              </a:rPr>
              <a:t>  (MDR Wissen, 05.09.2018)</a:t>
            </a:r>
          </a:p>
        </p:txBody>
      </p:sp>
      <p:sp>
        <p:nvSpPr>
          <p:cNvPr id="9" name="Textfeld 8"/>
          <p:cNvSpPr txBox="1"/>
          <p:nvPr/>
        </p:nvSpPr>
        <p:spPr>
          <a:xfrm>
            <a:off x="8424863" y="2887663"/>
            <a:ext cx="2208212" cy="1016000"/>
          </a:xfrm>
          <a:prstGeom prst="rect">
            <a:avLst/>
          </a:prstGeom>
          <a:noFill/>
        </p:spPr>
        <p:txBody>
          <a:bodyPr>
            <a:spAutoFit/>
          </a:bodyPr>
          <a:lstStyle/>
          <a:p>
            <a:pPr algn="ctr">
              <a:defRPr/>
            </a:pPr>
            <a:r>
              <a:rPr lang="de-DE" dirty="0">
                <a:solidFill>
                  <a:schemeClr val="accent5">
                    <a:lumMod val="10000"/>
                  </a:schemeClr>
                </a:solidFill>
              </a:rPr>
              <a:t>„ Alles verdorrt, nichts versichert“ </a:t>
            </a:r>
            <a:br>
              <a:rPr lang="de-DE" dirty="0">
                <a:solidFill>
                  <a:schemeClr val="accent5">
                    <a:lumMod val="10000"/>
                  </a:schemeClr>
                </a:solidFill>
              </a:rPr>
            </a:br>
            <a:r>
              <a:rPr lang="de-DE" sz="1200" dirty="0">
                <a:solidFill>
                  <a:schemeClr val="accent5">
                    <a:lumMod val="10000"/>
                  </a:schemeClr>
                </a:solidFill>
              </a:rPr>
              <a:t>(Dr. Olaf Zinke von agrarheute, 23.01.2019)</a:t>
            </a:r>
          </a:p>
        </p:txBody>
      </p:sp>
      <p:sp>
        <p:nvSpPr>
          <p:cNvPr id="10" name="Textfeld 9"/>
          <p:cNvSpPr txBox="1"/>
          <p:nvPr/>
        </p:nvSpPr>
        <p:spPr>
          <a:xfrm>
            <a:off x="6103938" y="5155696"/>
            <a:ext cx="4489450" cy="830262"/>
          </a:xfrm>
          <a:prstGeom prst="rect">
            <a:avLst/>
          </a:prstGeom>
          <a:noFill/>
        </p:spPr>
        <p:txBody>
          <a:bodyPr>
            <a:spAutoFit/>
          </a:bodyPr>
          <a:lstStyle/>
          <a:p>
            <a:pPr algn="ctr">
              <a:defRPr/>
            </a:pPr>
            <a:r>
              <a:rPr lang="de-DE" dirty="0">
                <a:solidFill>
                  <a:schemeClr val="accent5">
                    <a:lumMod val="10000"/>
                  </a:schemeClr>
                </a:solidFill>
              </a:rPr>
              <a:t>„NRWs Landwirte beantragen 15,5 Millionen Euro Dürreausgleich“ </a:t>
            </a:r>
            <a:br>
              <a:rPr lang="de-DE" dirty="0">
                <a:solidFill>
                  <a:schemeClr val="accent5">
                    <a:lumMod val="10000"/>
                  </a:schemeClr>
                </a:solidFill>
              </a:rPr>
            </a:br>
            <a:r>
              <a:rPr lang="de-DE" sz="1200" dirty="0">
                <a:solidFill>
                  <a:schemeClr val="accent5">
                    <a:lumMod val="10000"/>
                  </a:schemeClr>
                </a:solidFill>
              </a:rPr>
              <a:t>(Norbert Lehman, agrarheute, 16.01.2019)</a:t>
            </a:r>
          </a:p>
        </p:txBody>
      </p:sp>
      <p:sp>
        <p:nvSpPr>
          <p:cNvPr id="11" name="Textfeld 10"/>
          <p:cNvSpPr txBox="1"/>
          <p:nvPr/>
        </p:nvSpPr>
        <p:spPr>
          <a:xfrm>
            <a:off x="1847851" y="5155696"/>
            <a:ext cx="3952875" cy="830263"/>
          </a:xfrm>
          <a:prstGeom prst="rect">
            <a:avLst/>
          </a:prstGeom>
          <a:noFill/>
        </p:spPr>
        <p:txBody>
          <a:bodyPr>
            <a:spAutoFit/>
          </a:bodyPr>
          <a:lstStyle/>
          <a:p>
            <a:pPr algn="ctr">
              <a:defRPr/>
            </a:pPr>
            <a:r>
              <a:rPr lang="de-DE" dirty="0">
                <a:solidFill>
                  <a:schemeClr val="accent5">
                    <a:lumMod val="10000"/>
                  </a:schemeClr>
                </a:solidFill>
              </a:rPr>
              <a:t>„Dürresommer sorgt für schlechteste Kartoffelernte seit 1991</a:t>
            </a:r>
            <a:br>
              <a:rPr lang="de-DE" dirty="0">
                <a:solidFill>
                  <a:schemeClr val="accent5">
                    <a:lumMod val="10000"/>
                  </a:schemeClr>
                </a:solidFill>
              </a:rPr>
            </a:br>
            <a:r>
              <a:rPr lang="de-DE" sz="1200" dirty="0">
                <a:solidFill>
                  <a:schemeClr val="accent5">
                    <a:lumMod val="10000"/>
                  </a:schemeClr>
                </a:solidFill>
              </a:rPr>
              <a:t>(Märkische Allgemeine, 13.12.2018)</a:t>
            </a:r>
            <a:endParaRPr lang="en-GB" sz="1200" dirty="0">
              <a:solidFill>
                <a:schemeClr val="accent5">
                  <a:lumMod val="10000"/>
                </a:schemeClr>
              </a:solidFill>
            </a:endParaRPr>
          </a:p>
        </p:txBody>
      </p:sp>
      <p:sp>
        <p:nvSpPr>
          <p:cNvPr id="12" name="Textfeld 11"/>
          <p:cNvSpPr txBox="1"/>
          <p:nvPr/>
        </p:nvSpPr>
        <p:spPr>
          <a:xfrm>
            <a:off x="464009" y="2887663"/>
            <a:ext cx="3064596" cy="1107996"/>
          </a:xfrm>
          <a:prstGeom prst="rect">
            <a:avLst/>
          </a:prstGeom>
          <a:noFill/>
        </p:spPr>
        <p:txBody>
          <a:bodyPr wrap="square">
            <a:spAutoFit/>
          </a:bodyPr>
          <a:lstStyle/>
          <a:p>
            <a:pPr algn="ctr">
              <a:defRPr/>
            </a:pPr>
            <a:r>
              <a:rPr lang="de-DE" dirty="0">
                <a:solidFill>
                  <a:schemeClr val="accent5">
                    <a:lumMod val="10000"/>
                  </a:schemeClr>
                </a:solidFill>
              </a:rPr>
              <a:t>„Trockenheit in Niedersachen: Regner immer häufiger im Einsatz“ </a:t>
            </a:r>
          </a:p>
          <a:p>
            <a:pPr algn="ctr">
              <a:defRPr/>
            </a:pPr>
            <a:r>
              <a:rPr lang="de-DE" sz="1200" dirty="0">
                <a:solidFill>
                  <a:schemeClr val="accent5">
                    <a:lumMod val="10000"/>
                  </a:schemeClr>
                </a:solidFill>
              </a:rPr>
              <a:t>(</a:t>
            </a:r>
            <a:r>
              <a:rPr lang="de-DE" sz="1200" dirty="0" err="1">
                <a:solidFill>
                  <a:schemeClr val="accent5">
                    <a:lumMod val="10000"/>
                  </a:schemeClr>
                </a:solidFill>
              </a:rPr>
              <a:t>Raupert</a:t>
            </a:r>
            <a:r>
              <a:rPr lang="de-DE" sz="1200" dirty="0">
                <a:solidFill>
                  <a:schemeClr val="accent5">
                    <a:lumMod val="10000"/>
                  </a:schemeClr>
                </a:solidFill>
              </a:rPr>
              <a:t> von </a:t>
            </a:r>
            <a:r>
              <a:rPr lang="de-DE" sz="1200" dirty="0" err="1">
                <a:solidFill>
                  <a:schemeClr val="accent5">
                    <a:lumMod val="10000"/>
                  </a:schemeClr>
                </a:solidFill>
              </a:rPr>
              <a:t>Land&amp;Forst</a:t>
            </a:r>
            <a:r>
              <a:rPr lang="de-DE" sz="1200" dirty="0">
                <a:solidFill>
                  <a:schemeClr val="accent5">
                    <a:lumMod val="10000"/>
                  </a:schemeClr>
                </a:solidFill>
              </a:rPr>
              <a:t>, 28.05.2018)</a:t>
            </a:r>
          </a:p>
        </p:txBody>
      </p:sp>
    </p:spTree>
    <p:extLst>
      <p:ext uri="{BB962C8B-B14F-4D97-AF65-F5344CB8AC3E}">
        <p14:creationId xmlns:p14="http://schemas.microsoft.com/office/powerpoint/2010/main" val="192706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Dürrejahr</a:t>
            </a:r>
            <a:r>
              <a:rPr lang="en-US" dirty="0"/>
              <a:t> 2018 II</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11256832" y="6613367"/>
            <a:ext cx="914033" cy="246221"/>
          </a:xfrm>
          <a:prstGeom prst="rect">
            <a:avLst/>
          </a:prstGeom>
          <a:solidFill>
            <a:schemeClr val="accent2">
              <a:lumMod val="40000"/>
              <a:lumOff val="6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a:t>
            </a:r>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4" y="1173251"/>
            <a:ext cx="7659506" cy="4524287"/>
          </a:xfrm>
        </p:spPr>
        <p:txBody>
          <a:bodyPr/>
          <a:lstStyle/>
          <a:p>
            <a:pPr marL="285750" indent="-285750">
              <a:buFont typeface="Arial" panose="020B0604020202020204" pitchFamily="34" charset="0"/>
              <a:buChar char="•"/>
            </a:pPr>
            <a:r>
              <a:rPr lang="de-DE" dirty="0"/>
              <a:t>Witterung 2018: deutlich zu warm und ausgeprägter Niederschlagsmangel April bis November 2018</a:t>
            </a:r>
          </a:p>
          <a:p>
            <a:pPr marL="285750" indent="-285750">
              <a:buFont typeface="Arial" panose="020B0604020202020204" pitchFamily="34" charset="0"/>
              <a:buChar char="•"/>
            </a:pPr>
            <a:r>
              <a:rPr lang="de-DE" dirty="0"/>
              <a:t>Einstufung als außergewöhnliches Witterungsereignis von nationalem Ausmaß</a:t>
            </a:r>
          </a:p>
          <a:p>
            <a:pPr marL="285750" indent="-285750">
              <a:buFont typeface="Arial" panose="020B0604020202020204" pitchFamily="34" charset="0"/>
              <a:buChar char="•"/>
            </a:pPr>
            <a:r>
              <a:rPr lang="de-DE" dirty="0"/>
              <a:t>Grundfutter nicht ausreichend, starke Ertragseinbußen, tlw. längerfristige Folgen</a:t>
            </a:r>
          </a:p>
          <a:p>
            <a:pPr marL="285750" indent="-285750">
              <a:buFont typeface="Arial" panose="020B0604020202020204" pitchFamily="34" charset="0"/>
              <a:buChar char="•"/>
            </a:pPr>
            <a:r>
              <a:rPr lang="de-DE" dirty="0"/>
              <a:t>Hektarerträge bei Getreide (ohne Körnermais) 2018 liegen um 16 % unter dem dreijährigen Mittel der Vorjahre</a:t>
            </a:r>
          </a:p>
          <a:p>
            <a:pPr marL="285750" indent="-285750">
              <a:buFont typeface="Arial" panose="020B0604020202020204" pitchFamily="34" charset="0"/>
              <a:buChar char="•"/>
            </a:pPr>
            <a:r>
              <a:rPr lang="de-DE" dirty="0"/>
              <a:t>Schleswig-Holstein (- 31 %), Brandenburg (-27 %), Sachsen-Anhalt (-26 %), Mecklenburg-Vorpommern (-25 %) und Niedersachsen (-26%) sind am stärksten betroffen</a:t>
            </a:r>
          </a:p>
          <a:p>
            <a:pPr marL="285750" indent="-285750">
              <a:buFont typeface="Arial" panose="020B0604020202020204" pitchFamily="34" charset="0"/>
              <a:buChar char="•"/>
            </a:pPr>
            <a:r>
              <a:rPr lang="de-DE" dirty="0"/>
              <a:t>Betroffenheit je nach regionalen Witterungs- und Standortbedingungen unterschiedlich, aber bundesweit erheblich</a:t>
            </a:r>
          </a:p>
          <a:p>
            <a:endParaRPr lang="de-DE" dirty="0"/>
          </a:p>
        </p:txBody>
      </p:sp>
      <p:grpSp>
        <p:nvGrpSpPr>
          <p:cNvPr id="6" name="Gruppieren 3"/>
          <p:cNvGrpSpPr>
            <a:grpSpLocks/>
          </p:cNvGrpSpPr>
          <p:nvPr/>
        </p:nvGrpSpPr>
        <p:grpSpPr bwMode="auto">
          <a:xfrm>
            <a:off x="8403711" y="941998"/>
            <a:ext cx="2817495" cy="4976623"/>
            <a:chOff x="6732240" y="1412774"/>
            <a:chExt cx="1944216" cy="3456386"/>
          </a:xfrm>
        </p:grpSpPr>
        <p:pic>
          <p:nvPicPr>
            <p:cNvPr id="7"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76155" y="2168859"/>
              <a:ext cx="345638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
            <p:cNvSpPr txBox="1">
              <a:spLocks noChangeArrowheads="1"/>
            </p:cNvSpPr>
            <p:nvPr/>
          </p:nvSpPr>
          <p:spPr bwMode="auto">
            <a:xfrm>
              <a:off x="7020272" y="4592161"/>
              <a:ext cx="1656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de-DE" altLang="de-DE" sz="1200">
                  <a:solidFill>
                    <a:schemeClr val="bg1"/>
                  </a:solidFill>
                </a:rPr>
                <a:t>Th. Zerm</a:t>
              </a:r>
            </a:p>
          </p:txBody>
        </p:sp>
      </p:grpSp>
    </p:spTree>
    <p:extLst>
      <p:ext uri="{BB962C8B-B14F-4D97-AF65-F5344CB8AC3E}">
        <p14:creationId xmlns:p14="http://schemas.microsoft.com/office/powerpoint/2010/main" val="55775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Dürrejahr</a:t>
            </a:r>
            <a:r>
              <a:rPr lang="en-US" dirty="0"/>
              <a:t> 2018 III</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2470774" y="6613367"/>
            <a:ext cx="9700091"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Oben: Waldbrandgefahrenindex (WBI) am 03. Juli 2018; unten: Flächenbrand im südlichen Sachsen-Anhalt am 01. Juli 2018, © M. </a:t>
            </a:r>
            <a:r>
              <a:rPr lang="de-DE" sz="1000" dirty="0" err="1">
                <a:latin typeface="Arial" panose="020B0604020202020204" pitchFamily="34" charset="0"/>
                <a:cs typeface="Arial" panose="020B0604020202020204" pitchFamily="34" charset="0"/>
              </a:rPr>
              <a:t>Liedthe</a:t>
            </a:r>
            <a:r>
              <a:rPr lang="de-DE" sz="1000" dirty="0">
                <a:latin typeface="Arial" panose="020B0604020202020204" pitchFamily="34" charset="0"/>
                <a:cs typeface="Arial" panose="020B0604020202020204" pitchFamily="34" charset="0"/>
              </a:rPr>
              <a:t> (DWD) (DWD 2018)</a:t>
            </a:r>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3" y="1173251"/>
            <a:ext cx="6896153" cy="4524287"/>
          </a:xfrm>
        </p:spPr>
        <p:txBody>
          <a:bodyPr/>
          <a:lstStyle/>
          <a:p>
            <a:pPr marL="285750" indent="-285750">
              <a:buFont typeface="Arial" panose="020B0604020202020204" pitchFamily="34" charset="0"/>
              <a:buChar char="•"/>
            </a:pPr>
            <a:r>
              <a:rPr lang="de-DE" dirty="0"/>
              <a:t>Vielerorts hohe Gefährdung durch Wald- und Grasbrand  (Gefahrenstufe 4 und 5)</a:t>
            </a:r>
          </a:p>
          <a:p>
            <a:pPr marL="285750" indent="-285750">
              <a:buFont typeface="Arial" panose="020B0604020202020204" pitchFamily="34" charset="0"/>
              <a:buChar char="•"/>
            </a:pPr>
            <a:r>
              <a:rPr lang="de-DE" dirty="0"/>
              <a:t>Untersagung der Nutzung von Trinkwasser für private Gartenbewässerungsmaßnahmen (Ursache: Überschreitung der Fördermenge der Wasserwerke) </a:t>
            </a:r>
          </a:p>
          <a:p>
            <a:pPr marL="285750" indent="-285750">
              <a:buFont typeface="Arial" panose="020B0604020202020204" pitchFamily="34" charset="0"/>
              <a:buChar char="•"/>
            </a:pPr>
            <a:r>
              <a:rPr lang="de-DE" dirty="0"/>
              <a:t>Absinken der Bodenfeuchte unter den für Beregnung maßgeblichen Schwellwert von 50% nutzbarer Feldkapazität bei Wintergetreide</a:t>
            </a:r>
          </a:p>
          <a:p>
            <a:pPr marL="285750" indent="-285750">
              <a:buFont typeface="Arial" panose="020B0604020202020204" pitchFamily="34" charset="0"/>
              <a:buChar char="•"/>
            </a:pPr>
            <a:r>
              <a:rPr lang="de-DE" dirty="0"/>
              <a:t>Durchführung von 4 bis 5 Bewässerungsmaßnahmen auf Winterweizen à 30 mm auf den Beregnungsgebieten Niedersachsens</a:t>
            </a:r>
          </a:p>
          <a:p>
            <a:pPr marL="285750" indent="-285750">
              <a:buFont typeface="Arial" panose="020B0604020202020204" pitchFamily="34" charset="0"/>
              <a:buChar char="•"/>
            </a:pPr>
            <a:r>
              <a:rPr lang="de-DE" dirty="0"/>
              <a:t>Noternten des Getreides in den neuen Bundesländern, da zugehörige Infrastruktur für Bewässerungsmaßnahmen fehlt</a:t>
            </a:r>
          </a:p>
          <a:p>
            <a:pPr marL="285750" indent="-285750">
              <a:buFont typeface="Arial" panose="020B0604020202020204" pitchFamily="34" charset="0"/>
              <a:buChar char="•"/>
            </a:pPr>
            <a:r>
              <a:rPr lang="de-DE" dirty="0"/>
              <a:t>Schädigung  (red. Massenertrag, Ernteausfälle) insbesondere der Landwirtschaft Nord- und Ostdeutschland</a:t>
            </a:r>
          </a:p>
          <a:p>
            <a:endParaRPr lang="de-DE" dirty="0"/>
          </a:p>
        </p:txBody>
      </p:sp>
      <p:pic>
        <p:nvPicPr>
          <p:cNvPr id="6" name="Inhaltsplatzhalt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466249" y="918561"/>
            <a:ext cx="2174875" cy="3113088"/>
          </a:xfrm>
          <a:prstGeom prst="rect">
            <a:avLst/>
          </a:prstGeom>
        </p:spPr>
      </p:pic>
      <p:pic>
        <p:nvPicPr>
          <p:cNvPr id="7" name="Inhaltsplatzhalt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5285" y="4087211"/>
            <a:ext cx="22542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33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Variabilität</a:t>
            </a:r>
            <a:r>
              <a:rPr lang="en-US" dirty="0"/>
              <a:t> - </a:t>
            </a:r>
            <a:r>
              <a:rPr lang="de-DE" altLang="de-DE" dirty="0"/>
              <a:t>Niederschläge Sommer</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11160652" y="6613367"/>
            <a:ext cx="1010213"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DWD</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45"/>
          <a:stretch/>
        </p:blipFill>
        <p:spPr bwMode="auto">
          <a:xfrm>
            <a:off x="1915298" y="889685"/>
            <a:ext cx="8068961" cy="510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469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Variablität</a:t>
            </a:r>
            <a:r>
              <a:rPr lang="en-US" dirty="0"/>
              <a:t> - </a:t>
            </a:r>
            <a:r>
              <a:rPr lang="en-US" dirty="0" err="1"/>
              <a:t>Trockenperioden</a:t>
            </a:r>
            <a:endParaRPr lang="de-DE" dirty="0"/>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3" y="1173251"/>
            <a:ext cx="11205395" cy="4524287"/>
          </a:xfrm>
        </p:spPr>
        <p:txBody>
          <a:bodyPr/>
          <a:lstStyle/>
          <a:p>
            <a:pPr marL="285750" indent="-285750">
              <a:buFont typeface="Arial" panose="020B0604020202020204" pitchFamily="34" charset="0"/>
              <a:buChar char="•"/>
            </a:pPr>
            <a:endParaRPr lang="de-DE" dirty="0"/>
          </a:p>
          <a:p>
            <a:endParaRPr lang="de-DE"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430" b="4059"/>
          <a:stretch/>
        </p:blipFill>
        <p:spPr bwMode="auto">
          <a:xfrm>
            <a:off x="1285103" y="864972"/>
            <a:ext cx="9890897" cy="5140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a:extLst>
              <a:ext uri="{FF2B5EF4-FFF2-40B4-BE49-F238E27FC236}">
                <a16:creationId xmlns:a16="http://schemas.microsoft.com/office/drawing/2014/main" id="{72FB7107-630D-45DE-9480-9FD3750DEF13}"/>
              </a:ext>
            </a:extLst>
          </p:cNvPr>
          <p:cNvSpPr txBox="1"/>
          <p:nvPr/>
        </p:nvSpPr>
        <p:spPr>
          <a:xfrm>
            <a:off x="4482542" y="6613367"/>
            <a:ext cx="7688323"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https://www.umweltbundesamt.de/sites/default/files/medien/1410/publikationen/das_monitoringbericht_2019_barrierefrei.pdf</a:t>
            </a:r>
          </a:p>
        </p:txBody>
      </p:sp>
    </p:spTree>
    <p:extLst>
      <p:ext uri="{BB962C8B-B14F-4D97-AF65-F5344CB8AC3E}">
        <p14:creationId xmlns:p14="http://schemas.microsoft.com/office/powerpoint/2010/main" val="398636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Variabilität - Niedrigwasser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864714"/>
            <a:ext cx="9200549" cy="508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72FB7107-630D-45DE-9480-9FD3750DEF13}"/>
              </a:ext>
            </a:extLst>
          </p:cNvPr>
          <p:cNvSpPr txBox="1"/>
          <p:nvPr/>
        </p:nvSpPr>
        <p:spPr>
          <a:xfrm>
            <a:off x="4482542" y="6613367"/>
            <a:ext cx="7688323"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https://www.umweltbundesamt.de/sites/default/files/medien/1410/publikationen/das_monitoringbericht_2019_barrierefrei.pdf</a:t>
            </a:r>
          </a:p>
        </p:txBody>
      </p:sp>
    </p:spTree>
    <p:extLst>
      <p:ext uri="{BB962C8B-B14F-4D97-AF65-F5344CB8AC3E}">
        <p14:creationId xmlns:p14="http://schemas.microsoft.com/office/powerpoint/2010/main" val="270703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6FB18-F4C1-4AA7-B50E-F1D62305D9BF}"/>
              </a:ext>
            </a:extLst>
          </p:cNvPr>
          <p:cNvSpPr>
            <a:spLocks noGrp="1"/>
          </p:cNvSpPr>
          <p:nvPr>
            <p:ph type="title"/>
          </p:nvPr>
        </p:nvSpPr>
        <p:spPr/>
        <p:txBody>
          <a:bodyPr/>
          <a:lstStyle/>
          <a:p>
            <a:endParaRPr lang="de-DE"/>
          </a:p>
        </p:txBody>
      </p:sp>
      <p:sp>
        <p:nvSpPr>
          <p:cNvPr id="5" name="Text Box 38">
            <a:extLst>
              <a:ext uri="{FF2B5EF4-FFF2-40B4-BE49-F238E27FC236}">
                <a16:creationId xmlns:a16="http://schemas.microsoft.com/office/drawing/2014/main" id="{92298C11-AF28-4C6B-BD84-54BC4D1BD283}"/>
              </a:ext>
            </a:extLst>
          </p:cNvPr>
          <p:cNvSpPr txBox="1">
            <a:spLocks noChangeArrowheads="1"/>
          </p:cNvSpPr>
          <p:nvPr/>
        </p:nvSpPr>
        <p:spPr bwMode="auto">
          <a:xfrm>
            <a:off x="2383630" y="5243309"/>
            <a:ext cx="94860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r>
              <a:rPr lang="de-DE" dirty="0">
                <a:solidFill>
                  <a:schemeClr val="tx1"/>
                </a:solidFill>
              </a:rPr>
              <a:t>Sie kennen den Unterschied zwischen aridem und humidem Klima.</a:t>
            </a:r>
          </a:p>
          <a:p>
            <a:r>
              <a:rPr lang="de-DE" dirty="0">
                <a:solidFill>
                  <a:schemeClr val="tx1"/>
                </a:solidFill>
              </a:rPr>
              <a:t>Sie kennen die verschiedenen Dürretypen und die Unterschiede zwischen Dürre und Niedrigwasser. </a:t>
            </a:r>
          </a:p>
        </p:txBody>
      </p:sp>
      <p:sp>
        <p:nvSpPr>
          <p:cNvPr id="7" name="Text Box 38">
            <a:extLst>
              <a:ext uri="{FF2B5EF4-FFF2-40B4-BE49-F238E27FC236}">
                <a16:creationId xmlns:a16="http://schemas.microsoft.com/office/drawing/2014/main" id="{92298C11-AF28-4C6B-BD84-54BC4D1BD283}"/>
              </a:ext>
            </a:extLst>
          </p:cNvPr>
          <p:cNvSpPr txBox="1">
            <a:spLocks noChangeArrowheads="1"/>
          </p:cNvSpPr>
          <p:nvPr/>
        </p:nvSpPr>
        <p:spPr bwMode="auto">
          <a:xfrm>
            <a:off x="2383630" y="4491946"/>
            <a:ext cx="94860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r>
              <a:rPr lang="de-DE" dirty="0">
                <a:solidFill>
                  <a:schemeClr val="tx1"/>
                </a:solidFill>
              </a:rPr>
              <a:t>Sie begründen globale Unterschiede in der Verdunstung und deren Ursachen. </a:t>
            </a:r>
          </a:p>
        </p:txBody>
      </p:sp>
    </p:spTree>
    <p:extLst>
      <p:ext uri="{BB962C8B-B14F-4D97-AF65-F5344CB8AC3E}">
        <p14:creationId xmlns:p14="http://schemas.microsoft.com/office/powerpoint/2010/main" val="31223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Zusammenfassung</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9253079" y="6613367"/>
            <a:ext cx="2917786"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nach Menzel 2011 in </a:t>
            </a:r>
            <a:r>
              <a:rPr lang="de-DE" sz="1000" dirty="0" err="1">
                <a:latin typeface="Arial" panose="020B0604020202020204" pitchFamily="34" charset="0"/>
                <a:cs typeface="Arial" panose="020B0604020202020204" pitchFamily="34" charset="0"/>
              </a:rPr>
              <a:t>Fohrer</a:t>
            </a:r>
            <a:r>
              <a:rPr lang="de-DE" sz="1000" dirty="0">
                <a:latin typeface="Arial" panose="020B0604020202020204" pitchFamily="34" charset="0"/>
                <a:cs typeface="Arial" panose="020B0604020202020204" pitchFamily="34" charset="0"/>
              </a:rPr>
              <a:t> et al. 2016</a:t>
            </a:r>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3" y="1173251"/>
            <a:ext cx="11152843" cy="4524287"/>
          </a:xfrm>
        </p:spPr>
        <p:txBody>
          <a:bodyPr/>
          <a:lstStyle/>
          <a:p>
            <a:pPr marL="285750" indent="-285750">
              <a:buFont typeface="Arial" panose="020B0604020202020204" pitchFamily="34" charset="0"/>
              <a:buChar char="•"/>
            </a:pPr>
            <a:r>
              <a:rPr lang="de-DE" dirty="0"/>
              <a:t>Niedrigwasser &lt;-&gt; Dürre </a:t>
            </a:r>
          </a:p>
          <a:p>
            <a:pPr marL="285750" indent="-285750">
              <a:buFont typeface="Arial" panose="020B0604020202020204" pitchFamily="34" charset="0"/>
              <a:buChar char="•"/>
            </a:pPr>
            <a:r>
              <a:rPr lang="de-DE" dirty="0"/>
              <a:t>Relevant für die Schifffahrt ist der so genannte gleichwertige Wasserstand</a:t>
            </a:r>
          </a:p>
          <a:p>
            <a:pPr marL="285750" indent="-285750">
              <a:buFont typeface="Arial" panose="020B0604020202020204" pitchFamily="34" charset="0"/>
              <a:buChar char="•"/>
            </a:pPr>
            <a:r>
              <a:rPr lang="de-DE" dirty="0"/>
              <a:t>Dürreindices beschreiben Zustand im zeitlichen / regionalen Vgl.  </a:t>
            </a:r>
          </a:p>
          <a:p>
            <a:pPr marL="285750" indent="-285750">
              <a:buFont typeface="Arial" panose="020B0604020202020204" pitchFamily="34" charset="0"/>
              <a:buChar char="•"/>
            </a:pPr>
            <a:r>
              <a:rPr lang="de-DE" dirty="0"/>
              <a:t>Typen von Dürre: meteorologische, landwirtschaftlich, hydrologische </a:t>
            </a:r>
          </a:p>
          <a:p>
            <a:pPr marL="285750" indent="-285750">
              <a:buFont typeface="Arial" panose="020B0604020202020204" pitchFamily="34" charset="0"/>
              <a:buChar char="•"/>
            </a:pPr>
            <a:r>
              <a:rPr lang="de-DE" dirty="0"/>
              <a:t>Wichtig für die landwirtschaftliche Dürre ist die Bodenfeuchte</a:t>
            </a:r>
          </a:p>
          <a:p>
            <a:pPr marL="285750" indent="-285750">
              <a:buFont typeface="Arial" panose="020B0604020202020204" pitchFamily="34" charset="0"/>
              <a:buChar char="•"/>
            </a:pPr>
            <a:r>
              <a:rPr lang="de-DE" dirty="0"/>
              <a:t>Bodenwasser wird gespeist aus Niederschlagswasser und in geringem Ausmaß Kondensationswasser nach Infiltration in den Boden oder aus dem Grundwasser durch kapillaren Aufstieg. </a:t>
            </a:r>
          </a:p>
          <a:p>
            <a:pPr marL="285750" indent="-285750">
              <a:buFont typeface="Arial" panose="020B0604020202020204" pitchFamily="34" charset="0"/>
              <a:buChar char="•"/>
            </a:pPr>
            <a:r>
              <a:rPr lang="de-DE" dirty="0"/>
              <a:t>Bodenwasser in Bodenporen - Sickerwasser (Gravitationswasser, folgt der Schwerkraft) und Haftwasser. </a:t>
            </a:r>
          </a:p>
          <a:p>
            <a:pPr marL="285750" indent="-285750">
              <a:buFont typeface="Arial" panose="020B0604020202020204" pitchFamily="34" charset="0"/>
              <a:buChar char="•"/>
            </a:pPr>
            <a:r>
              <a:rPr lang="de-DE" dirty="0"/>
              <a:t>Wichtiger Parameter: nutzbare Feldkapazität (</a:t>
            </a:r>
            <a:r>
              <a:rPr lang="de-DE" dirty="0" err="1"/>
              <a:t>nFK</a:t>
            </a:r>
            <a:r>
              <a:rPr lang="de-DE" dirty="0"/>
              <a:t>) und Zustandsgröße: Saugspannung (</a:t>
            </a:r>
            <a:r>
              <a:rPr lang="de-DE" dirty="0" err="1"/>
              <a:t>pF</a:t>
            </a:r>
            <a:r>
              <a:rPr lang="de-DE" dirty="0"/>
              <a:t>)</a:t>
            </a:r>
          </a:p>
          <a:p>
            <a:pPr marL="285750" indent="-285750">
              <a:buFont typeface="Arial" panose="020B0604020202020204" pitchFamily="34" charset="0"/>
              <a:buChar char="•"/>
            </a:pPr>
            <a:r>
              <a:rPr lang="de-DE" dirty="0"/>
              <a:t>Veränderung von Verdunstung u.a. durch Stauseen</a:t>
            </a:r>
          </a:p>
          <a:p>
            <a:pPr marL="285750" indent="-28575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227592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Zusammenfassung</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9253079" y="6613367"/>
            <a:ext cx="2917786"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nach Menzel 2011 in </a:t>
            </a:r>
            <a:r>
              <a:rPr lang="de-DE" sz="1000" dirty="0" err="1">
                <a:latin typeface="Arial" panose="020B0604020202020204" pitchFamily="34" charset="0"/>
                <a:cs typeface="Arial" panose="020B0604020202020204" pitchFamily="34" charset="0"/>
              </a:rPr>
              <a:t>Fohrer</a:t>
            </a:r>
            <a:r>
              <a:rPr lang="de-DE" sz="1000" dirty="0">
                <a:latin typeface="Arial" panose="020B0604020202020204" pitchFamily="34" charset="0"/>
                <a:cs typeface="Arial" panose="020B0604020202020204" pitchFamily="34" charset="0"/>
              </a:rPr>
              <a:t> et al. 2016</a:t>
            </a:r>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3" y="1173251"/>
            <a:ext cx="11152843" cy="4524287"/>
          </a:xfrm>
        </p:spPr>
        <p:txBody>
          <a:bodyPr/>
          <a:lstStyle/>
          <a:p>
            <a:pPr marL="285750" indent="-285750">
              <a:buFont typeface="Arial" panose="020B0604020202020204" pitchFamily="34" charset="0"/>
              <a:buChar char="•"/>
            </a:pPr>
            <a:r>
              <a:rPr lang="de-DE" dirty="0"/>
              <a:t>Niedrigwasser &lt;-&gt; Dürre </a:t>
            </a:r>
          </a:p>
          <a:p>
            <a:pPr marL="285750" indent="-285750">
              <a:buFont typeface="Arial" panose="020B0604020202020204" pitchFamily="34" charset="0"/>
              <a:buChar char="•"/>
            </a:pPr>
            <a:r>
              <a:rPr lang="de-DE" dirty="0"/>
              <a:t>Relevant für die Schifffahrt ist der so genannte gleichwertige Wasserstand</a:t>
            </a:r>
          </a:p>
          <a:p>
            <a:pPr marL="285750" indent="-285750">
              <a:buFont typeface="Arial" panose="020B0604020202020204" pitchFamily="34" charset="0"/>
              <a:buChar char="•"/>
            </a:pPr>
            <a:r>
              <a:rPr lang="de-DE" dirty="0"/>
              <a:t>Dürreindices beschreiben Zustand im zeitlichen / regionalen Vgl.  </a:t>
            </a:r>
          </a:p>
          <a:p>
            <a:pPr marL="285750" indent="-285750">
              <a:buFont typeface="Arial" panose="020B0604020202020204" pitchFamily="34" charset="0"/>
              <a:buChar char="•"/>
            </a:pPr>
            <a:r>
              <a:rPr lang="de-DE" dirty="0"/>
              <a:t>Typen von Dürre: meteorologische, landwirtschaftlich, hydrologische </a:t>
            </a:r>
          </a:p>
          <a:p>
            <a:pPr marL="285750" indent="-285750">
              <a:buFont typeface="Arial" panose="020B0604020202020204" pitchFamily="34" charset="0"/>
              <a:buChar char="•"/>
            </a:pPr>
            <a:r>
              <a:rPr lang="de-DE" dirty="0"/>
              <a:t>Wichtig für die landwirtschaftliche Dürre ist die Bodenfeuchte</a:t>
            </a:r>
          </a:p>
          <a:p>
            <a:pPr marL="285750" indent="-285750">
              <a:buFont typeface="Arial" panose="020B0604020202020204" pitchFamily="34" charset="0"/>
              <a:buChar char="•"/>
            </a:pPr>
            <a:r>
              <a:rPr lang="de-DE" dirty="0"/>
              <a:t>Bodenwasser wird gespeist aus Niederschlagswasser und in geringem Ausmaß Kondensationswasser nach Infiltration in den Boden oder aus dem Grundwasser durch kapillaren Aufstieg. </a:t>
            </a:r>
          </a:p>
          <a:p>
            <a:pPr marL="285750" indent="-285750">
              <a:buFont typeface="Arial" panose="020B0604020202020204" pitchFamily="34" charset="0"/>
              <a:buChar char="•"/>
            </a:pPr>
            <a:r>
              <a:rPr lang="de-DE" dirty="0"/>
              <a:t>Bodenwasser in Bodenporen - Sickerwasser (Gravitationswasser, folgt der Schwerkraft) und Haftwasser. </a:t>
            </a:r>
          </a:p>
          <a:p>
            <a:pPr marL="285750" indent="-285750">
              <a:buFont typeface="Arial" panose="020B0604020202020204" pitchFamily="34" charset="0"/>
              <a:buChar char="•"/>
            </a:pPr>
            <a:r>
              <a:rPr lang="de-DE" dirty="0"/>
              <a:t>Wichtiger Parameter: nutzbare Feldkapazität (</a:t>
            </a:r>
            <a:r>
              <a:rPr lang="de-DE" dirty="0" err="1"/>
              <a:t>nFK</a:t>
            </a:r>
            <a:r>
              <a:rPr lang="de-DE" dirty="0"/>
              <a:t>) und Zustandsgröße: Saugspannung (</a:t>
            </a:r>
            <a:r>
              <a:rPr lang="de-DE" dirty="0" err="1"/>
              <a:t>pF</a:t>
            </a:r>
            <a:r>
              <a:rPr lang="de-DE" dirty="0"/>
              <a:t>)</a:t>
            </a:r>
          </a:p>
          <a:p>
            <a:pPr marL="285750" indent="-285750">
              <a:buFont typeface="Arial" panose="020B0604020202020204" pitchFamily="34" charset="0"/>
              <a:buChar char="•"/>
            </a:pPr>
            <a:r>
              <a:rPr lang="de-DE" dirty="0"/>
              <a:t>Veränderung von Verdunstung u.a. durch Stauseen</a:t>
            </a:r>
          </a:p>
          <a:p>
            <a:pPr marL="285750" indent="-28575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146424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Stichworte zu Verdunstung und Dürre</a:t>
            </a:r>
          </a:p>
        </p:txBody>
      </p:sp>
      <p:sp>
        <p:nvSpPr>
          <p:cNvPr id="7" name="Untertitel 23">
            <a:extLst>
              <a:ext uri="{FF2B5EF4-FFF2-40B4-BE49-F238E27FC236}">
                <a16:creationId xmlns:a16="http://schemas.microsoft.com/office/drawing/2014/main" id="{267963CB-98C0-46BF-A669-76FFA1F15DA7}"/>
              </a:ext>
            </a:extLst>
          </p:cNvPr>
          <p:cNvSpPr txBox="1">
            <a:spLocks/>
          </p:cNvSpPr>
          <p:nvPr/>
        </p:nvSpPr>
        <p:spPr>
          <a:xfrm>
            <a:off x="4459584" y="1190065"/>
            <a:ext cx="2143500"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Arides Klima</a:t>
            </a:r>
          </a:p>
        </p:txBody>
      </p:sp>
      <p:sp>
        <p:nvSpPr>
          <p:cNvPr id="9" name="Untertitel 25">
            <a:extLst>
              <a:ext uri="{FF2B5EF4-FFF2-40B4-BE49-F238E27FC236}">
                <a16:creationId xmlns:a16="http://schemas.microsoft.com/office/drawing/2014/main" id="{67A4CBE6-A2F2-4DF1-B99A-8552821AB5C1}"/>
              </a:ext>
            </a:extLst>
          </p:cNvPr>
          <p:cNvSpPr txBox="1">
            <a:spLocks/>
          </p:cNvSpPr>
          <p:nvPr/>
        </p:nvSpPr>
        <p:spPr>
          <a:xfrm>
            <a:off x="277141" y="1190065"/>
            <a:ext cx="2219700"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Humides Klima</a:t>
            </a:r>
          </a:p>
        </p:txBody>
      </p:sp>
      <p:sp>
        <p:nvSpPr>
          <p:cNvPr id="10" name="Textplatzhalter 26">
            <a:extLst>
              <a:ext uri="{FF2B5EF4-FFF2-40B4-BE49-F238E27FC236}">
                <a16:creationId xmlns:a16="http://schemas.microsoft.com/office/drawing/2014/main" id="{65C9D134-21C3-4CE1-B1FC-DF0DAE32BFE4}"/>
              </a:ext>
            </a:extLst>
          </p:cNvPr>
          <p:cNvSpPr txBox="1">
            <a:spLocks/>
          </p:cNvSpPr>
          <p:nvPr/>
        </p:nvSpPr>
        <p:spPr>
          <a:xfrm>
            <a:off x="4421483" y="1717006"/>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None/>
            </a:pPr>
            <a:r>
              <a:rPr lang="de-DE" sz="1800" dirty="0">
                <a:latin typeface="Arial" panose="020B0604020202020204" pitchFamily="34" charset="0"/>
                <a:ea typeface="Poppins Light"/>
                <a:cs typeface="Arial" panose="020B0604020202020204" pitchFamily="34" charset="0"/>
                <a:sym typeface="Poppins Light"/>
              </a:rPr>
              <a:t>Im vieljährigen Mittel ist der Niederschlag geringer ist als die Verdunstung</a:t>
            </a:r>
          </a:p>
        </p:txBody>
      </p:sp>
      <p:sp>
        <p:nvSpPr>
          <p:cNvPr id="11" name="Untertitel 27">
            <a:extLst>
              <a:ext uri="{FF2B5EF4-FFF2-40B4-BE49-F238E27FC236}">
                <a16:creationId xmlns:a16="http://schemas.microsoft.com/office/drawing/2014/main" id="{1E96B8CD-7E4F-49EF-8AD1-A845995DD0AA}"/>
              </a:ext>
            </a:extLst>
          </p:cNvPr>
          <p:cNvSpPr txBox="1">
            <a:spLocks/>
          </p:cNvSpPr>
          <p:nvPr/>
        </p:nvSpPr>
        <p:spPr>
          <a:xfrm>
            <a:off x="8565827" y="1190065"/>
            <a:ext cx="2133300"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Niedrigwasser</a:t>
            </a:r>
          </a:p>
        </p:txBody>
      </p:sp>
      <p:sp>
        <p:nvSpPr>
          <p:cNvPr id="12" name="Textplatzhalter 28">
            <a:extLst>
              <a:ext uri="{FF2B5EF4-FFF2-40B4-BE49-F238E27FC236}">
                <a16:creationId xmlns:a16="http://schemas.microsoft.com/office/drawing/2014/main" id="{65903258-D688-405C-937A-607016709E7E}"/>
              </a:ext>
            </a:extLst>
          </p:cNvPr>
          <p:cNvSpPr txBox="1">
            <a:spLocks/>
          </p:cNvSpPr>
          <p:nvPr/>
        </p:nvSpPr>
        <p:spPr>
          <a:xfrm>
            <a:off x="8565824" y="1717006"/>
            <a:ext cx="3110239"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Font typeface="Arial" panose="020B0604020202020204" pitchFamily="34" charset="0"/>
              <a:buNone/>
            </a:pPr>
            <a:r>
              <a:rPr lang="de-DE" sz="1800" dirty="0">
                <a:latin typeface="Arial" panose="020B0604020202020204" pitchFamily="34" charset="0"/>
                <a:ea typeface="Poppins Light"/>
                <a:cs typeface="Arial" panose="020B0604020202020204" pitchFamily="34" charset="0"/>
                <a:sym typeface="Poppins Light"/>
              </a:rPr>
              <a:t>Jahreszeitlich oder Witterungsbedingter Schwellenwert des Wasserstands oder Durchflusses erreicht oder unterschritten</a:t>
            </a:r>
          </a:p>
        </p:txBody>
      </p:sp>
      <p:sp>
        <p:nvSpPr>
          <p:cNvPr id="13" name="Textplatzhalter 29">
            <a:extLst>
              <a:ext uri="{FF2B5EF4-FFF2-40B4-BE49-F238E27FC236}">
                <a16:creationId xmlns:a16="http://schemas.microsoft.com/office/drawing/2014/main" id="{64680BCF-FB27-4F2C-9A94-BD682DC24EFE}"/>
              </a:ext>
            </a:extLst>
          </p:cNvPr>
          <p:cNvSpPr txBox="1">
            <a:spLocks/>
          </p:cNvSpPr>
          <p:nvPr/>
        </p:nvSpPr>
        <p:spPr>
          <a:xfrm>
            <a:off x="277141" y="1717006"/>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None/>
            </a:pPr>
            <a:r>
              <a:rPr lang="de-DE" sz="1800" dirty="0">
                <a:latin typeface="Arial" panose="020B0604020202020204" pitchFamily="34" charset="0"/>
                <a:ea typeface="Poppins Light"/>
                <a:cs typeface="Arial" panose="020B0604020202020204" pitchFamily="34" charset="0"/>
                <a:sym typeface="Poppins Light"/>
              </a:rPr>
              <a:t>Im vierteljährigen Mittel ist der Niederschlag höher als die Verdunstung </a:t>
            </a:r>
          </a:p>
        </p:txBody>
      </p:sp>
      <p:sp>
        <p:nvSpPr>
          <p:cNvPr id="27" name="Untertitel 23">
            <a:extLst>
              <a:ext uri="{FF2B5EF4-FFF2-40B4-BE49-F238E27FC236}">
                <a16:creationId xmlns:a16="http://schemas.microsoft.com/office/drawing/2014/main" id="{9584AEDA-9931-40DA-A92D-014715ECBABF}"/>
              </a:ext>
            </a:extLst>
          </p:cNvPr>
          <p:cNvSpPr txBox="1">
            <a:spLocks/>
          </p:cNvSpPr>
          <p:nvPr/>
        </p:nvSpPr>
        <p:spPr>
          <a:xfrm>
            <a:off x="4459584" y="3655360"/>
            <a:ext cx="2143500"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solidFill>
                  <a:schemeClr val="bg1"/>
                </a:solidFill>
                <a:latin typeface="Arial" panose="020B0604020202020204" pitchFamily="34" charset="0"/>
                <a:cs typeface="Arial" panose="020B0604020202020204" pitchFamily="34" charset="0"/>
              </a:rPr>
              <a:t>Stichwort 2</a:t>
            </a:r>
          </a:p>
        </p:txBody>
      </p:sp>
      <p:sp>
        <p:nvSpPr>
          <p:cNvPr id="28" name="Untertitel 25">
            <a:extLst>
              <a:ext uri="{FF2B5EF4-FFF2-40B4-BE49-F238E27FC236}">
                <a16:creationId xmlns:a16="http://schemas.microsoft.com/office/drawing/2014/main" id="{6AD73799-91D0-4E44-ADB2-4F4042F71D4A}"/>
              </a:ext>
            </a:extLst>
          </p:cNvPr>
          <p:cNvSpPr txBox="1">
            <a:spLocks/>
          </p:cNvSpPr>
          <p:nvPr/>
        </p:nvSpPr>
        <p:spPr>
          <a:xfrm>
            <a:off x="277141" y="3655360"/>
            <a:ext cx="2219700"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Dürre</a:t>
            </a:r>
          </a:p>
        </p:txBody>
      </p:sp>
      <p:sp>
        <p:nvSpPr>
          <p:cNvPr id="29" name="Textplatzhalter 26">
            <a:extLst>
              <a:ext uri="{FF2B5EF4-FFF2-40B4-BE49-F238E27FC236}">
                <a16:creationId xmlns:a16="http://schemas.microsoft.com/office/drawing/2014/main" id="{E23C206A-867A-4D21-8252-6638FC62B8B0}"/>
              </a:ext>
            </a:extLst>
          </p:cNvPr>
          <p:cNvSpPr txBox="1">
            <a:spLocks/>
          </p:cNvSpPr>
          <p:nvPr/>
        </p:nvSpPr>
        <p:spPr>
          <a:xfrm>
            <a:off x="4421483" y="4182301"/>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Font typeface="Arial" panose="020B0604020202020204" pitchFamily="34" charset="0"/>
              <a:buNone/>
            </a:pPr>
            <a:r>
              <a:rPr lang="de-DE" sz="1800" dirty="0">
                <a:solidFill>
                  <a:schemeClr val="bg1"/>
                </a:solidFill>
                <a:latin typeface="Arial" panose="020B0604020202020204" pitchFamily="34" charset="0"/>
                <a:ea typeface="Poppins Light"/>
                <a:cs typeface="Arial" panose="020B0604020202020204" pitchFamily="34" charset="0"/>
                <a:sym typeface="Poppins Light"/>
              </a:rPr>
              <a:t>Kurze Zusammenfassung für das Stichwort</a:t>
            </a:r>
          </a:p>
        </p:txBody>
      </p:sp>
      <p:sp>
        <p:nvSpPr>
          <p:cNvPr id="30" name="Untertitel 27">
            <a:extLst>
              <a:ext uri="{FF2B5EF4-FFF2-40B4-BE49-F238E27FC236}">
                <a16:creationId xmlns:a16="http://schemas.microsoft.com/office/drawing/2014/main" id="{E045E182-1A6E-436B-8EC5-8FD2C5B1582F}"/>
              </a:ext>
            </a:extLst>
          </p:cNvPr>
          <p:cNvSpPr txBox="1">
            <a:spLocks/>
          </p:cNvSpPr>
          <p:nvPr/>
        </p:nvSpPr>
        <p:spPr>
          <a:xfrm>
            <a:off x="8565827" y="3655360"/>
            <a:ext cx="2133300"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solidFill>
                  <a:schemeClr val="bg1"/>
                </a:solidFill>
                <a:latin typeface="Arial" panose="020B0604020202020204" pitchFamily="34" charset="0"/>
                <a:cs typeface="Arial" panose="020B0604020202020204" pitchFamily="34" charset="0"/>
              </a:rPr>
              <a:t>Stichwort 3</a:t>
            </a:r>
          </a:p>
        </p:txBody>
      </p:sp>
      <p:sp>
        <p:nvSpPr>
          <p:cNvPr id="31" name="Textplatzhalter 28">
            <a:extLst>
              <a:ext uri="{FF2B5EF4-FFF2-40B4-BE49-F238E27FC236}">
                <a16:creationId xmlns:a16="http://schemas.microsoft.com/office/drawing/2014/main" id="{7531475C-389E-40F8-938B-249F8D4CC7AE}"/>
              </a:ext>
            </a:extLst>
          </p:cNvPr>
          <p:cNvSpPr txBox="1">
            <a:spLocks/>
          </p:cNvSpPr>
          <p:nvPr/>
        </p:nvSpPr>
        <p:spPr>
          <a:xfrm>
            <a:off x="8565825" y="4182301"/>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Font typeface="Arial" panose="020B0604020202020204" pitchFamily="34" charset="0"/>
              <a:buNone/>
            </a:pPr>
            <a:r>
              <a:rPr lang="de-DE" sz="1800" dirty="0">
                <a:solidFill>
                  <a:schemeClr val="bg1"/>
                </a:solidFill>
                <a:latin typeface="Arial" panose="020B0604020202020204" pitchFamily="34" charset="0"/>
                <a:ea typeface="Poppins Light"/>
                <a:cs typeface="Arial" panose="020B0604020202020204" pitchFamily="34" charset="0"/>
                <a:sym typeface="Poppins Light"/>
              </a:rPr>
              <a:t>Kurze Zusammenfassung für das Stichwort</a:t>
            </a:r>
          </a:p>
        </p:txBody>
      </p:sp>
      <p:sp>
        <p:nvSpPr>
          <p:cNvPr id="32" name="Textplatzhalter 29">
            <a:extLst>
              <a:ext uri="{FF2B5EF4-FFF2-40B4-BE49-F238E27FC236}">
                <a16:creationId xmlns:a16="http://schemas.microsoft.com/office/drawing/2014/main" id="{BC40C034-242D-412D-B8B5-AA73DA6736C1}"/>
              </a:ext>
            </a:extLst>
          </p:cNvPr>
          <p:cNvSpPr txBox="1">
            <a:spLocks/>
          </p:cNvSpPr>
          <p:nvPr/>
        </p:nvSpPr>
        <p:spPr>
          <a:xfrm>
            <a:off x="277141" y="4182301"/>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None/>
            </a:pPr>
            <a:r>
              <a:rPr lang="de-DE" sz="1800" dirty="0">
                <a:latin typeface="Arial" panose="020B0604020202020204" pitchFamily="34" charset="0"/>
                <a:ea typeface="Poppins Light"/>
                <a:cs typeface="Arial" panose="020B0604020202020204" pitchFamily="34" charset="0"/>
                <a:sym typeface="Poppins Light"/>
              </a:rPr>
              <a:t>Mangel an Wasser, der durch weniger Niederschlag und/oder eine höhere Verdunstung als üblich verursacht wird</a:t>
            </a:r>
          </a:p>
        </p:txBody>
      </p:sp>
    </p:spTree>
    <p:extLst>
      <p:ext uri="{BB962C8B-B14F-4D97-AF65-F5344CB8AC3E}">
        <p14:creationId xmlns:p14="http://schemas.microsoft.com/office/powerpoint/2010/main" val="574943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Literatur</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9253079" y="6613367"/>
            <a:ext cx="2917786"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nach Menzel 2011 in </a:t>
            </a:r>
            <a:r>
              <a:rPr lang="de-DE" sz="1000" dirty="0" err="1">
                <a:latin typeface="Arial" panose="020B0604020202020204" pitchFamily="34" charset="0"/>
                <a:cs typeface="Arial" panose="020B0604020202020204" pitchFamily="34" charset="0"/>
              </a:rPr>
              <a:t>Fohrer</a:t>
            </a:r>
            <a:r>
              <a:rPr lang="de-DE" sz="1000" dirty="0">
                <a:latin typeface="Arial" panose="020B0604020202020204" pitchFamily="34" charset="0"/>
                <a:cs typeface="Arial" panose="020B0604020202020204" pitchFamily="34" charset="0"/>
              </a:rPr>
              <a:t> et al. 2016</a:t>
            </a:r>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3" y="1173251"/>
            <a:ext cx="11152843" cy="4524287"/>
          </a:xfrm>
        </p:spPr>
        <p:txBody>
          <a:bodyPr/>
          <a:lstStyle/>
          <a:p>
            <a:r>
              <a:rPr lang="de-DE" dirty="0"/>
              <a:t>ATV-DVWK: Verdunstung in Bezug zu Landnutzung, Bewuchs und Boden, Merkblatt 504, 2002. </a:t>
            </a:r>
          </a:p>
          <a:p>
            <a:r>
              <a:rPr lang="de-DE" dirty="0"/>
              <a:t>Dyck, S., Peschke, G., 1995: Grundlagen der Hydrologie, Verlag für Bauwesen, Berlin, 3. Auflage</a:t>
            </a:r>
          </a:p>
          <a:p>
            <a:r>
              <a:rPr lang="de-DE" dirty="0" err="1"/>
              <a:t>Fohrer</a:t>
            </a:r>
            <a:r>
              <a:rPr lang="de-DE" dirty="0"/>
              <a:t>, N. (Hrsg.), Bormann, H., Miegel, K., Casper, M., </a:t>
            </a:r>
            <a:r>
              <a:rPr lang="de-DE" dirty="0" err="1"/>
              <a:t>Bronstert</a:t>
            </a:r>
            <a:r>
              <a:rPr lang="de-DE" dirty="0"/>
              <a:t>, A., Schumann, A., Weiler, M. (2016): Hydrologie. </a:t>
            </a:r>
            <a:r>
              <a:rPr lang="de-DE" dirty="0" err="1"/>
              <a:t>utb.basics</a:t>
            </a:r>
            <a:r>
              <a:rPr lang="de-DE" dirty="0"/>
              <a:t>, Haupt Verlag, Bern, 389 Seiten. ISBN  9783838545134.</a:t>
            </a:r>
          </a:p>
          <a:p>
            <a:r>
              <a:rPr lang="de-DE" dirty="0"/>
              <a:t>HLNUG: Hessisches Landesamt für Naturschutz, Umwelt und Geologie. Niedrigwasser und Trockenheit 2018; HLNUG: Wiesbaden, Germany, 2018. </a:t>
            </a:r>
          </a:p>
          <a:p>
            <a:r>
              <a:rPr lang="de-DE" dirty="0"/>
              <a:t>Scheffer, F. und </a:t>
            </a:r>
            <a:r>
              <a:rPr lang="de-DE" dirty="0" err="1"/>
              <a:t>Schachtschabel</a:t>
            </a:r>
            <a:r>
              <a:rPr lang="de-DE" dirty="0"/>
              <a:t>, P. (2018): Scheffer/</a:t>
            </a:r>
            <a:r>
              <a:rPr lang="de-DE" dirty="0" err="1"/>
              <a:t>Schachtschabel</a:t>
            </a:r>
            <a:r>
              <a:rPr lang="de-DE" dirty="0"/>
              <a:t>. Lehrbuch der Bodenkunde. </a:t>
            </a:r>
            <a:br>
              <a:rPr lang="de-DE" dirty="0"/>
            </a:br>
            <a:r>
              <a:rPr lang="de-DE" dirty="0"/>
              <a:t>Spektrum Akademischer Verlag.</a:t>
            </a:r>
          </a:p>
          <a:p>
            <a:r>
              <a:rPr lang="de-DE" dirty="0"/>
              <a:t>UFZ-Dürremonitor, abrufbar unter: </a:t>
            </a:r>
            <a:r>
              <a:rPr lang="de-DE" dirty="0">
                <a:hlinkClick r:id="rId2"/>
              </a:rPr>
              <a:t>https://www.ufz.de/index.php?de=37937</a:t>
            </a:r>
            <a:r>
              <a:rPr lang="de-DE" dirty="0"/>
              <a:t> (letzter abruf:02.12.2021)</a:t>
            </a:r>
          </a:p>
          <a:p>
            <a:r>
              <a:rPr lang="en-US" dirty="0"/>
              <a:t>van Loon, A.F., 2015. Hydrological drought explained. WIREs Water 2 (4), 359–392.</a:t>
            </a:r>
            <a:endParaRPr lang="de-DE" dirty="0"/>
          </a:p>
        </p:txBody>
      </p:sp>
    </p:spTree>
    <p:extLst>
      <p:ext uri="{BB962C8B-B14F-4D97-AF65-F5344CB8AC3E}">
        <p14:creationId xmlns:p14="http://schemas.microsoft.com/office/powerpoint/2010/main" val="4265609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22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CBD3B-6833-4932-A374-83BA067C1109}"/>
              </a:ext>
            </a:extLst>
          </p:cNvPr>
          <p:cNvSpPr>
            <a:spLocks noGrp="1"/>
          </p:cNvSpPr>
          <p:nvPr>
            <p:ph type="title"/>
          </p:nvPr>
        </p:nvSpPr>
        <p:spPr/>
        <p:txBody>
          <a:bodyPr/>
          <a:lstStyle/>
          <a:p>
            <a:r>
              <a:rPr lang="de-DE" dirty="0"/>
              <a:t>Arides und humides Klima</a:t>
            </a:r>
          </a:p>
        </p:txBody>
      </p:sp>
    </p:spTree>
    <p:extLst>
      <p:ext uri="{BB962C8B-B14F-4D97-AF65-F5344CB8AC3E}">
        <p14:creationId xmlns:p14="http://schemas.microsoft.com/office/powerpoint/2010/main" val="117197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1D412-F927-4F0A-BB1A-1F90A0106DE5}"/>
              </a:ext>
            </a:extLst>
          </p:cNvPr>
          <p:cNvSpPr>
            <a:spLocks noGrp="1"/>
          </p:cNvSpPr>
          <p:nvPr>
            <p:ph type="title"/>
          </p:nvPr>
        </p:nvSpPr>
        <p:spPr/>
        <p:txBody>
          <a:bodyPr/>
          <a:lstStyle/>
          <a:p>
            <a:r>
              <a:rPr lang="de-DE" dirty="0"/>
              <a:t>Arides und humides Klima</a:t>
            </a:r>
          </a:p>
        </p:txBody>
      </p:sp>
      <p:sp>
        <p:nvSpPr>
          <p:cNvPr id="4" name="Titel 1">
            <a:extLst>
              <a:ext uri="{FF2B5EF4-FFF2-40B4-BE49-F238E27FC236}">
                <a16:creationId xmlns:a16="http://schemas.microsoft.com/office/drawing/2014/main" id="{CEA25D07-EC3D-49C8-97B7-E3587E37F4C8}"/>
              </a:ext>
            </a:extLst>
          </p:cNvPr>
          <p:cNvSpPr txBox="1">
            <a:spLocks/>
          </p:cNvSpPr>
          <p:nvPr/>
        </p:nvSpPr>
        <p:spPr>
          <a:xfrm>
            <a:off x="339804" y="201647"/>
            <a:ext cx="11482505" cy="543726"/>
          </a:xfrm>
          <a:prstGeom prst="rect">
            <a:avLst/>
          </a:prstGeom>
        </p:spPr>
        <p:txBody>
          <a:bodyPr vert="horz" lIns="0" tIns="0" rIns="0" bIns="0" rtlCol="0" anchor="b" anchorCtr="0">
            <a:no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8" name="Textplatzhalter 7">
            <a:extLst>
              <a:ext uri="{FF2B5EF4-FFF2-40B4-BE49-F238E27FC236}">
                <a16:creationId xmlns:a16="http://schemas.microsoft.com/office/drawing/2014/main" id="{C1585164-E074-4D32-A484-3FA39EB59A8A}"/>
              </a:ext>
            </a:extLst>
          </p:cNvPr>
          <p:cNvSpPr>
            <a:spLocks noGrp="1"/>
          </p:cNvSpPr>
          <p:nvPr>
            <p:ph type="body" sz="quarter" idx="13"/>
          </p:nvPr>
        </p:nvSpPr>
        <p:spPr>
          <a:xfrm>
            <a:off x="334964" y="1173251"/>
            <a:ext cx="5753100" cy="4524287"/>
          </a:xfrm>
        </p:spPr>
        <p:txBody>
          <a:bodyPr/>
          <a:lstStyle/>
          <a:p>
            <a:r>
              <a:rPr lang="de-DE" b="1" dirty="0"/>
              <a:t>Humides Klima</a:t>
            </a:r>
            <a:br>
              <a:rPr lang="de-DE" b="1" dirty="0"/>
            </a:br>
            <a:r>
              <a:rPr lang="de-DE" dirty="0"/>
              <a:t>Im vierteljährigen Mittel ist der Niederschlag höher als die Verdunstung. </a:t>
            </a:r>
          </a:p>
          <a:p>
            <a:r>
              <a:rPr lang="de-DE" dirty="0"/>
              <a:t>Anteil des Niederschlags, der nicht verdunstet, fließt oberflächlich ab oder versickert in den Grundwasserbereich. </a:t>
            </a:r>
          </a:p>
          <a:p>
            <a:r>
              <a:rPr lang="de-DE" dirty="0"/>
              <a:t>Unterschieden zwischen:</a:t>
            </a:r>
          </a:p>
          <a:p>
            <a:pPr marL="285750" indent="-285750">
              <a:buFont typeface="Arial" panose="020B0604020202020204" pitchFamily="34" charset="0"/>
              <a:buChar char="•"/>
            </a:pPr>
            <a:r>
              <a:rPr lang="de-DE" dirty="0"/>
              <a:t>Vollhumidem Klima </a:t>
            </a:r>
            <a:r>
              <a:rPr lang="de-DE" dirty="0">
                <a:sym typeface="Wingdings" panose="05000000000000000000" pitchFamily="2" charset="2"/>
              </a:rPr>
              <a:t></a:t>
            </a:r>
            <a:r>
              <a:rPr lang="de-DE" dirty="0"/>
              <a:t> jährlicher Niederschlag &gt; als jährliche Verdunstung (z.B. im Regenwald)</a:t>
            </a:r>
          </a:p>
          <a:p>
            <a:pPr marL="285750" indent="-285750">
              <a:buFont typeface="Arial" panose="020B0604020202020204" pitchFamily="34" charset="0"/>
              <a:buChar char="•"/>
            </a:pPr>
            <a:r>
              <a:rPr lang="de-DE" dirty="0"/>
              <a:t>Semihumidem Klima </a:t>
            </a:r>
            <a:r>
              <a:rPr lang="de-DE" dirty="0">
                <a:sym typeface="Wingdings" panose="05000000000000000000" pitchFamily="2" charset="2"/>
              </a:rPr>
              <a:t></a:t>
            </a:r>
            <a:r>
              <a:rPr lang="de-DE" dirty="0"/>
              <a:t> Verdunstung im vieljährigen Mittel in einigen Monaten (bis zu sechs) höher als die Niederschlagsmenge (z.B. in Savannen)</a:t>
            </a:r>
          </a:p>
          <a:p>
            <a:r>
              <a:rPr lang="de-DE" sz="1200" dirty="0"/>
              <a:t>(Quelle: DWD)</a:t>
            </a:r>
          </a:p>
          <a:p>
            <a:endParaRPr lang="de-DE" sz="1200" dirty="0"/>
          </a:p>
          <a:p>
            <a:r>
              <a:rPr lang="de-DE" sz="1200" dirty="0"/>
              <a:t>Beispiel: Bonn zeigt die Durchschnittlichen Temperaturen und Niederschlag über ein Jahr hinweg. </a:t>
            </a:r>
          </a:p>
          <a:p>
            <a:endParaRPr lang="de-DE" dirty="0"/>
          </a:p>
          <a:p>
            <a:endParaRPr lang="de-DE" dirty="0"/>
          </a:p>
        </p:txBody>
      </p:sp>
      <p:pic>
        <p:nvPicPr>
          <p:cNvPr id="5" name="Grafik 4"/>
          <p:cNvPicPr>
            <a:picLocks noChangeAspect="1"/>
          </p:cNvPicPr>
          <p:nvPr/>
        </p:nvPicPr>
        <p:blipFill>
          <a:blip r:embed="rId2"/>
          <a:stretch>
            <a:fillRect/>
          </a:stretch>
        </p:blipFill>
        <p:spPr>
          <a:xfrm>
            <a:off x="6088064" y="1398230"/>
            <a:ext cx="5916778" cy="3840411"/>
          </a:xfrm>
          <a:prstGeom prst="rect">
            <a:avLst/>
          </a:prstGeom>
        </p:spPr>
      </p:pic>
      <p:sp>
        <p:nvSpPr>
          <p:cNvPr id="6" name="Textfeld 5">
            <a:extLst>
              <a:ext uri="{FF2B5EF4-FFF2-40B4-BE49-F238E27FC236}">
                <a16:creationId xmlns:a16="http://schemas.microsoft.com/office/drawing/2014/main" id="{72FB7107-630D-45DE-9480-9FD3750DEF13}"/>
              </a:ext>
            </a:extLst>
          </p:cNvPr>
          <p:cNvSpPr txBox="1"/>
          <p:nvPr/>
        </p:nvSpPr>
        <p:spPr>
          <a:xfrm>
            <a:off x="5891581" y="6613367"/>
            <a:ext cx="6279284"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https://www.meteoblue.com/de/wetter/historyclimate/climatemodelled/bonn_deutschland_2946447</a:t>
            </a:r>
          </a:p>
        </p:txBody>
      </p:sp>
    </p:spTree>
    <p:extLst>
      <p:ext uri="{BB962C8B-B14F-4D97-AF65-F5344CB8AC3E}">
        <p14:creationId xmlns:p14="http://schemas.microsoft.com/office/powerpoint/2010/main" val="43951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1D412-F927-4F0A-BB1A-1F90A0106DE5}"/>
              </a:ext>
            </a:extLst>
          </p:cNvPr>
          <p:cNvSpPr>
            <a:spLocks noGrp="1"/>
          </p:cNvSpPr>
          <p:nvPr>
            <p:ph type="title"/>
          </p:nvPr>
        </p:nvSpPr>
        <p:spPr/>
        <p:txBody>
          <a:bodyPr/>
          <a:lstStyle/>
          <a:p>
            <a:r>
              <a:rPr lang="de-DE" dirty="0"/>
              <a:t>Arides und humides Klima</a:t>
            </a:r>
          </a:p>
        </p:txBody>
      </p:sp>
      <p:sp>
        <p:nvSpPr>
          <p:cNvPr id="4" name="Titel 1">
            <a:extLst>
              <a:ext uri="{FF2B5EF4-FFF2-40B4-BE49-F238E27FC236}">
                <a16:creationId xmlns:a16="http://schemas.microsoft.com/office/drawing/2014/main" id="{CEA25D07-EC3D-49C8-97B7-E3587E37F4C8}"/>
              </a:ext>
            </a:extLst>
          </p:cNvPr>
          <p:cNvSpPr txBox="1">
            <a:spLocks/>
          </p:cNvSpPr>
          <p:nvPr/>
        </p:nvSpPr>
        <p:spPr>
          <a:xfrm>
            <a:off x="339804" y="201647"/>
            <a:ext cx="11482505" cy="543726"/>
          </a:xfrm>
          <a:prstGeom prst="rect">
            <a:avLst/>
          </a:prstGeom>
        </p:spPr>
        <p:txBody>
          <a:bodyPr vert="horz" lIns="0" tIns="0" rIns="0" bIns="0" rtlCol="0" anchor="b" anchorCtr="0">
            <a:no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8" name="Textplatzhalter 7">
            <a:extLst>
              <a:ext uri="{FF2B5EF4-FFF2-40B4-BE49-F238E27FC236}">
                <a16:creationId xmlns:a16="http://schemas.microsoft.com/office/drawing/2014/main" id="{C1585164-E074-4D32-A484-3FA39EB59A8A}"/>
              </a:ext>
            </a:extLst>
          </p:cNvPr>
          <p:cNvSpPr>
            <a:spLocks noGrp="1"/>
          </p:cNvSpPr>
          <p:nvPr>
            <p:ph type="body" sz="quarter" idx="13"/>
          </p:nvPr>
        </p:nvSpPr>
        <p:spPr>
          <a:xfrm>
            <a:off x="334964" y="1173251"/>
            <a:ext cx="5916980" cy="4524287"/>
          </a:xfrm>
        </p:spPr>
        <p:txBody>
          <a:bodyPr/>
          <a:lstStyle/>
          <a:p>
            <a:r>
              <a:rPr lang="de-DE" b="1" dirty="0"/>
              <a:t>Arides Klima</a:t>
            </a:r>
          </a:p>
          <a:p>
            <a:r>
              <a:rPr lang="de-DE" dirty="0"/>
              <a:t>Im vieljährigen Mittel ist der Niederschlag geringer ist als die Verdunstung.</a:t>
            </a:r>
          </a:p>
          <a:p>
            <a:r>
              <a:rPr lang="de-DE" dirty="0"/>
              <a:t>Unterschieden zwischen:</a:t>
            </a:r>
          </a:p>
          <a:p>
            <a:pPr marL="285750" indent="-285750">
              <a:buFont typeface="Arial" panose="020B0604020202020204" pitchFamily="34" charset="0"/>
              <a:buChar char="•"/>
            </a:pPr>
            <a:r>
              <a:rPr lang="de-DE" dirty="0"/>
              <a:t>Vollaridem Klima </a:t>
            </a:r>
            <a:r>
              <a:rPr lang="de-DE" dirty="0">
                <a:sym typeface="Wingdings" panose="05000000000000000000" pitchFamily="2" charset="2"/>
              </a:rPr>
              <a:t></a:t>
            </a:r>
            <a:r>
              <a:rPr lang="de-DE" dirty="0"/>
              <a:t> jährlicher Niederschlag &lt; 100 mm (z.B. in den meisten Wüsten)</a:t>
            </a:r>
          </a:p>
          <a:p>
            <a:pPr marL="285750" indent="-285750">
              <a:buFont typeface="Arial" panose="020B0604020202020204" pitchFamily="34" charset="0"/>
              <a:buChar char="•"/>
            </a:pPr>
            <a:r>
              <a:rPr lang="de-DE" dirty="0"/>
              <a:t>Semiaridem Klima </a:t>
            </a:r>
            <a:r>
              <a:rPr lang="de-DE" dirty="0">
                <a:sym typeface="Wingdings" panose="05000000000000000000" pitchFamily="2" charset="2"/>
              </a:rPr>
              <a:t></a:t>
            </a:r>
            <a:r>
              <a:rPr lang="de-DE" dirty="0"/>
              <a:t> Höhe der Verdunstung übertrifft im vieljährigen Mittel die Niederschlagsmenge in höchstens 5 Monaten (z.B. in den Steppen) </a:t>
            </a:r>
          </a:p>
          <a:p>
            <a:r>
              <a:rPr lang="de-DE" dirty="0"/>
              <a:t>Trockengrenze: Grenzzone zum humiden Bereich </a:t>
            </a:r>
            <a:r>
              <a:rPr lang="de-DE" dirty="0">
                <a:sym typeface="Wingdings" panose="05000000000000000000" pitchFamily="2" charset="2"/>
              </a:rPr>
              <a:t> </a:t>
            </a:r>
            <a:r>
              <a:rPr lang="de-DE" dirty="0"/>
              <a:t>Differenz zwischen Niederschlag und potentieller </a:t>
            </a:r>
            <a:r>
              <a:rPr lang="de-DE" dirty="0" err="1"/>
              <a:t>Evapotranspiration</a:t>
            </a:r>
            <a:r>
              <a:rPr lang="de-DE" dirty="0"/>
              <a:t> (Verdunstungspotential der Erdoberfläche) ist positiv</a:t>
            </a:r>
            <a:br>
              <a:rPr lang="de-DE" dirty="0"/>
            </a:br>
            <a:r>
              <a:rPr lang="de-DE" sz="1200" dirty="0"/>
              <a:t>(Quelle: DWD)</a:t>
            </a:r>
          </a:p>
          <a:p>
            <a:endParaRPr lang="de-DE" sz="1200" dirty="0"/>
          </a:p>
          <a:p>
            <a:r>
              <a:rPr lang="de-DE" sz="1200" dirty="0"/>
              <a:t>Beispiel: Marrakesch zeigt die Durchschnittlichen Temperaturen und Niederschlag über ein Jahr hinweg. </a:t>
            </a:r>
            <a:endParaRPr lang="de-DE" dirty="0"/>
          </a:p>
        </p:txBody>
      </p:sp>
      <p:pic>
        <p:nvPicPr>
          <p:cNvPr id="3" name="Grafik 2"/>
          <p:cNvPicPr>
            <a:picLocks noChangeAspect="1"/>
          </p:cNvPicPr>
          <p:nvPr/>
        </p:nvPicPr>
        <p:blipFill>
          <a:blip r:embed="rId3"/>
          <a:stretch>
            <a:fillRect/>
          </a:stretch>
        </p:blipFill>
        <p:spPr>
          <a:xfrm>
            <a:off x="6251944" y="1627744"/>
            <a:ext cx="5529281" cy="3615299"/>
          </a:xfrm>
          <a:prstGeom prst="rect">
            <a:avLst/>
          </a:prstGeom>
        </p:spPr>
      </p:pic>
      <p:sp>
        <p:nvSpPr>
          <p:cNvPr id="6" name="Textfeld 5">
            <a:extLst>
              <a:ext uri="{FF2B5EF4-FFF2-40B4-BE49-F238E27FC236}">
                <a16:creationId xmlns:a16="http://schemas.microsoft.com/office/drawing/2014/main" id="{72FB7107-630D-45DE-9480-9FD3750DEF13}"/>
              </a:ext>
            </a:extLst>
          </p:cNvPr>
          <p:cNvSpPr txBox="1"/>
          <p:nvPr/>
        </p:nvSpPr>
        <p:spPr>
          <a:xfrm>
            <a:off x="5736090" y="6613367"/>
            <a:ext cx="6434775"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https://www.meteoblue.com/de/wetter/historyclimate/climatemodelled/marrakesch_marokko_2542997</a:t>
            </a:r>
          </a:p>
        </p:txBody>
      </p:sp>
    </p:spTree>
    <p:extLst>
      <p:ext uri="{BB962C8B-B14F-4D97-AF65-F5344CB8AC3E}">
        <p14:creationId xmlns:p14="http://schemas.microsoft.com/office/powerpoint/2010/main" val="96937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CBD3B-6833-4932-A374-83BA067C1109}"/>
              </a:ext>
            </a:extLst>
          </p:cNvPr>
          <p:cNvSpPr>
            <a:spLocks noGrp="1"/>
          </p:cNvSpPr>
          <p:nvPr>
            <p:ph type="title"/>
          </p:nvPr>
        </p:nvSpPr>
        <p:spPr/>
        <p:txBody>
          <a:bodyPr/>
          <a:lstStyle/>
          <a:p>
            <a:r>
              <a:rPr lang="de-DE" dirty="0"/>
              <a:t>Dürre und Niedrigwasser</a:t>
            </a:r>
          </a:p>
        </p:txBody>
      </p:sp>
    </p:spTree>
    <p:extLst>
      <p:ext uri="{BB962C8B-B14F-4D97-AF65-F5344CB8AC3E}">
        <p14:creationId xmlns:p14="http://schemas.microsoft.com/office/powerpoint/2010/main" val="184822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de-DE" dirty="0"/>
              <a:t>Niedrigwasser und Dürre</a:t>
            </a:r>
          </a:p>
        </p:txBody>
      </p:sp>
      <p:sp>
        <p:nvSpPr>
          <p:cNvPr id="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p:txBody>
          <a:bodyPr/>
          <a:lstStyle/>
          <a:p>
            <a:r>
              <a:rPr lang="de-DE" b="1" dirty="0"/>
              <a:t>Niedrigwasser</a:t>
            </a:r>
          </a:p>
          <a:p>
            <a:r>
              <a:rPr lang="de-DE" dirty="0"/>
              <a:t>Als Niedrigwasser im Binnenbereich bezeichnet man nach DIN 4049-3 den Zustand in einem oberirdischen Gewässer, bei dem der Wasserstand oder der Durchfluss einen bestimmten Schwellenwert erreicht oder unterschritten hat. Dieses Niedrigwasser ist grundsätzlich witterungs- oder jahreszeitlich bedingt. Die regulären jahreszeitlichen Schwankungen werden mit dem mittleren Niedrigwasserdurchfluss (MNQ) bemessen, darunter herrscht extremes Niedrigwasser.</a:t>
            </a:r>
            <a:endParaRPr lang="de-DE" b="1" dirty="0"/>
          </a:p>
          <a:p>
            <a:endParaRPr lang="de-DE" b="1" dirty="0"/>
          </a:p>
          <a:p>
            <a:r>
              <a:rPr lang="de-DE" b="1" dirty="0"/>
              <a:t>Dürre</a:t>
            </a:r>
          </a:p>
          <a:p>
            <a:pPr marL="285750" indent="-285750">
              <a:buFont typeface="Arial" panose="020B0604020202020204" pitchFamily="34" charset="0"/>
              <a:buChar char="•"/>
            </a:pPr>
            <a:r>
              <a:rPr lang="de-DE" dirty="0"/>
              <a:t>Mangel an Wasser, der durch weniger Niederschlag und/oder eine höhere Verdunstung durch erhöhte Temperatur (oder Wind) als üblich verursacht wird</a:t>
            </a:r>
          </a:p>
          <a:p>
            <a:pPr marL="285750" indent="-285750">
              <a:buFont typeface="Arial" panose="020B0604020202020204" pitchFamily="34" charset="0"/>
              <a:buChar char="•"/>
            </a:pPr>
            <a:r>
              <a:rPr lang="de-DE" dirty="0"/>
              <a:t>Je nach Andauer der Dürre und ihrer Auswirkungen werden unterschiedliche Dürretypen differenziert (variieren nach Anwendungsbereich und je nach lokalen Gegebenheiten können früher Probleme auftreten)</a:t>
            </a:r>
          </a:p>
          <a:p>
            <a:endParaRPr lang="de-DE" dirty="0"/>
          </a:p>
        </p:txBody>
      </p:sp>
    </p:spTree>
    <p:extLst>
      <p:ext uri="{BB962C8B-B14F-4D97-AF65-F5344CB8AC3E}">
        <p14:creationId xmlns:p14="http://schemas.microsoft.com/office/powerpoint/2010/main" val="357242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Dürren</a:t>
            </a:r>
            <a:endParaRPr lang="de-DE" dirty="0"/>
          </a:p>
        </p:txBody>
      </p:sp>
      <p:sp>
        <p:nvSpPr>
          <p:cNvPr id="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4" y="1173251"/>
            <a:ext cx="4515710" cy="4524287"/>
          </a:xfrm>
        </p:spPr>
        <p:txBody>
          <a:bodyPr/>
          <a:lstStyle/>
          <a:p>
            <a:r>
              <a:rPr lang="de-DE" dirty="0"/>
              <a:t>Entwicklung und Auswirkungen von Dürren:</a:t>
            </a:r>
          </a:p>
          <a:p>
            <a:endParaRPr lang="de-DE" dirty="0"/>
          </a:p>
          <a:p>
            <a:r>
              <a:rPr lang="de-DE" dirty="0"/>
              <a:t>Meteorologische Dürre (ein bis zwei Monate trockener als üblich),</a:t>
            </a:r>
          </a:p>
          <a:p>
            <a:r>
              <a:rPr lang="de-DE" dirty="0"/>
              <a:t>Landwirtschaftliche Dürre (zwei Monate und länger trocken, Ernteeinbußen),</a:t>
            </a:r>
          </a:p>
          <a:p>
            <a:r>
              <a:rPr lang="de-DE" dirty="0"/>
              <a:t>Hydrologische Dürre (ab vier Monate, Grundwasser und Pegel betroffen)</a:t>
            </a:r>
          </a:p>
          <a:p>
            <a:r>
              <a:rPr lang="de-DE" dirty="0"/>
              <a:t>Sozio-ökonomische Dürre (ab einem Jahr, Wassermangel bremst produzierende Wirtschaft)</a:t>
            </a:r>
          </a:p>
          <a:p>
            <a:endParaRPr lang="de-DE" dirty="0"/>
          </a:p>
          <a:p>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9253079" y="6613367"/>
            <a:ext cx="2917786"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nach Menzel 2011 in </a:t>
            </a:r>
            <a:r>
              <a:rPr lang="de-DE" sz="1000" dirty="0" err="1">
                <a:latin typeface="Arial" panose="020B0604020202020204" pitchFamily="34" charset="0"/>
                <a:cs typeface="Arial" panose="020B0604020202020204" pitchFamily="34" charset="0"/>
              </a:rPr>
              <a:t>Fohrer</a:t>
            </a:r>
            <a:r>
              <a:rPr lang="de-DE" sz="1000" dirty="0">
                <a:latin typeface="Arial" panose="020B0604020202020204" pitchFamily="34" charset="0"/>
                <a:cs typeface="Arial" panose="020B0604020202020204" pitchFamily="34" charset="0"/>
              </a:rPr>
              <a:t> et al. 2016</a:t>
            </a:r>
          </a:p>
        </p:txBody>
      </p:sp>
      <p:pic>
        <p:nvPicPr>
          <p:cNvPr id="7" name="Inhaltsplatzhalter 3"/>
          <p:cNvPicPr>
            <a:picLocks noChangeAspect="1"/>
          </p:cNvPicPr>
          <p:nvPr/>
        </p:nvPicPr>
        <p:blipFill rotWithShape="1">
          <a:blip r:embed="rId2">
            <a:extLst>
              <a:ext uri="{28A0092B-C50C-407E-A947-70E740481C1C}">
                <a14:useLocalDpi xmlns:a14="http://schemas.microsoft.com/office/drawing/2010/main" val="0"/>
              </a:ext>
            </a:extLst>
          </a:blip>
          <a:srcRect l="22802" t="5099" r="2935" b="3125"/>
          <a:stretch/>
        </p:blipFill>
        <p:spPr>
          <a:xfrm>
            <a:off x="4981303" y="894628"/>
            <a:ext cx="6694759" cy="5096869"/>
          </a:xfrm>
          <a:prstGeom prst="rect">
            <a:avLst/>
          </a:prstGeom>
        </p:spPr>
      </p:pic>
    </p:spTree>
    <p:extLst>
      <p:ext uri="{BB962C8B-B14F-4D97-AF65-F5344CB8AC3E}">
        <p14:creationId xmlns:p14="http://schemas.microsoft.com/office/powerpoint/2010/main" val="407905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dirty="0" err="1"/>
              <a:t>Dürreindizes</a:t>
            </a:r>
            <a:r>
              <a:rPr lang="en-US" dirty="0"/>
              <a:t> (</a:t>
            </a:r>
            <a:r>
              <a:rPr lang="en-US" dirty="0" err="1"/>
              <a:t>Beispiel</a:t>
            </a:r>
            <a:r>
              <a:rPr lang="en-US" dirty="0"/>
              <a:t>: Der Palmer Drought Severity Index (PDSI)</a:t>
            </a:r>
            <a:endParaRPr lang="de-DE" dirty="0"/>
          </a:p>
        </p:txBody>
      </p:sp>
      <p:sp>
        <p:nvSpPr>
          <p:cNvPr id="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4" y="1173251"/>
            <a:ext cx="3488099" cy="4524287"/>
          </a:xfrm>
        </p:spPr>
        <p:txBody>
          <a:bodyPr/>
          <a:lstStyle/>
          <a:p>
            <a:r>
              <a:rPr lang="de-DE" dirty="0"/>
              <a:t>Es gibt keinen allgemein gültigen Wert für Niedrigwasser oder Dürre. </a:t>
            </a:r>
          </a:p>
          <a:p>
            <a:r>
              <a:rPr lang="de-DE" dirty="0"/>
              <a:t>Die Angaben sind immer im Verhältnis zu einer Zeitperiode, um relative Bedingungen anzuzeigen. </a:t>
            </a:r>
          </a:p>
          <a:p>
            <a:r>
              <a:rPr lang="de-DE" dirty="0"/>
              <a:t>Verschiedene Indizes werden für unterschiedliche Analysen, je nach Stärken und Schwächen der Indizes, genutzt. </a:t>
            </a:r>
          </a:p>
          <a:p>
            <a:endParaRPr lang="de-DE" dirty="0"/>
          </a:p>
          <a:p>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5906008" y="6613367"/>
            <a:ext cx="6264857"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https://www.eea.europa.eu/data-and-maps/figures/changes-in-summer-soil-moisture/image_xlarge</a:t>
            </a:r>
          </a:p>
        </p:txBody>
      </p:sp>
      <p:pic>
        <p:nvPicPr>
          <p:cNvPr id="6" name="Inhaltsplatzhalt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952639" y="868701"/>
            <a:ext cx="7864829" cy="5133386"/>
          </a:xfrm>
          <a:prstGeom prst="rect">
            <a:avLst/>
          </a:prstGeom>
        </p:spPr>
      </p:pic>
    </p:spTree>
    <p:extLst>
      <p:ext uri="{BB962C8B-B14F-4D97-AF65-F5344CB8AC3E}">
        <p14:creationId xmlns:p14="http://schemas.microsoft.com/office/powerpoint/2010/main" val="3537188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517&quot;&gt;&lt;property id=&quot;20148&quot; value=&quot;5&quot;/&gt;&lt;property id=&quot;20300&quot; value=&quot;Folie 1&quot;/&gt;&lt;property id=&quot;20307&quot; value=&quot;256&quot;/&gt;&lt;/object&gt;&lt;object type=&quot;3&quot; unique_id=&quot;59143&quot;&gt;&lt;property id=&quot;20148&quot; value=&quot;5&quot;/&gt;&lt;property id=&quot;20300&quot; value=&quot;Folie 13 - &amp;quot;Was ist machbar?&amp;quot;&quot;/&gt;&lt;property id=&quot;20307&quot; value=&quot;276&quot;/&gt;&lt;/object&gt;&lt;object type=&quot;3&quot; unique_id=&quot;59782&quot;&gt;&lt;property id=&quot;20148&quot; value=&quot;5&quot;/&gt;&lt;property id=&quot;20300&quot; value=&quot;Folie 14 - &amp;quot;Was ist machbar?&amp;quot;&quot;/&gt;&lt;property id=&quot;20307&quot; value=&quot;281&quot;/&gt;&lt;/object&gt;&lt;object type=&quot;3&quot; unique_id=&quot;79731&quot;&gt;&lt;property id=&quot;20148&quot; value=&quot;5&quot;/&gt;&lt;property id=&quot;20300&quot; value=&quot;Folie 7 - &amp;quot;Learning Analytics - Example&amp;quot;&quot;/&gt;&lt;property id=&quot;20307&quot; value=&quot;300&quot;/&gt;&lt;/object&gt;&lt;object type=&quot;3&quot; unique_id=&quot;80004&quot;&gt;&lt;property id=&quot;20148&quot; value=&quot;5&quot;/&gt;&lt;property id=&quot;20300&quot; value=&quot;Folie 9 - &amp;quot;Academic and Research Department Engineering Hydrology&amp;quot;&quot;/&gt;&lt;property id=&quot;20307&quot; value=&quot;301&quot;/&gt;&lt;/object&gt;&lt;object type=&quot;3&quot; unique_id=&quot;80005&quot;&gt;&lt;property id=&quot;20148&quot; value=&quot;5&quot;/&gt;&lt;property id=&quot;20300&quot; value=&quot;Folie 10 - &amp;quot;Academic and Research Department Engineering Hydrology&amp;quot;&quot;/&gt;&lt;property id=&quot;20307&quot; value=&quot;302&quot;/&gt;&lt;/object&gt;&lt;object type=&quot;3&quot; unique_id=&quot;80132&quot;&gt;&lt;property id=&quot;20148&quot; value=&quot;5&quot;/&gt;&lt;property id=&quot;20300&quot; value=&quot;Folie 2 - &amp;quot;Sustainable Management - Water and Energy&amp;quot;&quot;/&gt;&lt;property id=&quot;20307&quot; value=&quot;309&quot;/&gt;&lt;/object&gt;&lt;object type=&quot;3&quot; unique_id=&quot;80133&quot;&gt;&lt;property id=&quot;20148&quot; value=&quot;5&quot;/&gt;&lt;property id=&quot;20300&quot; value=&quot;Folie 12&quot;/&gt;&lt;property id=&quot;20307&quot; value=&quot;308&quot;/&gt;&lt;/object&gt;&lt;object type=&quot;3&quot; unique_id=&quot;80623&quot;&gt;&lt;property id=&quot;20148&quot; value=&quot;5&quot;/&gt;&lt;property id=&quot;20300&quot; value=&quot;Folie 3 - &amp;quot;Training of Trainers / Center for Blended Learning&amp;quot;&quot;/&gt;&lt;property id=&quot;20307&quot; value=&quot;314&quot;/&gt;&lt;/object&gt;&lt;object type=&quot;3&quot; unique_id=&quot;80624&quot;&gt;&lt;property id=&quot;20148&quot; value=&quot;5&quot;/&gt;&lt;property id=&quot;20300&quot; value=&quot;Folie 4 - &amp;quot;Training of Trainers (on-site)&amp;quot;&quot;/&gt;&lt;property id=&quot;20307&quot; value=&quot;315&quot;/&gt;&lt;/object&gt;&lt;object type=&quot;3&quot; unique_id=&quot;80625&quot;&gt;&lt;property id=&quot;20148&quot; value=&quot;5&quot;/&gt;&lt;property id=&quot;20300&quot; value=&quot;Folie 5 - &amp;quot;Training of Trainers (webinars)&amp;quot;&quot;/&gt;&lt;property id=&quot;20307&quot; value=&quot;316&quot;/&gt;&lt;/object&gt;&lt;object type=&quot;3&quot; unique_id=&quot;80626&quot;&gt;&lt;property id=&quot;20148&quot; value=&quot;5&quot;/&gt;&lt;property id=&quot;20300&quot; value=&quot;Folie 6 - &amp;quot;Learning Analytics&amp;quot;&quot;/&gt;&lt;property id=&quot;20307&quot; value=&quot;317&quot;/&gt;&lt;/object&gt;&lt;object type=&quot;3&quot; unique_id=&quot;80628&quot;&gt;&lt;property id=&quot;20148&quot; value=&quot;5&quot;/&gt;&lt;property id=&quot;20300&quot; value=&quot;Folie 8 - &amp;quot;Future steps&amp;quot;&quot;/&gt;&lt;property id=&quot;20307&quot; value=&quot;319&quot;/&gt;&lt;/object&gt;&lt;object type=&quot;3&quot; unique_id=&quot;80629&quot;&gt;&lt;property id=&quot;20148&quot; value=&quot;5&quot;/&gt;&lt;property id=&quot;20300&quot; value=&quot;Folie 11 - &amp;quot;Step2Future – Overview LFI&amp;quot;&quot;/&gt;&lt;property id=&quot;20307&quot; value=&quot;312&quot;/&gt;&lt;/object&gt;&lt;/object&gt;&lt;/object&gt;&lt;/database&gt;"/>
  <p:tag name="SECTOMILLISECCONVERTED" val="1"/>
</p:tagLst>
</file>

<file path=ppt/theme/theme1.xml><?xml version="1.0" encoding="utf-8"?>
<a:theme xmlns:a="http://schemas.openxmlformats.org/drawingml/2006/main" name="Folienlayout_LFI_C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Folienlayout_LFI_CD</Template>
  <TotalTime>0</TotalTime>
  <Words>2106</Words>
  <Application>Microsoft Office PowerPoint</Application>
  <PresentationFormat>Benutzerdefiniert</PresentationFormat>
  <Paragraphs>176</Paragraphs>
  <Slides>24</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Arial</vt:lpstr>
      <vt:lpstr>Calibri</vt:lpstr>
      <vt:lpstr>Josefin Sans Thin</vt:lpstr>
      <vt:lpstr>Symbol</vt:lpstr>
      <vt:lpstr>Wingdings</vt:lpstr>
      <vt:lpstr>Folienlayout_LFI_CD</vt:lpstr>
      <vt:lpstr>PowerPoint-Präsentation</vt:lpstr>
      <vt:lpstr>PowerPoint-Präsentation</vt:lpstr>
      <vt:lpstr>Arides und humides Klima</vt:lpstr>
      <vt:lpstr>Arides und humides Klima</vt:lpstr>
      <vt:lpstr>Arides und humides Klima</vt:lpstr>
      <vt:lpstr>Dürre und Niedrigwasser</vt:lpstr>
      <vt:lpstr>Niedrigwasser und Dürre</vt:lpstr>
      <vt:lpstr>Dürren</vt:lpstr>
      <vt:lpstr>Dürreindizes (Beispiel: Der Palmer Drought Severity Index (PDSI)</vt:lpstr>
      <vt:lpstr>Dürreindex (Beispiel SPI)</vt:lpstr>
      <vt:lpstr>Dürre in Deutschland</vt:lpstr>
      <vt:lpstr>Folgen der Erderhitzung in Deutschland</vt:lpstr>
      <vt:lpstr>Thermopluviogram 2018</vt:lpstr>
      <vt:lpstr>Dürrejahr 2018 I</vt:lpstr>
      <vt:lpstr>Dürrejahr 2018 II</vt:lpstr>
      <vt:lpstr>Dürrejahr 2018 III</vt:lpstr>
      <vt:lpstr>Variabilität - Niederschläge Sommer</vt:lpstr>
      <vt:lpstr>Variablität - Trockenperioden</vt:lpstr>
      <vt:lpstr>Variabilität - Niedrigwasser</vt:lpstr>
      <vt:lpstr>Zusammenfassung</vt:lpstr>
      <vt:lpstr>Zusammenfassung</vt:lpstr>
      <vt:lpstr>Stichworte zu Verdunstung und Dürre</vt:lpstr>
      <vt:lpstr>Literatur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Demet Cekin</dc:creator>
  <cp:lastModifiedBy>Friederike Kimmich</cp:lastModifiedBy>
  <cp:revision>424</cp:revision>
  <cp:lastPrinted>2020-01-16T12:36:26Z</cp:lastPrinted>
  <dcterms:created xsi:type="dcterms:W3CDTF">2016-04-20T07:15:10Z</dcterms:created>
  <dcterms:modified xsi:type="dcterms:W3CDTF">2022-11-21T17:24:58Z</dcterms:modified>
</cp:coreProperties>
</file>