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6" r:id="rId22"/>
  </p:sldIdLst>
  <p:sldSz cx="12190413" cy="6859588"/>
  <p:notesSz cx="12190413" cy="6859588"/>
  <p:defaultTextStyle>
    <a:defPPr>
      <a:defRPr lang="de-DE"/>
    </a:defPPr>
    <a:lvl1pPr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ＭＳ Ｐゴシック"/>
        <a:cs typeface="+mn-cs"/>
      </a:defRPr>
    </a:lvl1pPr>
    <a:lvl2pPr marL="3429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ＭＳ Ｐゴシック"/>
        <a:cs typeface="+mn-cs"/>
      </a:defRPr>
    </a:lvl2pPr>
    <a:lvl3pPr marL="6858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ＭＳ Ｐゴシック"/>
        <a:cs typeface="+mn-cs"/>
      </a:defRPr>
    </a:lvl3pPr>
    <a:lvl4pPr marL="10287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ＭＳ Ｐゴシック"/>
        <a:cs typeface="+mn-cs"/>
      </a:defRPr>
    </a:lvl4pPr>
    <a:lvl5pPr marL="13716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ＭＳ Ｐゴシック"/>
        <a:cs typeface="+mn-cs"/>
      </a:defRPr>
    </a:lvl5pPr>
    <a:lvl6pPr marL="1714500" algn="l" defTabSz="685800">
      <a:defRPr>
        <a:solidFill>
          <a:schemeClr val="tx1"/>
        </a:solidFill>
        <a:latin typeface="Arial"/>
        <a:ea typeface="ＭＳ Ｐゴシック"/>
        <a:cs typeface="+mn-cs"/>
      </a:defRPr>
    </a:lvl6pPr>
    <a:lvl7pPr marL="2057400" algn="l" defTabSz="685800">
      <a:defRPr>
        <a:solidFill>
          <a:schemeClr val="tx1"/>
        </a:solidFill>
        <a:latin typeface="Arial"/>
        <a:ea typeface="ＭＳ Ｐゴシック"/>
        <a:cs typeface="+mn-cs"/>
      </a:defRPr>
    </a:lvl7pPr>
    <a:lvl8pPr marL="2400300" algn="l" defTabSz="685800">
      <a:defRPr>
        <a:solidFill>
          <a:schemeClr val="tx1"/>
        </a:solidFill>
        <a:latin typeface="Arial"/>
        <a:ea typeface="ＭＳ Ｐゴシック"/>
        <a:cs typeface="+mn-cs"/>
      </a:defRPr>
    </a:lvl8pPr>
    <a:lvl9pPr marL="2743200" algn="l" defTabSz="685800">
      <a:defRPr>
        <a:solidFill>
          <a:schemeClr val="tx1"/>
        </a:solidFill>
        <a:latin typeface="Arial"/>
        <a:ea typeface="ＭＳ Ｐゴシック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716" autoAdjust="0"/>
  </p:normalViewPr>
  <p:slideViewPr>
    <p:cSldViewPr>
      <p:cViewPr>
        <p:scale>
          <a:sx n="40" d="100"/>
          <a:sy n="40" d="100"/>
        </p:scale>
        <p:origin x="1660" y="3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1" y="2"/>
            <a:ext cx="3078639" cy="51276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spcBef>
                <a:spcPts val="0"/>
              </a:spcBef>
              <a:spcAft>
                <a:spcPts val="0"/>
              </a:spcAft>
              <a:defRPr sz="100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4023836" y="2"/>
            <a:ext cx="3078639" cy="512763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/>
              </a:defRPr>
            </a:lvl1pPr>
          </a:lstStyle>
          <a:p>
            <a:pPr>
              <a:defRPr/>
            </a:pPr>
            <a:fld id="{C08540E4-6944-4AF5-BE60-E2CBB2BDB64F}" type="datetimeFigureOut">
              <a:rPr lang="de-DE"/>
              <a:t>28.09.2022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482600" y="1279525"/>
            <a:ext cx="6138863" cy="345439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710090" y="4926014"/>
            <a:ext cx="5683886" cy="4029075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1" y="9721852"/>
            <a:ext cx="3078639" cy="512763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spcBef>
                <a:spcPts val="0"/>
              </a:spcBef>
              <a:spcAft>
                <a:spcPts val="0"/>
              </a:spcAft>
              <a:defRPr sz="100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4023836" y="9721852"/>
            <a:ext cx="3078639" cy="512763"/>
          </a:xfrm>
          <a:prstGeom prst="rect">
            <a:avLst/>
          </a:prstGeom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/>
              </a:defRPr>
            </a:lvl1pPr>
          </a:lstStyle>
          <a:p>
            <a:pPr>
              <a:defRPr/>
            </a:pPr>
            <a:fld id="{B6C1468A-999B-428C-9204-5120CE211921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>
      <a:spcBef>
        <a:spcPts val="0"/>
      </a:spcBef>
      <a:spcAft>
        <a:spcPts val="0"/>
      </a:spcAft>
      <a:defRPr sz="800">
        <a:solidFill>
          <a:schemeClr val="tx1"/>
        </a:solidFill>
        <a:latin typeface="Arial"/>
        <a:ea typeface="ＭＳ Ｐゴシック"/>
        <a:cs typeface="Arial"/>
      </a:defRPr>
    </a:lvl1pPr>
    <a:lvl2pPr marL="342900" algn="l">
      <a:spcBef>
        <a:spcPts val="0"/>
      </a:spcBef>
      <a:spcAft>
        <a:spcPts val="0"/>
      </a:spcAft>
      <a:defRPr sz="800">
        <a:solidFill>
          <a:schemeClr val="tx1"/>
        </a:solidFill>
        <a:latin typeface="Arial"/>
        <a:ea typeface="Arial"/>
        <a:cs typeface="Arial"/>
      </a:defRPr>
    </a:lvl2pPr>
    <a:lvl3pPr marL="685800" algn="l">
      <a:spcBef>
        <a:spcPts val="0"/>
      </a:spcBef>
      <a:spcAft>
        <a:spcPts val="0"/>
      </a:spcAft>
      <a:defRPr sz="800">
        <a:solidFill>
          <a:schemeClr val="tx1"/>
        </a:solidFill>
        <a:latin typeface="Arial"/>
        <a:ea typeface="Arial"/>
        <a:cs typeface="Arial"/>
      </a:defRPr>
    </a:lvl3pPr>
    <a:lvl4pPr marL="1028700" algn="l">
      <a:spcBef>
        <a:spcPts val="0"/>
      </a:spcBef>
      <a:spcAft>
        <a:spcPts val="0"/>
      </a:spcAft>
      <a:defRPr sz="800">
        <a:solidFill>
          <a:schemeClr val="tx1"/>
        </a:solidFill>
        <a:latin typeface="Arial"/>
        <a:ea typeface="Arial"/>
        <a:cs typeface="Arial"/>
      </a:defRPr>
    </a:lvl4pPr>
    <a:lvl5pPr marL="1371600" algn="l">
      <a:spcBef>
        <a:spcPts val="0"/>
      </a:spcBef>
      <a:spcAft>
        <a:spcPts val="0"/>
      </a:spcAft>
      <a:defRPr sz="800">
        <a:solidFill>
          <a:schemeClr val="tx1"/>
        </a:solidFill>
        <a:latin typeface="Arial"/>
        <a:ea typeface="Arial"/>
        <a:cs typeface="Arial"/>
      </a:defRPr>
    </a:lvl5pPr>
    <a:lvl6pPr marL="1714500" algn="l" defTabSz="685800">
      <a:defRPr sz="9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>
      <a:defRPr sz="9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>
      <a:defRPr sz="9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>
      <a:defRPr sz="9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0074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82600" y="1279525"/>
            <a:ext cx="6138863" cy="3454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82600" y="1279525"/>
            <a:ext cx="6138863" cy="3454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82600" y="1279525"/>
            <a:ext cx="6138863" cy="3454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8085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82600" y="1279525"/>
            <a:ext cx="6138863" cy="3454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82600" y="1279525"/>
            <a:ext cx="6138863" cy="3454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82600" y="1279525"/>
            <a:ext cx="6138863" cy="3454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82600" y="1279525"/>
            <a:ext cx="6138863" cy="3454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82600" y="1279525"/>
            <a:ext cx="6138863" cy="3454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82600" y="1279525"/>
            <a:ext cx="6138863" cy="3454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82600" y="1279525"/>
            <a:ext cx="6138863" cy="3454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82600" y="1279525"/>
            <a:ext cx="6138863" cy="3454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creativecommons.org/licenses/by/4.0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creativecommons.org/licenses/by/4.0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://creativecommons.org/licenses/by/4.0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creativecommons.org/licenses/by/4.0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creativecommons.org/licenses/by/4.0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creativecommons.org/licenses/by/4.0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tartfolie Vorlesung (Thema und Inhalte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auto">
          <a:xfrm>
            <a:off x="1" y="2"/>
            <a:ext cx="12190413" cy="2313524"/>
          </a:xfrm>
          <a:prstGeom prst="rect">
            <a:avLst/>
          </a:prstGeom>
          <a:solidFill>
            <a:srgbClr val="00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rIns="216000" bIns="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 bwMode="auto">
          <a:xfrm>
            <a:off x="353955" y="2518244"/>
            <a:ext cx="11482505" cy="58878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200" b="1" i="0">
                <a:solidFill>
                  <a:srgbClr val="00549F"/>
                </a:solidFill>
                <a:latin typeface="Arial"/>
                <a:cs typeface="Arial"/>
              </a:defRPr>
            </a:lvl1pPr>
            <a:lvl2pPr marL="161990" indent="134992">
              <a:buClr>
                <a:schemeClr val="tx2"/>
              </a:buClr>
              <a:defRPr sz="1400"/>
            </a:lvl2pPr>
            <a:lvl3pPr marL="323981" indent="134992">
              <a:buClr>
                <a:schemeClr val="tx2"/>
              </a:buClr>
              <a:buFont typeface="Symbol"/>
              <a:buChar char="-"/>
              <a:defRPr sz="1200"/>
            </a:lvl3pPr>
            <a:lvl4pPr marL="485971" indent="134992">
              <a:buClr>
                <a:schemeClr val="tx2"/>
              </a:buClr>
              <a:buFont typeface="Wingdings"/>
              <a:buChar char="§"/>
              <a:defRPr sz="1200"/>
            </a:lvl4pPr>
            <a:lvl5pPr marL="647963" indent="134992">
              <a:buClr>
                <a:schemeClr val="tx2"/>
              </a:buClr>
              <a:buFont typeface="Arial"/>
              <a:buChar char="-"/>
              <a:defRPr sz="1200"/>
            </a:lvl5pPr>
          </a:lstStyle>
          <a:p>
            <a:pPr lvl="0">
              <a:defRPr/>
            </a:pPr>
            <a:r>
              <a:rPr lang="de-DE"/>
              <a:t>Textmasterformat Arial 32 pt fett RWTH-blau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 bwMode="auto">
          <a:xfrm>
            <a:off x="353955" y="3098706"/>
            <a:ext cx="11482505" cy="498786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161990" indent="134992">
              <a:buClr>
                <a:schemeClr val="tx2"/>
              </a:buClr>
              <a:defRPr sz="1400"/>
            </a:lvl2pPr>
            <a:lvl3pPr marL="323981" indent="134992">
              <a:buClr>
                <a:schemeClr val="tx2"/>
              </a:buClr>
              <a:buFont typeface="Symbol"/>
              <a:buChar char="-"/>
              <a:defRPr sz="1200"/>
            </a:lvl3pPr>
            <a:lvl4pPr marL="485971" indent="134992">
              <a:buClr>
                <a:schemeClr val="tx2"/>
              </a:buClr>
              <a:buFont typeface="Wingdings"/>
              <a:buChar char="§"/>
              <a:defRPr sz="1200"/>
            </a:lvl4pPr>
            <a:lvl5pPr marL="647963" indent="134992">
              <a:buClr>
                <a:schemeClr val="tx2"/>
              </a:buClr>
              <a:buFont typeface="Arial"/>
              <a:buChar char="-"/>
              <a:defRPr sz="1200"/>
            </a:lvl5pPr>
          </a:lstStyle>
          <a:p>
            <a:pPr lvl="0">
              <a:defRPr/>
            </a:pPr>
            <a:r>
              <a:rPr lang="de-DE"/>
              <a:t>Textmasterformat bearbeiten Arial 20 pt fett schwarz</a:t>
            </a:r>
            <a:endParaRPr/>
          </a:p>
        </p:txBody>
      </p:sp>
      <p:pic>
        <p:nvPicPr>
          <p:cNvPr id="9" name="Grafik 8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60319" y="6229354"/>
            <a:ext cx="969717" cy="3395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Lehr- und Lernzie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34963" y="209662"/>
            <a:ext cx="11482505" cy="543726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2000" b="1">
                <a:solidFill>
                  <a:srgbClr val="00549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Lehr- und Lernziele der Veranstaltung</a:t>
            </a:r>
            <a:endParaRPr lang="en-US"/>
          </a:p>
        </p:txBody>
      </p:sp>
      <p:cxnSp>
        <p:nvCxnSpPr>
          <p:cNvPr id="12" name="Gerader Verbinder 10"/>
          <p:cNvCxnSpPr>
            <a:cxnSpLocks/>
          </p:cNvCxnSpPr>
          <p:nvPr userDrawn="1"/>
        </p:nvCxnSpPr>
        <p:spPr bwMode="auto">
          <a:xfrm>
            <a:off x="360318" y="814577"/>
            <a:ext cx="114824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1"/>
          <p:cNvCxnSpPr>
            <a:cxnSpLocks/>
          </p:cNvCxnSpPr>
          <p:nvPr userDrawn="1"/>
        </p:nvCxnSpPr>
        <p:spPr bwMode="auto">
          <a:xfrm>
            <a:off x="360318" y="6041837"/>
            <a:ext cx="114824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32"/>
          <p:cNvSpPr txBox="1">
            <a:spLocks noChangeArrowheads="1"/>
          </p:cNvSpPr>
          <p:nvPr userDrawn="1"/>
        </p:nvSpPr>
        <p:spPr bwMode="auto">
          <a:xfrm>
            <a:off x="350660" y="2758137"/>
            <a:ext cx="1308495" cy="369332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1600">
                <a:solidFill>
                  <a:schemeClr val="bg1"/>
                </a:solidFill>
                <a:latin typeface="Arial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Arial"/>
              </a:defRPr>
            </a:lvl9pPr>
          </a:lstStyle>
          <a:p>
            <a:pPr algn="l">
              <a:defRPr/>
            </a:pPr>
            <a:r>
              <a:rPr lang="de-DE" sz="1800">
                <a:solidFill>
                  <a:schemeClr val="tx1"/>
                </a:solidFill>
              </a:rPr>
              <a:t>analysieren</a:t>
            </a:r>
            <a:endParaRPr/>
          </a:p>
        </p:txBody>
      </p:sp>
      <p:sp>
        <p:nvSpPr>
          <p:cNvPr id="8" name="Text Box 35"/>
          <p:cNvSpPr txBox="1">
            <a:spLocks noChangeArrowheads="1"/>
          </p:cNvSpPr>
          <p:nvPr userDrawn="1"/>
        </p:nvSpPr>
        <p:spPr bwMode="auto">
          <a:xfrm>
            <a:off x="350660" y="3550401"/>
            <a:ext cx="1193078" cy="369332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1600">
                <a:solidFill>
                  <a:schemeClr val="bg1"/>
                </a:solidFill>
                <a:latin typeface="Arial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Arial"/>
              </a:defRPr>
            </a:lvl9pPr>
          </a:lstStyle>
          <a:p>
            <a:pPr algn="l">
              <a:defRPr/>
            </a:pPr>
            <a:r>
              <a:rPr lang="de-DE" sz="1800">
                <a:solidFill>
                  <a:schemeClr val="tx1"/>
                </a:solidFill>
              </a:rPr>
              <a:t>anwenden</a:t>
            </a:r>
            <a:endParaRPr/>
          </a:p>
        </p:txBody>
      </p:sp>
      <p:sp>
        <p:nvSpPr>
          <p:cNvPr id="10" name="Text Box 38"/>
          <p:cNvSpPr txBox="1">
            <a:spLocks noChangeArrowheads="1"/>
          </p:cNvSpPr>
          <p:nvPr userDrawn="1"/>
        </p:nvSpPr>
        <p:spPr bwMode="auto">
          <a:xfrm>
            <a:off x="350660" y="4341078"/>
            <a:ext cx="1141782" cy="369332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1600">
                <a:solidFill>
                  <a:schemeClr val="bg1"/>
                </a:solidFill>
                <a:latin typeface="Arial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Arial"/>
              </a:defRPr>
            </a:lvl9pPr>
          </a:lstStyle>
          <a:p>
            <a:pPr algn="l">
              <a:defRPr/>
            </a:pPr>
            <a:r>
              <a:rPr lang="de-DE" sz="1800">
                <a:solidFill>
                  <a:schemeClr val="tx1"/>
                </a:solidFill>
              </a:rPr>
              <a:t>verstehen</a:t>
            </a:r>
            <a:endParaRPr/>
          </a:p>
        </p:txBody>
      </p:sp>
      <p:sp>
        <p:nvSpPr>
          <p:cNvPr id="11" name="Text Box 41"/>
          <p:cNvSpPr txBox="1">
            <a:spLocks noChangeArrowheads="1"/>
          </p:cNvSpPr>
          <p:nvPr userDrawn="1"/>
        </p:nvSpPr>
        <p:spPr bwMode="auto">
          <a:xfrm>
            <a:off x="350660" y="5133342"/>
            <a:ext cx="975069" cy="369332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1600">
                <a:solidFill>
                  <a:schemeClr val="bg1"/>
                </a:solidFill>
                <a:latin typeface="Arial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Arial"/>
              </a:defRPr>
            </a:lvl9pPr>
          </a:lstStyle>
          <a:p>
            <a:pPr algn="l">
              <a:defRPr/>
            </a:pPr>
            <a:r>
              <a:rPr lang="de-DE" sz="1800">
                <a:solidFill>
                  <a:schemeClr val="tx1"/>
                </a:solidFill>
              </a:rPr>
              <a:t>erinnern</a:t>
            </a:r>
            <a:endParaRPr/>
          </a:p>
        </p:txBody>
      </p:sp>
      <p:sp>
        <p:nvSpPr>
          <p:cNvPr id="14" name="Text Box 32"/>
          <p:cNvSpPr txBox="1">
            <a:spLocks noChangeArrowheads="1"/>
          </p:cNvSpPr>
          <p:nvPr userDrawn="1"/>
        </p:nvSpPr>
        <p:spPr bwMode="auto">
          <a:xfrm>
            <a:off x="350660" y="1160169"/>
            <a:ext cx="1201735" cy="369332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1600">
                <a:solidFill>
                  <a:schemeClr val="bg1"/>
                </a:solidFill>
                <a:latin typeface="Arial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Arial"/>
              </a:defRPr>
            </a:lvl9pPr>
          </a:lstStyle>
          <a:p>
            <a:pPr algn="l">
              <a:defRPr/>
            </a:pPr>
            <a:r>
              <a:rPr lang="de-DE" sz="1800">
                <a:solidFill>
                  <a:schemeClr val="tx1"/>
                </a:solidFill>
              </a:rPr>
              <a:t>erschaffen</a:t>
            </a:r>
            <a:endParaRPr/>
          </a:p>
        </p:txBody>
      </p:sp>
      <p:sp>
        <p:nvSpPr>
          <p:cNvPr id="15" name="Text Box 35"/>
          <p:cNvSpPr txBox="1">
            <a:spLocks noChangeArrowheads="1"/>
          </p:cNvSpPr>
          <p:nvPr userDrawn="1"/>
        </p:nvSpPr>
        <p:spPr bwMode="auto">
          <a:xfrm>
            <a:off x="350660" y="1965873"/>
            <a:ext cx="1077662" cy="369332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1600">
                <a:solidFill>
                  <a:schemeClr val="bg1"/>
                </a:solidFill>
                <a:latin typeface="Arial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Arial"/>
              </a:defRPr>
            </a:lvl9pPr>
          </a:lstStyle>
          <a:p>
            <a:pPr algn="l">
              <a:defRPr/>
            </a:pPr>
            <a:r>
              <a:rPr lang="de-DE" sz="1800">
                <a:solidFill>
                  <a:schemeClr val="tx1"/>
                </a:solidFill>
              </a:rPr>
              <a:t>bewerten</a:t>
            </a:r>
            <a:endParaRPr/>
          </a:p>
        </p:txBody>
      </p:sp>
      <p:pic>
        <p:nvPicPr>
          <p:cNvPr id="16" name="Grafik 15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60319" y="6229354"/>
            <a:ext cx="969717" cy="3395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Lehr- und Lernzie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34963" y="209662"/>
            <a:ext cx="11482505" cy="543726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2000" b="1">
                <a:solidFill>
                  <a:srgbClr val="00549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Lehr- und Lernziele der Veranstaltung</a:t>
            </a:r>
            <a:endParaRPr lang="en-US"/>
          </a:p>
        </p:txBody>
      </p:sp>
      <p:cxnSp>
        <p:nvCxnSpPr>
          <p:cNvPr id="12" name="Gerader Verbinder 10"/>
          <p:cNvCxnSpPr>
            <a:cxnSpLocks/>
          </p:cNvCxnSpPr>
          <p:nvPr userDrawn="1"/>
        </p:nvCxnSpPr>
        <p:spPr bwMode="auto">
          <a:xfrm>
            <a:off x="360318" y="814577"/>
            <a:ext cx="114824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1"/>
          <p:cNvCxnSpPr>
            <a:cxnSpLocks/>
          </p:cNvCxnSpPr>
          <p:nvPr userDrawn="1"/>
        </p:nvCxnSpPr>
        <p:spPr bwMode="auto">
          <a:xfrm>
            <a:off x="360318" y="6041837"/>
            <a:ext cx="114824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fik 15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60319" y="6229354"/>
            <a:ext cx="969717" cy="339524"/>
          </a:xfrm>
          <a:prstGeom prst="rect">
            <a:avLst/>
          </a:prstGeom>
        </p:spPr>
      </p:pic>
      <p:sp>
        <p:nvSpPr>
          <p:cNvPr id="18" name="Google Shape;184;p28"/>
          <p:cNvSpPr txBox="1"/>
          <p:nvPr userDrawn="1"/>
        </p:nvSpPr>
        <p:spPr bwMode="auto">
          <a:xfrm>
            <a:off x="1004332" y="5336228"/>
            <a:ext cx="16599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257160" indent="-257160" algn="l" defTabSz="68576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80" indent="-214301" algn="l" defTabSz="685760">
              <a:spcBef>
                <a:spcPts val="0"/>
              </a:spcBef>
              <a:buFont typeface="Arial"/>
              <a:buChar char="–"/>
              <a:defRPr sz="21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00" indent="-171440" algn="l" defTabSz="685760">
              <a:spcBef>
                <a:spcPts val="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81" indent="-171440" algn="l" defTabSz="685760">
              <a:spcBef>
                <a:spcPts val="0"/>
              </a:spcBef>
              <a:buFont typeface="Arial"/>
              <a:buChar char="–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60" indent="-171440" algn="l" defTabSz="685760">
              <a:spcBef>
                <a:spcPts val="0"/>
              </a:spcBef>
              <a:buFont typeface="Arial"/>
              <a:buChar char="»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40" indent="-171440" algn="l" defTabSz="68576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19" indent="-171440" algn="l" defTabSz="68576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00" indent="-171440" algn="l" defTabSz="68576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79" indent="-171440" algn="l" defTabSz="68576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de-DE" sz="1600" b="1">
                <a:latin typeface="Arial"/>
                <a:ea typeface="Josefin Sans"/>
                <a:cs typeface="Arial"/>
              </a:rPr>
              <a:t>Erinnern</a:t>
            </a:r>
            <a:endParaRPr/>
          </a:p>
        </p:txBody>
      </p:sp>
      <p:sp>
        <p:nvSpPr>
          <p:cNvPr id="19" name="Google Shape;185;p28"/>
          <p:cNvSpPr txBox="1"/>
          <p:nvPr userDrawn="1"/>
        </p:nvSpPr>
        <p:spPr bwMode="auto">
          <a:xfrm>
            <a:off x="1004332" y="4486952"/>
            <a:ext cx="16599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257160" indent="-257160" algn="l" defTabSz="68576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80" indent="-214301" algn="l" defTabSz="685760">
              <a:spcBef>
                <a:spcPts val="0"/>
              </a:spcBef>
              <a:buFont typeface="Arial"/>
              <a:buChar char="–"/>
              <a:defRPr sz="21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00" indent="-171440" algn="l" defTabSz="685760">
              <a:spcBef>
                <a:spcPts val="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81" indent="-171440" algn="l" defTabSz="685760">
              <a:spcBef>
                <a:spcPts val="0"/>
              </a:spcBef>
              <a:buFont typeface="Arial"/>
              <a:buChar char="–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60" indent="-171440" algn="l" defTabSz="685760">
              <a:spcBef>
                <a:spcPts val="0"/>
              </a:spcBef>
              <a:buFont typeface="Arial"/>
              <a:buChar char="»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40" indent="-171440" algn="l" defTabSz="68576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19" indent="-171440" algn="l" defTabSz="68576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00" indent="-171440" algn="l" defTabSz="68576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79" indent="-171440" algn="l" defTabSz="68576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de-DE" sz="1600" b="1">
                <a:latin typeface="Arial"/>
                <a:ea typeface="Josefin Sans"/>
                <a:cs typeface="Arial"/>
              </a:rPr>
              <a:t>Verstehen</a:t>
            </a:r>
          </a:p>
        </p:txBody>
      </p:sp>
      <p:sp>
        <p:nvSpPr>
          <p:cNvPr id="20" name="Google Shape;186;p28"/>
          <p:cNvSpPr txBox="1"/>
          <p:nvPr userDrawn="1"/>
        </p:nvSpPr>
        <p:spPr bwMode="auto">
          <a:xfrm>
            <a:off x="1004332" y="3637677"/>
            <a:ext cx="16599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257160" indent="-257160" algn="l" defTabSz="68576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80" indent="-214301" algn="l" defTabSz="685760">
              <a:spcBef>
                <a:spcPts val="0"/>
              </a:spcBef>
              <a:buFont typeface="Arial"/>
              <a:buChar char="–"/>
              <a:defRPr sz="21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00" indent="-171440" algn="l" defTabSz="685760">
              <a:spcBef>
                <a:spcPts val="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81" indent="-171440" algn="l" defTabSz="685760">
              <a:spcBef>
                <a:spcPts val="0"/>
              </a:spcBef>
              <a:buFont typeface="Arial"/>
              <a:buChar char="–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60" indent="-171440" algn="l" defTabSz="685760">
              <a:spcBef>
                <a:spcPts val="0"/>
              </a:spcBef>
              <a:buFont typeface="Arial"/>
              <a:buChar char="»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40" indent="-171440" algn="l" defTabSz="68576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19" indent="-171440" algn="l" defTabSz="68576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00" indent="-171440" algn="l" defTabSz="68576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79" indent="-171440" algn="l" defTabSz="68576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de-DE" sz="1600" b="1">
                <a:latin typeface="Arial"/>
                <a:ea typeface="Josefin Sans"/>
                <a:cs typeface="Arial"/>
              </a:rPr>
              <a:t>Anwenden</a:t>
            </a:r>
          </a:p>
        </p:txBody>
      </p:sp>
      <p:pic>
        <p:nvPicPr>
          <p:cNvPr id="21" name="Grafik 20" descr="Bücher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387223" y="5230438"/>
            <a:ext cx="540000" cy="540000"/>
          </a:xfrm>
          <a:prstGeom prst="rect">
            <a:avLst/>
          </a:prstGeom>
        </p:spPr>
      </p:pic>
      <p:pic>
        <p:nvPicPr>
          <p:cNvPr id="22" name="Grafik 21" descr="Abschlusshut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387223" y="989051"/>
            <a:ext cx="540000" cy="540000"/>
          </a:xfrm>
          <a:prstGeom prst="rect">
            <a:avLst/>
          </a:prstGeom>
        </p:spPr>
      </p:pic>
      <p:sp>
        <p:nvSpPr>
          <p:cNvPr id="23" name="Google Shape;184;p28"/>
          <p:cNvSpPr txBox="1"/>
          <p:nvPr userDrawn="1"/>
        </p:nvSpPr>
        <p:spPr bwMode="auto">
          <a:xfrm>
            <a:off x="1004332" y="2788402"/>
            <a:ext cx="16599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Josefin Sans Thin"/>
              <a:buNone/>
              <a:defRPr sz="1700" b="0" i="0" u="none" strike="noStrike" cap="none">
                <a:solidFill>
                  <a:schemeClr val="dk1"/>
                </a:solidFill>
                <a:latin typeface="Josefin Sans Thin"/>
                <a:ea typeface="Josefin Sans Thin"/>
                <a:cs typeface="Josefin Sans Thin"/>
              </a:defRPr>
            </a:lvl1pPr>
            <a:lvl2pPr marL="914400" marR="0" lvl="1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oppins"/>
              <a:buNone/>
              <a:defRPr sz="17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2pPr>
            <a:lvl3pPr marL="1371600" marR="0" lvl="2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oppins"/>
              <a:buNone/>
              <a:defRPr sz="17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3pPr>
            <a:lvl4pPr marL="1828800" marR="0" lvl="3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oppins"/>
              <a:buNone/>
              <a:defRPr sz="17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4pPr>
            <a:lvl5pPr marL="2286000" marR="0" lvl="4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oppins"/>
              <a:buNone/>
              <a:defRPr sz="17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5pPr>
            <a:lvl6pPr marL="2743200" marR="0" lvl="5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oppins"/>
              <a:buNone/>
              <a:defRPr sz="17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6pPr>
            <a:lvl7pPr marL="3200400" marR="0" lvl="6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oppins"/>
              <a:buNone/>
              <a:defRPr sz="17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7pPr>
            <a:lvl8pPr marL="3657600" marR="0" lvl="7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oppins"/>
              <a:buNone/>
              <a:defRPr sz="17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8pPr>
            <a:lvl9pPr marL="4114800" marR="0" lvl="8" indent="-3175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700"/>
              <a:buFont typeface="Poppins"/>
              <a:buNone/>
              <a:defRPr sz="17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9pPr>
          </a:lstStyle>
          <a:p>
            <a:pPr marL="0" indent="0" algn="l">
              <a:defRPr/>
            </a:pPr>
            <a:r>
              <a:rPr lang="de-DE" sz="1600" b="1">
                <a:latin typeface="Arial"/>
                <a:ea typeface="Josefin Sans"/>
                <a:cs typeface="Arial"/>
              </a:rPr>
              <a:t>Analysieren</a:t>
            </a:r>
            <a:endParaRPr/>
          </a:p>
        </p:txBody>
      </p:sp>
      <p:sp>
        <p:nvSpPr>
          <p:cNvPr id="24" name="Google Shape;185;p28"/>
          <p:cNvSpPr txBox="1"/>
          <p:nvPr userDrawn="1"/>
        </p:nvSpPr>
        <p:spPr bwMode="auto">
          <a:xfrm>
            <a:off x="1004332" y="1939127"/>
            <a:ext cx="16599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Josefin Sans Thin"/>
              <a:buNone/>
              <a:defRPr sz="1700" b="0" i="0" u="none" strike="noStrike" cap="none">
                <a:solidFill>
                  <a:schemeClr val="dk1"/>
                </a:solidFill>
                <a:latin typeface="Josefin Sans Thin"/>
                <a:ea typeface="Josefin Sans Thin"/>
                <a:cs typeface="Josefin Sans Thin"/>
              </a:defRPr>
            </a:lvl1pPr>
            <a:lvl2pPr marL="914400" marR="0" lvl="1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oppins"/>
              <a:buNone/>
              <a:defRPr sz="17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2pPr>
            <a:lvl3pPr marL="1371600" marR="0" lvl="2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oppins"/>
              <a:buNone/>
              <a:defRPr sz="17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3pPr>
            <a:lvl4pPr marL="1828800" marR="0" lvl="3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oppins"/>
              <a:buNone/>
              <a:defRPr sz="17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4pPr>
            <a:lvl5pPr marL="2286000" marR="0" lvl="4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oppins"/>
              <a:buNone/>
              <a:defRPr sz="17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5pPr>
            <a:lvl6pPr marL="2743200" marR="0" lvl="5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oppins"/>
              <a:buNone/>
              <a:defRPr sz="17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6pPr>
            <a:lvl7pPr marL="3200400" marR="0" lvl="6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oppins"/>
              <a:buNone/>
              <a:defRPr sz="17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7pPr>
            <a:lvl8pPr marL="3657600" marR="0" lvl="7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oppins"/>
              <a:buNone/>
              <a:defRPr sz="17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8pPr>
            <a:lvl9pPr marL="4114800" marR="0" lvl="8" indent="-3175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700"/>
              <a:buFont typeface="Poppins"/>
              <a:buNone/>
              <a:defRPr sz="17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9pPr>
          </a:lstStyle>
          <a:p>
            <a:pPr marL="0" indent="0" algn="l">
              <a:defRPr/>
            </a:pPr>
            <a:r>
              <a:rPr lang="de-DE" sz="1600" b="1">
                <a:latin typeface="Arial"/>
                <a:ea typeface="Josefin Sans"/>
                <a:cs typeface="Arial"/>
              </a:rPr>
              <a:t>Bewerten</a:t>
            </a:r>
            <a:endParaRPr/>
          </a:p>
        </p:txBody>
      </p:sp>
      <p:sp>
        <p:nvSpPr>
          <p:cNvPr id="25" name="Google Shape;186;p28"/>
          <p:cNvSpPr txBox="1"/>
          <p:nvPr userDrawn="1"/>
        </p:nvSpPr>
        <p:spPr bwMode="auto">
          <a:xfrm>
            <a:off x="1004332" y="1089852"/>
            <a:ext cx="16599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Josefin Sans Thin"/>
              <a:buNone/>
              <a:defRPr sz="1700" b="0" i="0" u="none" strike="noStrike" cap="none">
                <a:solidFill>
                  <a:schemeClr val="dk1"/>
                </a:solidFill>
                <a:latin typeface="Josefin Sans Thin"/>
                <a:ea typeface="Josefin Sans Thin"/>
                <a:cs typeface="Josefin Sans Thin"/>
              </a:defRPr>
            </a:lvl1pPr>
            <a:lvl2pPr marL="914400" marR="0" lvl="1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oppins"/>
              <a:buNone/>
              <a:defRPr sz="17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2pPr>
            <a:lvl3pPr marL="1371600" marR="0" lvl="2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oppins"/>
              <a:buNone/>
              <a:defRPr sz="17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3pPr>
            <a:lvl4pPr marL="1828800" marR="0" lvl="3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oppins"/>
              <a:buNone/>
              <a:defRPr sz="17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4pPr>
            <a:lvl5pPr marL="2286000" marR="0" lvl="4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oppins"/>
              <a:buNone/>
              <a:defRPr sz="17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5pPr>
            <a:lvl6pPr marL="2743200" marR="0" lvl="5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oppins"/>
              <a:buNone/>
              <a:defRPr sz="17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6pPr>
            <a:lvl7pPr marL="3200400" marR="0" lvl="6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oppins"/>
              <a:buNone/>
              <a:defRPr sz="17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7pPr>
            <a:lvl8pPr marL="3657600" marR="0" lvl="7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oppins"/>
              <a:buNone/>
              <a:defRPr sz="17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8pPr>
            <a:lvl9pPr marL="4114800" marR="0" lvl="8" indent="-3175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700"/>
              <a:buFont typeface="Poppins"/>
              <a:buNone/>
              <a:defRPr sz="17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9pPr>
          </a:lstStyle>
          <a:p>
            <a:pPr marL="0" indent="0" algn="l">
              <a:defRPr/>
            </a:pPr>
            <a:r>
              <a:rPr lang="de-DE" sz="1600" b="1">
                <a:latin typeface="Arial"/>
                <a:ea typeface="Josefin Sans"/>
                <a:cs typeface="Arial"/>
              </a:rPr>
              <a:t>Erschaffen</a:t>
            </a:r>
            <a:endParaRPr/>
          </a:p>
        </p:txBody>
      </p:sp>
      <p:pic>
        <p:nvPicPr>
          <p:cNvPr id="26" name="Grafik 25" descr="Zahnräder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387223" y="3533882"/>
            <a:ext cx="540000" cy="540000"/>
          </a:xfrm>
          <a:prstGeom prst="rect">
            <a:avLst/>
          </a:prstGeom>
        </p:spPr>
      </p:pic>
      <p:pic>
        <p:nvPicPr>
          <p:cNvPr id="27" name="Grafik 26" descr="Recherche"/>
          <p:cNvPicPr>
            <a:picLocks noChangeAspect="1"/>
          </p:cNvPicPr>
          <p:nvPr userDrawn="1"/>
        </p:nvPicPr>
        <p:blipFill>
          <a:blip r:embed="rId7"/>
          <a:stretch/>
        </p:blipFill>
        <p:spPr bwMode="auto">
          <a:xfrm>
            <a:off x="387223" y="2685605"/>
            <a:ext cx="540000" cy="540000"/>
          </a:xfrm>
          <a:prstGeom prst="rect">
            <a:avLst/>
          </a:prstGeom>
        </p:spPr>
      </p:pic>
      <p:pic>
        <p:nvPicPr>
          <p:cNvPr id="28" name="Grafik 27" descr="Gute Idee"/>
          <p:cNvPicPr>
            <a:picLocks noChangeAspect="1"/>
          </p:cNvPicPr>
          <p:nvPr userDrawn="1"/>
        </p:nvPicPr>
        <p:blipFill>
          <a:blip r:embed="rId8"/>
          <a:stretch/>
        </p:blipFill>
        <p:spPr bwMode="auto">
          <a:xfrm>
            <a:off x="387223" y="4382159"/>
            <a:ext cx="540000" cy="540000"/>
          </a:xfrm>
          <a:prstGeom prst="rect">
            <a:avLst/>
          </a:prstGeom>
        </p:spPr>
      </p:pic>
      <p:pic>
        <p:nvPicPr>
          <p:cNvPr id="29" name="Grafik 28" descr="Kommentar Like"/>
          <p:cNvPicPr>
            <a:picLocks noChangeAspect="1"/>
          </p:cNvPicPr>
          <p:nvPr userDrawn="1"/>
        </p:nvPicPr>
        <p:blipFill>
          <a:blip r:embed="rId9"/>
          <a:stretch/>
        </p:blipFill>
        <p:spPr bwMode="auto">
          <a:xfrm>
            <a:off x="387223" y="1837328"/>
            <a:ext cx="540000" cy="54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Einleitung Thema (Zwischenfolie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0" y="-10633"/>
            <a:ext cx="12190414" cy="6039293"/>
          </a:xfrm>
          <a:prstGeom prst="rect">
            <a:avLst/>
          </a:prstGeom>
          <a:solidFill>
            <a:srgbClr val="00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53955" y="2737150"/>
            <a:ext cx="11482505" cy="54372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Titelmasterformat durch Klicken bearbeiten Arial 20 pt fett RWTH</a:t>
            </a:r>
            <a:endParaRPr lang="en-US"/>
          </a:p>
        </p:txBody>
      </p:sp>
      <p:pic>
        <p:nvPicPr>
          <p:cNvPr id="6" name="Grafik 5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60319" y="6229354"/>
            <a:ext cx="969717" cy="3395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reative Commons 4.0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Textfeld 14"/>
          <p:cNvSpPr txBox="1"/>
          <p:nvPr userDrawn="1"/>
        </p:nvSpPr>
        <p:spPr bwMode="auto">
          <a:xfrm>
            <a:off x="360317" y="1086502"/>
            <a:ext cx="9485846" cy="25622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de-DE" b="0" i="0">
                <a:solidFill>
                  <a:srgbClr val="333333"/>
                </a:solidFill>
                <a:latin typeface="arial"/>
              </a:rPr>
              <a:t>Dieses Material steht unter der Creative Commons-Lizenz </a:t>
            </a:r>
            <a:br>
              <a:rPr lang="de-DE" b="0" i="0">
                <a:solidFill>
                  <a:srgbClr val="333333"/>
                </a:solidFill>
                <a:latin typeface="arial"/>
              </a:rPr>
            </a:br>
            <a:r>
              <a:rPr lang="de-DE" b="0" i="0">
                <a:solidFill>
                  <a:srgbClr val="333333"/>
                </a:solidFill>
                <a:latin typeface="arial"/>
              </a:rPr>
              <a:t>“Namensnennung 4.0 international”</a:t>
            </a:r>
            <a:endParaRPr/>
          </a:p>
          <a:p>
            <a:pPr>
              <a:defRPr/>
            </a:pPr>
            <a:endParaRPr lang="de-DE" b="0" i="0">
              <a:solidFill>
                <a:srgbClr val="333333"/>
              </a:solidFill>
              <a:latin typeface="arial"/>
            </a:endParaRPr>
          </a:p>
          <a:p>
            <a:pPr>
              <a:defRPr/>
            </a:pPr>
            <a:r>
              <a:rPr lang="de-DE" b="0" i="0">
                <a:solidFill>
                  <a:srgbClr val="333333"/>
                </a:solidFill>
                <a:latin typeface="arial"/>
              </a:rPr>
              <a:t>Erlaubt sind:</a:t>
            </a:r>
            <a:endParaRPr/>
          </a:p>
          <a:p>
            <a:pPr>
              <a:defRPr/>
            </a:pPr>
            <a:r>
              <a:rPr lang="de-DE" b="1" i="0">
                <a:solidFill>
                  <a:srgbClr val="222222"/>
                </a:solidFill>
                <a:latin typeface="arial"/>
              </a:rPr>
              <a:t>Share</a:t>
            </a:r>
            <a:r>
              <a:rPr lang="de-DE" b="0" i="0">
                <a:solidFill>
                  <a:srgbClr val="333333"/>
                </a:solidFill>
                <a:latin typeface="arial"/>
              </a:rPr>
              <a:t> — copy and redistribute the material in any medium or format</a:t>
            </a:r>
          </a:p>
          <a:p>
            <a:pPr>
              <a:defRPr/>
            </a:pPr>
            <a:r>
              <a:rPr lang="de-DE" b="1" i="0">
                <a:solidFill>
                  <a:srgbClr val="222222"/>
                </a:solidFill>
                <a:latin typeface="arial"/>
              </a:rPr>
              <a:t>Adapt</a:t>
            </a:r>
            <a:r>
              <a:rPr lang="de-DE" b="0" i="0">
                <a:solidFill>
                  <a:srgbClr val="333333"/>
                </a:solidFill>
                <a:latin typeface="arial"/>
              </a:rPr>
              <a:t> — remix, transform, and build upon the material for any purpose, even commercially</a:t>
            </a:r>
          </a:p>
          <a:p>
            <a:pPr>
              <a:defRPr/>
            </a:pPr>
            <a:endParaRPr lang="de-DE" b="0" i="0">
              <a:solidFill>
                <a:srgbClr val="333333"/>
              </a:solidFill>
              <a:latin typeface="arial"/>
            </a:endParaRPr>
          </a:p>
          <a:p>
            <a:pPr>
              <a:defRPr/>
            </a:pPr>
            <a:r>
              <a:rPr lang="de-DE" b="0" i="0">
                <a:solidFill>
                  <a:srgbClr val="333333"/>
                </a:solidFill>
                <a:latin typeface="arial"/>
              </a:rPr>
              <a:t>Um eine Kopie dieser Lizenz zu sehen, besuchen Sie </a:t>
            </a:r>
            <a:endParaRPr/>
          </a:p>
          <a:p>
            <a:pPr>
              <a:defRPr/>
            </a:pPr>
            <a:r>
              <a:rPr lang="de-DE" u="sng">
                <a:hlinkClick r:id="rId2" tooltip="https://creativecommons.org/licenses/by/4.0/"/>
              </a:rPr>
              <a:t>https://creativecommons.org/licenses/by/4.0/</a:t>
            </a:r>
            <a:endParaRPr lang="de-DE"/>
          </a:p>
        </p:txBody>
      </p:sp>
      <p:cxnSp>
        <p:nvCxnSpPr>
          <p:cNvPr id="9" name="Gerader Verbinder 10"/>
          <p:cNvCxnSpPr>
            <a:cxnSpLocks/>
          </p:cNvCxnSpPr>
          <p:nvPr userDrawn="1"/>
        </p:nvCxnSpPr>
        <p:spPr bwMode="auto">
          <a:xfrm>
            <a:off x="360319" y="814577"/>
            <a:ext cx="114824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11"/>
          <p:cNvCxnSpPr>
            <a:cxnSpLocks/>
          </p:cNvCxnSpPr>
          <p:nvPr userDrawn="1"/>
        </p:nvCxnSpPr>
        <p:spPr bwMode="auto">
          <a:xfrm>
            <a:off x="360319" y="6041837"/>
            <a:ext cx="114824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 userDrawn="1"/>
        </p:nvSpPr>
        <p:spPr bwMode="auto">
          <a:xfrm>
            <a:off x="360317" y="3788216"/>
            <a:ext cx="8399463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1795463" indent="-1795463">
              <a:spcAft>
                <a:spcPts val="1200"/>
              </a:spcAft>
              <a:tabLst>
                <a:tab pos="1792288" algn="l"/>
                <a:tab pos="4306888" algn="l"/>
              </a:tabLst>
              <a:defRPr/>
            </a:pPr>
            <a:r>
              <a:rPr lang="de-DE" sz="1800"/>
              <a:t>Zitierhinweis: 	Prof. Dr.-Ing. Heribert Nacken</a:t>
            </a:r>
            <a:br>
              <a:rPr lang="de-DE" sz="1800"/>
            </a:br>
            <a:r>
              <a:rPr lang="de-DE" sz="1800"/>
              <a:t>PD Dr. Malte Persike</a:t>
            </a:r>
            <a:br>
              <a:rPr lang="de-DE" sz="1800"/>
            </a:br>
            <a:r>
              <a:rPr lang="de-DE" sz="1800"/>
              <a:t>RWTH Aachen University</a:t>
            </a:r>
            <a:endParaRPr/>
          </a:p>
        </p:txBody>
      </p:sp>
      <p:sp>
        <p:nvSpPr>
          <p:cNvPr id="5" name="Textfeld 4"/>
          <p:cNvSpPr txBox="1"/>
          <p:nvPr userDrawn="1"/>
        </p:nvSpPr>
        <p:spPr bwMode="auto">
          <a:xfrm>
            <a:off x="360317" y="301336"/>
            <a:ext cx="11482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 b="1">
                <a:solidFill>
                  <a:srgbClr val="00549F"/>
                </a:solidFill>
              </a:rPr>
              <a:t>Creative Commons 4.0</a:t>
            </a:r>
            <a:endParaRPr/>
          </a:p>
        </p:txBody>
      </p:sp>
      <p:sp>
        <p:nvSpPr>
          <p:cNvPr id="2" name="Textfeld 1"/>
          <p:cNvSpPr txBox="1"/>
          <p:nvPr userDrawn="1"/>
        </p:nvSpPr>
        <p:spPr bwMode="auto">
          <a:xfrm>
            <a:off x="2149813" y="4688462"/>
            <a:ext cx="353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800"/>
              <a:t>Prof. Dr. Mariele Evers</a:t>
            </a:r>
            <a:br>
              <a:rPr lang="de-DE" sz="1800"/>
            </a:br>
            <a:r>
              <a:rPr lang="de-DE" sz="1800"/>
              <a:t>Universität Bonn</a:t>
            </a:r>
            <a:endParaRPr lang="de-DE"/>
          </a:p>
        </p:txBody>
      </p:sp>
      <p:sp>
        <p:nvSpPr>
          <p:cNvPr id="3" name="Textfeld 2"/>
          <p:cNvSpPr txBox="1"/>
          <p:nvPr userDrawn="1"/>
        </p:nvSpPr>
        <p:spPr bwMode="auto">
          <a:xfrm>
            <a:off x="2149813" y="5307955"/>
            <a:ext cx="301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800"/>
              <a:t>Prof. Dr. Jörg Höttges</a:t>
            </a:r>
            <a:br>
              <a:rPr lang="de-DE" sz="1800"/>
            </a:br>
            <a:r>
              <a:rPr lang="de-DE" sz="1800"/>
              <a:t>Fachhochschule Aachen</a:t>
            </a:r>
            <a:endParaRPr lang="de-DE"/>
          </a:p>
        </p:txBody>
      </p:sp>
      <p:pic>
        <p:nvPicPr>
          <p:cNvPr id="13" name="Grafik 12">
            <a:hlinkClick r:id="rId3"/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6998854" y="1086502"/>
            <a:ext cx="2646753" cy="9266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chluss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 userDrawn="1"/>
        </p:nvSpPr>
        <p:spPr bwMode="auto">
          <a:xfrm>
            <a:off x="325393" y="2488191"/>
            <a:ext cx="11482480" cy="107975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de-DE" sz="3200" b="1">
                <a:solidFill>
                  <a:srgbClr val="00549F"/>
                </a:solidFill>
              </a:rPr>
              <a:t>Vielen Dank</a:t>
            </a:r>
            <a:br>
              <a:rPr lang="de-DE" sz="3200" b="1">
                <a:solidFill>
                  <a:srgbClr val="00549F"/>
                </a:solidFill>
              </a:rPr>
            </a:br>
            <a:r>
              <a:rPr lang="de-DE" sz="3200" b="1">
                <a:solidFill>
                  <a:srgbClr val="00549F"/>
                </a:solidFill>
              </a:rPr>
              <a:t>für Ihre Aufmerksamkeit</a:t>
            </a:r>
            <a:endParaRPr lang="en-US" sz="3200" b="1">
              <a:solidFill>
                <a:srgbClr val="00549F"/>
              </a:solidFill>
            </a:endParaRPr>
          </a:p>
        </p:txBody>
      </p:sp>
      <p:sp>
        <p:nvSpPr>
          <p:cNvPr id="4" name="Textplatzhalter 2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372079" y="3989728"/>
            <a:ext cx="11317694" cy="165638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>
                <a:latin typeface="Arial"/>
                <a:cs typeface="Arial"/>
              </a:defRPr>
            </a:lvl1pPr>
            <a:lvl2pPr marL="342881" indent="0">
              <a:buFontTx/>
              <a:buNone/>
              <a:defRPr sz="1400"/>
            </a:lvl2pPr>
            <a:lvl3pPr marL="685760" indent="0">
              <a:buFontTx/>
              <a:buNone/>
              <a:defRPr sz="1400"/>
            </a:lvl3pPr>
            <a:lvl4pPr marL="1028640" indent="0">
              <a:buFontTx/>
              <a:buNone/>
              <a:defRPr sz="1400"/>
            </a:lvl4pPr>
            <a:lvl5pPr marL="1371519" indent="0">
              <a:buFontTx/>
              <a:buNone/>
              <a:defRPr sz="1400"/>
            </a:lvl5pPr>
          </a:lstStyle>
          <a:p>
            <a:pPr lvl="0">
              <a:defRPr/>
            </a:pPr>
            <a:r>
              <a:rPr lang="de-DE"/>
              <a:t>Textmasterformat bearbeiten Arial 18 pt</a:t>
            </a:r>
          </a:p>
        </p:txBody>
      </p:sp>
      <p:cxnSp>
        <p:nvCxnSpPr>
          <p:cNvPr id="5" name="Gerader Verbinder 11"/>
          <p:cNvCxnSpPr>
            <a:cxnSpLocks/>
          </p:cNvCxnSpPr>
          <p:nvPr userDrawn="1"/>
        </p:nvCxnSpPr>
        <p:spPr bwMode="auto">
          <a:xfrm>
            <a:off x="360319" y="6041837"/>
            <a:ext cx="114824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60319" y="6229354"/>
            <a:ext cx="969717" cy="3395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Standardfolie (Titel und Inhalt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34963" y="198413"/>
            <a:ext cx="11482505" cy="54372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defRPr sz="2000" b="1">
                <a:solidFill>
                  <a:srgbClr val="00549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Titelmasterformat durch Klicken bearbeiten Arial 20 pt fett RWTH-blau</a:t>
            </a:r>
            <a:endParaRPr lang="en-US"/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34963" y="1173251"/>
            <a:ext cx="11482505" cy="45242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latin typeface="Arial"/>
                <a:cs typeface="Arial"/>
              </a:defRPr>
            </a:lvl1pPr>
            <a:lvl2pPr>
              <a:defRPr sz="16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</a:lstStyle>
          <a:p>
            <a:pPr lvl="0">
              <a:defRPr/>
            </a:pPr>
            <a:r>
              <a:rPr lang="de-DE"/>
              <a:t>Textmasterformat bearbeiten Arial 18 pt</a:t>
            </a:r>
          </a:p>
          <a:p>
            <a:pPr lvl="1">
              <a:defRPr/>
            </a:pPr>
            <a:r>
              <a:rPr lang="de-DE"/>
              <a:t>Zweite Ebene 16 pt</a:t>
            </a:r>
          </a:p>
        </p:txBody>
      </p:sp>
      <p:cxnSp>
        <p:nvCxnSpPr>
          <p:cNvPr id="12" name="Gerader Verbinder 10"/>
          <p:cNvCxnSpPr>
            <a:cxnSpLocks/>
          </p:cNvCxnSpPr>
          <p:nvPr userDrawn="1"/>
        </p:nvCxnSpPr>
        <p:spPr bwMode="auto">
          <a:xfrm>
            <a:off x="360318" y="814577"/>
            <a:ext cx="114824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1"/>
          <p:cNvCxnSpPr>
            <a:cxnSpLocks/>
          </p:cNvCxnSpPr>
          <p:nvPr userDrawn="1"/>
        </p:nvCxnSpPr>
        <p:spPr bwMode="auto">
          <a:xfrm>
            <a:off x="360318" y="6041837"/>
            <a:ext cx="114824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60319" y="6229354"/>
            <a:ext cx="969717" cy="3395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72077" y="201647"/>
            <a:ext cx="11482505" cy="543726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2000" b="1">
                <a:solidFill>
                  <a:srgbClr val="00549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Titelmasterformat durch Klicken bearbeiten Arial 20 pt fett RWTH-blau</a:t>
            </a:r>
            <a:endParaRPr lang="en-US"/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61116" y="1685190"/>
            <a:ext cx="11482505" cy="319393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latin typeface="Arial"/>
                <a:cs typeface="Arial"/>
              </a:defRPr>
            </a:lvl1pPr>
            <a:lvl2pPr>
              <a:defRPr sz="16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</a:lstStyle>
          <a:p>
            <a:pPr lvl="0">
              <a:defRPr/>
            </a:pPr>
            <a:r>
              <a:rPr lang="de-DE"/>
              <a:t>Textmasterformat bearbeiten 18 pt</a:t>
            </a:r>
          </a:p>
          <a:p>
            <a:pPr lvl="1">
              <a:defRPr/>
            </a:pPr>
            <a:r>
              <a:rPr lang="de-DE"/>
              <a:t>Zweite Ebene 16 pt</a:t>
            </a:r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 bwMode="auto">
          <a:xfrm>
            <a:off x="351966" y="1168743"/>
            <a:ext cx="11482505" cy="25205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 i="0">
                <a:latin typeface="Arial"/>
                <a:cs typeface="Arial"/>
              </a:defRPr>
            </a:lvl1pPr>
            <a:lvl2pPr marL="215995" indent="179996">
              <a:buClr>
                <a:schemeClr val="tx2"/>
              </a:buClr>
              <a:defRPr sz="1900"/>
            </a:lvl2pPr>
            <a:lvl3pPr marL="431989" indent="179996">
              <a:buClr>
                <a:schemeClr val="tx2"/>
              </a:buClr>
              <a:buFont typeface="Symbol"/>
              <a:buChar char="-"/>
              <a:defRPr sz="1600"/>
            </a:lvl3pPr>
            <a:lvl4pPr marL="647984" indent="179996">
              <a:buClr>
                <a:schemeClr val="tx2"/>
              </a:buClr>
              <a:buFont typeface="Wingdings"/>
              <a:buChar char="§"/>
              <a:defRPr sz="1600"/>
            </a:lvl4pPr>
            <a:lvl5pPr marL="863978" indent="179996">
              <a:buClr>
                <a:schemeClr val="tx2"/>
              </a:buClr>
              <a:buFont typeface="Arial"/>
              <a:buChar char="-"/>
              <a:defRPr sz="1600"/>
            </a:lvl5pPr>
          </a:lstStyle>
          <a:p>
            <a:pPr lvl="0">
              <a:defRPr/>
            </a:pPr>
            <a:r>
              <a:rPr lang="de-DE"/>
              <a:t>Textmasterformat bearbeiten Arial 20 pt fett</a:t>
            </a:r>
            <a:endParaRPr/>
          </a:p>
        </p:txBody>
      </p:sp>
      <p:cxnSp>
        <p:nvCxnSpPr>
          <p:cNvPr id="12" name="Gerader Verbinder 10"/>
          <p:cNvCxnSpPr>
            <a:cxnSpLocks/>
          </p:cNvCxnSpPr>
          <p:nvPr userDrawn="1"/>
        </p:nvCxnSpPr>
        <p:spPr bwMode="auto">
          <a:xfrm>
            <a:off x="360318" y="814577"/>
            <a:ext cx="114824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1"/>
          <p:cNvCxnSpPr>
            <a:cxnSpLocks/>
          </p:cNvCxnSpPr>
          <p:nvPr userDrawn="1"/>
        </p:nvCxnSpPr>
        <p:spPr bwMode="auto">
          <a:xfrm>
            <a:off x="360318" y="6041837"/>
            <a:ext cx="114824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4" hasCustomPrompt="1"/>
          </p:nvPr>
        </p:nvSpPr>
        <p:spPr bwMode="auto">
          <a:xfrm>
            <a:off x="11466026" y="5902217"/>
            <a:ext cx="376772" cy="13138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162000" indent="135000">
              <a:buClr>
                <a:schemeClr val="tx2"/>
              </a:buClr>
              <a:defRPr sz="1400"/>
            </a:lvl2pPr>
            <a:lvl3pPr marL="324000" indent="135000">
              <a:buClr>
                <a:schemeClr val="tx2"/>
              </a:buClr>
              <a:buFont typeface="Symbol"/>
              <a:buChar char="-"/>
              <a:defRPr sz="1200"/>
            </a:lvl3pPr>
            <a:lvl4pPr marL="486000" indent="135000">
              <a:buClr>
                <a:schemeClr val="tx2"/>
              </a:buClr>
              <a:buFont typeface="Wingdings"/>
              <a:buChar char="§"/>
              <a:defRPr sz="1200"/>
            </a:lvl4pPr>
            <a:lvl5pPr marL="648000" indent="135000">
              <a:buClr>
                <a:schemeClr val="tx2"/>
              </a:buClr>
              <a:buFont typeface="Arial"/>
              <a:buChar char="-"/>
              <a:defRPr sz="1200"/>
            </a:lvl5pPr>
          </a:lstStyle>
          <a:p>
            <a:pPr lvl="0">
              <a:defRPr/>
            </a:pPr>
            <a:r>
              <a:rPr lang="de-DE"/>
              <a:t>Quelle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2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72077" y="201647"/>
            <a:ext cx="11482505" cy="54372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defRPr sz="2000" b="1">
                <a:solidFill>
                  <a:srgbClr val="00549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Titelmasterformat durch Klicken bearbeiten Arial 20 pt fett RWTH-blau</a:t>
            </a:r>
            <a:endParaRPr lang="en-US"/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56514" y="1173249"/>
            <a:ext cx="11482505" cy="3738834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latin typeface="Arial"/>
                <a:cs typeface="Arial"/>
              </a:defRPr>
            </a:lvl1pPr>
            <a:lvl2pPr>
              <a:defRPr sz="16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</a:lstStyle>
          <a:p>
            <a:pPr lvl="0">
              <a:defRPr/>
            </a:pPr>
            <a:r>
              <a:rPr lang="de-DE"/>
              <a:t>Textmasterformat bearbeiten Arial 18 pt</a:t>
            </a:r>
          </a:p>
          <a:p>
            <a:pPr lvl="1">
              <a:defRPr/>
            </a:pPr>
            <a:r>
              <a:rPr lang="de-DE"/>
              <a:t>Zweite Ebene 16 pt</a:t>
            </a:r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</p:txBody>
      </p:sp>
      <p:cxnSp>
        <p:nvCxnSpPr>
          <p:cNvPr id="12" name="Gerader Verbinder 10"/>
          <p:cNvCxnSpPr>
            <a:cxnSpLocks/>
          </p:cNvCxnSpPr>
          <p:nvPr userDrawn="1"/>
        </p:nvCxnSpPr>
        <p:spPr bwMode="auto">
          <a:xfrm>
            <a:off x="360318" y="814577"/>
            <a:ext cx="114824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1"/>
          <p:cNvCxnSpPr>
            <a:cxnSpLocks/>
          </p:cNvCxnSpPr>
          <p:nvPr userDrawn="1"/>
        </p:nvCxnSpPr>
        <p:spPr bwMode="auto">
          <a:xfrm>
            <a:off x="360318" y="6041837"/>
            <a:ext cx="114824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4" hasCustomPrompt="1"/>
          </p:nvPr>
        </p:nvSpPr>
        <p:spPr bwMode="auto">
          <a:xfrm>
            <a:off x="11466026" y="5902217"/>
            <a:ext cx="376772" cy="13138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162000" indent="135000">
              <a:buClr>
                <a:schemeClr val="tx2"/>
              </a:buClr>
              <a:defRPr sz="1400"/>
            </a:lvl2pPr>
            <a:lvl3pPr marL="324000" indent="135000">
              <a:buClr>
                <a:schemeClr val="tx2"/>
              </a:buClr>
              <a:buFont typeface="Symbol"/>
              <a:buChar char="-"/>
              <a:defRPr sz="1200"/>
            </a:lvl3pPr>
            <a:lvl4pPr marL="486000" indent="135000">
              <a:buClr>
                <a:schemeClr val="tx2"/>
              </a:buClr>
              <a:buFont typeface="Wingdings"/>
              <a:buChar char="§"/>
              <a:defRPr sz="1200"/>
            </a:lvl4pPr>
            <a:lvl5pPr marL="648000" indent="135000">
              <a:buClr>
                <a:schemeClr val="tx2"/>
              </a:buClr>
              <a:buFont typeface="Arial"/>
              <a:buChar char="-"/>
              <a:defRPr sz="1200"/>
            </a:lvl5pPr>
          </a:lstStyle>
          <a:p>
            <a:pPr lvl="0">
              <a:defRPr/>
            </a:pPr>
            <a:r>
              <a:rPr lang="de-DE"/>
              <a:t>Quelle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elplatzhalter 7"/>
          <p:cNvSpPr>
            <a:spLocks noGrp="1"/>
          </p:cNvSpPr>
          <p:nvPr>
            <p:ph type="title"/>
          </p:nvPr>
        </p:nvSpPr>
        <p:spPr bwMode="auto">
          <a:xfrm>
            <a:off x="609524" y="274706"/>
            <a:ext cx="11080249" cy="114326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2" name="Textfeld 1"/>
          <p:cNvSpPr txBox="1"/>
          <p:nvPr userDrawn="1"/>
        </p:nvSpPr>
        <p:spPr bwMode="auto">
          <a:xfrm>
            <a:off x="7663294" y="6246328"/>
            <a:ext cx="4026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de-DE" sz="1600" b="1" i="0">
                <a:solidFill>
                  <a:srgbClr val="00549F"/>
                </a:solidFill>
                <a:latin typeface="Arial"/>
                <a:ea typeface="ＭＳ Ｐゴシック"/>
                <a:cs typeface="+mn-cs"/>
              </a:rPr>
              <a:t>HydroOER - Hydrologie-Repository</a:t>
            </a:r>
            <a:endParaRPr lang="de-DE" sz="1600" b="1" i="0">
              <a:solidFill>
                <a:srgbClr val="00549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/>
  <p:txStyles>
    <p:titleStyle>
      <a:lvl1pPr algn="ctr" defTabSz="685760">
        <a:spcBef>
          <a:spcPts val="0"/>
        </a:spcBef>
        <a:buNone/>
        <a:defRPr sz="3300" b="0" i="0" u="none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0" indent="-257160" algn="l" defTabSz="68576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180" indent="-214301" algn="l" defTabSz="685760">
        <a:spcBef>
          <a:spcPts val="0"/>
        </a:spcBef>
        <a:buFont typeface="Arial"/>
        <a:buChar char="–"/>
        <a:defRPr sz="2100" b="0" i="0" u="none">
          <a:solidFill>
            <a:schemeClr val="tx1"/>
          </a:solidFill>
          <a:latin typeface="+mn-lt"/>
          <a:ea typeface="+mn-ea"/>
          <a:cs typeface="+mn-cs"/>
        </a:defRPr>
      </a:lvl2pPr>
      <a:lvl3pPr marL="857200" indent="-171440" algn="l" defTabSz="685760">
        <a:spcBef>
          <a:spcPts val="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200081" indent="-171440" algn="l" defTabSz="685760">
        <a:spcBef>
          <a:spcPts val="0"/>
        </a:spcBef>
        <a:buFont typeface="Arial"/>
        <a:buChar char="–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542960" indent="-171440" algn="l" defTabSz="685760">
        <a:spcBef>
          <a:spcPts val="0"/>
        </a:spcBef>
        <a:buFont typeface="Arial"/>
        <a:buChar char="»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885840" indent="-171440" algn="l" defTabSz="685760">
        <a:spcBef>
          <a:spcPts val="0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228719" indent="-171440" algn="l" defTabSz="685760">
        <a:spcBef>
          <a:spcPts val="0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2571600" indent="-171440" algn="l" defTabSz="685760">
        <a:spcBef>
          <a:spcPts val="0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2914479" indent="-171440" algn="l" defTabSz="685760">
        <a:spcBef>
          <a:spcPts val="0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60"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42881" algn="l" defTabSz="685760">
        <a:defRPr sz="1400">
          <a:solidFill>
            <a:schemeClr val="tx1"/>
          </a:solidFill>
          <a:latin typeface="+mn-lt"/>
          <a:ea typeface="+mn-ea"/>
          <a:cs typeface="+mn-cs"/>
        </a:defRPr>
      </a:lvl2pPr>
      <a:lvl3pPr marL="685760" algn="l" defTabSz="685760"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1028640" algn="l" defTabSz="685760"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1371519" algn="l" defTabSz="685760"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1714400" algn="l" defTabSz="685760"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057279" algn="l" defTabSz="685760"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2400160" algn="l" defTabSz="685760"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2743040" algn="l" defTabSz="685760">
        <a:defRPr sz="14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mweltbundesamt.de/sites/default/files/medien/publikation/long/3642.pdf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Vorlesung Grundlagen der Hydrologie</a:t>
            </a:r>
            <a:endParaRPr lang="de-DE" baseline="-25000"/>
          </a:p>
          <a:p>
            <a:pPr>
              <a:defRPr/>
            </a:pP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3"/>
          </p:nvPr>
        </p:nvSpPr>
        <p:spPr bwMode="auto">
          <a:xfrm>
            <a:off x="345716" y="3095302"/>
            <a:ext cx="11330347" cy="2602235"/>
          </a:xfrm>
        </p:spPr>
        <p:txBody>
          <a:bodyPr/>
          <a:lstStyle/>
          <a:p>
            <a:pPr>
              <a:defRPr/>
            </a:pPr>
            <a:r>
              <a:rPr lang="de-DE"/>
              <a:t>Vorlesung: Grundwasser</a:t>
            </a:r>
          </a:p>
          <a:p>
            <a:pPr>
              <a:defRPr/>
            </a:pPr>
            <a:endParaRPr lang="de-DE" b="0"/>
          </a:p>
          <a:p>
            <a:pPr>
              <a:defRPr/>
            </a:pPr>
            <a:r>
              <a:rPr lang="de-DE" b="0"/>
              <a:t>Stoffeinträge ins Grundwasser</a:t>
            </a:r>
          </a:p>
          <a:p>
            <a:pPr>
              <a:defRPr/>
            </a:pPr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847"/>
    </mc:Choice>
    <mc:Fallback xmlns:w="http://schemas.openxmlformats.org/wordprocessingml/2006/main" xmlns:m="http://schemas.openxmlformats.org/officeDocument/2006/math" xmlns="">
      <p:transition advClick="1" advTm="484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/>
        </p:nvSpPr>
        <p:spPr bwMode="auto">
          <a:xfrm>
            <a:off x="2645199" y="3118765"/>
            <a:ext cx="6936259" cy="2281230"/>
          </a:xfrm>
          <a:prstGeom prst="rect">
            <a:avLst/>
          </a:prstGeom>
          <a:solidFill>
            <a:srgbClr val="00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Interaktion Oberflächenwasser - Grundwasser</a:t>
            </a:r>
            <a:endParaRPr/>
          </a:p>
        </p:txBody>
      </p:sp>
      <p:grpSp>
        <p:nvGrpSpPr>
          <p:cNvPr id="6" name="Group 2"/>
          <p:cNvGrpSpPr/>
          <p:nvPr/>
        </p:nvGrpSpPr>
        <p:grpSpPr bwMode="auto">
          <a:xfrm>
            <a:off x="2883199" y="3354772"/>
            <a:ext cx="6394450" cy="1701800"/>
            <a:chOff x="1732" y="1346"/>
            <a:chExt cx="4028" cy="1072"/>
          </a:xfrm>
        </p:grpSpPr>
        <p:graphicFrame>
          <p:nvGraphicFramePr>
            <p:cNvPr id="3" name="Objek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7879785"/>
                </p:ext>
              </p:extLst>
            </p:nvPr>
          </p:nvGraphicFramePr>
          <p:xfrm>
            <a:off x="3440" y="1700"/>
            <a:ext cx="631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oleObj" r:id="rId4" imgW="1000760" imgH="322580" progId="Visio.Drawing.11">
                    <p:embed/>
                  </p:oleObj>
                </mc:Choice>
                <mc:Fallback>
                  <p:oleObj name="oleObj" r:id="rId4" imgW="1000760" imgH="322580" progId="Visio.Drawing.11">
                    <p:embed/>
                    <p:pic>
                      <p:nvPicPr>
                        <p:cNvPr id="18437" name=""/>
                        <p:cNvPicPr/>
                        <p:nvPr/>
                      </p:nvPicPr>
                      <p:blipFill>
                        <a:blip r:embed="rId5"/>
                        <a:stretch/>
                      </p:blipFill>
                      <p:spPr bwMode="auto">
                        <a:xfrm>
                          <a:off x="3440" y="1700"/>
                          <a:ext cx="631" cy="20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Freeform 4"/>
            <p:cNvSpPr/>
            <p:nvPr/>
          </p:nvSpPr>
          <p:spPr bwMode="auto">
            <a:xfrm>
              <a:off x="4055" y="1346"/>
              <a:ext cx="1682" cy="755"/>
            </a:xfrm>
            <a:custGeom>
              <a:avLst/>
              <a:gdLst>
                <a:gd name="T0" fmla="*/ 0 w 3815"/>
                <a:gd name="T1" fmla="*/ 0 h 1742"/>
                <a:gd name="T2" fmla="*/ 0 w 3815"/>
                <a:gd name="T3" fmla="*/ 0 h 1742"/>
                <a:gd name="T4" fmla="*/ 0 w 3815"/>
                <a:gd name="T5" fmla="*/ 0 h 1742"/>
                <a:gd name="T6" fmla="*/ 0 w 3815"/>
                <a:gd name="T7" fmla="*/ 0 h 1742"/>
                <a:gd name="T8" fmla="*/ 0 w 3815"/>
                <a:gd name="T9" fmla="*/ 0 h 1742"/>
                <a:gd name="T10" fmla="*/ 0 w 3815"/>
                <a:gd name="T11" fmla="*/ 0 h 1742"/>
                <a:gd name="T12" fmla="*/ 0 w 3815"/>
                <a:gd name="T13" fmla="*/ 0 h 1742"/>
                <a:gd name="T14" fmla="*/ 0 w 3815"/>
                <a:gd name="T15" fmla="*/ 0 h 1742"/>
                <a:gd name="T16" fmla="*/ 0 w 3815"/>
                <a:gd name="T17" fmla="*/ 0 h 1742"/>
                <a:gd name="T18" fmla="*/ 0 w 3815"/>
                <a:gd name="T19" fmla="*/ 0 h 1742"/>
                <a:gd name="T20" fmla="*/ 0 w 3815"/>
                <a:gd name="T21" fmla="*/ 0 h 17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15"/>
                <a:gd name="T34" fmla="*/ 0 h 1742"/>
                <a:gd name="T35" fmla="*/ 3815 w 3815"/>
                <a:gd name="T36" fmla="*/ 1742 h 17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15" h="1742" extrusionOk="0">
                  <a:moveTo>
                    <a:pt x="5" y="819"/>
                  </a:moveTo>
                  <a:cubicBezTo>
                    <a:pt x="315" y="597"/>
                    <a:pt x="580" y="586"/>
                    <a:pt x="880" y="511"/>
                  </a:cubicBezTo>
                  <a:cubicBezTo>
                    <a:pt x="1250" y="418"/>
                    <a:pt x="1673" y="229"/>
                    <a:pt x="2090" y="162"/>
                  </a:cubicBezTo>
                  <a:cubicBezTo>
                    <a:pt x="2397" y="114"/>
                    <a:pt x="2700" y="132"/>
                    <a:pt x="3006" y="98"/>
                  </a:cubicBezTo>
                  <a:cubicBezTo>
                    <a:pt x="3274" y="69"/>
                    <a:pt x="3545" y="0"/>
                    <a:pt x="3815" y="0"/>
                  </a:cubicBezTo>
                  <a:lnTo>
                    <a:pt x="3815" y="1741"/>
                  </a:lnTo>
                  <a:cubicBezTo>
                    <a:pt x="3278" y="1742"/>
                    <a:pt x="2740" y="1711"/>
                    <a:pt x="2207" y="1648"/>
                  </a:cubicBezTo>
                  <a:cubicBezTo>
                    <a:pt x="1884" y="1611"/>
                    <a:pt x="1563" y="1561"/>
                    <a:pt x="1250" y="1495"/>
                  </a:cubicBezTo>
                  <a:cubicBezTo>
                    <a:pt x="1004" y="1443"/>
                    <a:pt x="762" y="1380"/>
                    <a:pt x="543" y="1270"/>
                  </a:cubicBezTo>
                  <a:cubicBezTo>
                    <a:pt x="337" y="1166"/>
                    <a:pt x="151" y="1020"/>
                    <a:pt x="0" y="870"/>
                  </a:cubicBezTo>
                  <a:lnTo>
                    <a:pt x="5" y="819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600" b="0" i="0" u="none" strike="noStrike" cap="none" spc="0">
                <a:ln>
                  <a:noFill/>
                </a:ln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9" name="Freeform 5"/>
            <p:cNvSpPr/>
            <p:nvPr/>
          </p:nvSpPr>
          <p:spPr bwMode="auto">
            <a:xfrm>
              <a:off x="1742" y="1381"/>
              <a:ext cx="1695" cy="748"/>
            </a:xfrm>
            <a:custGeom>
              <a:avLst/>
              <a:gdLst>
                <a:gd name="T0" fmla="*/ 0 w 3845"/>
                <a:gd name="T1" fmla="*/ 0 h 1724"/>
                <a:gd name="T2" fmla="*/ 0 w 3845"/>
                <a:gd name="T3" fmla="*/ 0 h 1724"/>
                <a:gd name="T4" fmla="*/ 0 w 3845"/>
                <a:gd name="T5" fmla="*/ 0 h 1724"/>
                <a:gd name="T6" fmla="*/ 0 w 3845"/>
                <a:gd name="T7" fmla="*/ 0 h 1724"/>
                <a:gd name="T8" fmla="*/ 0 w 3845"/>
                <a:gd name="T9" fmla="*/ 0 h 1724"/>
                <a:gd name="T10" fmla="*/ 0 w 3845"/>
                <a:gd name="T11" fmla="*/ 0 h 1724"/>
                <a:gd name="T12" fmla="*/ 0 w 3845"/>
                <a:gd name="T13" fmla="*/ 0 h 1724"/>
                <a:gd name="T14" fmla="*/ 0 w 3845"/>
                <a:gd name="T15" fmla="*/ 0 h 1724"/>
                <a:gd name="T16" fmla="*/ 0 w 3845"/>
                <a:gd name="T17" fmla="*/ 0 h 1724"/>
                <a:gd name="T18" fmla="*/ 0 w 3845"/>
                <a:gd name="T19" fmla="*/ 0 h 1724"/>
                <a:gd name="T20" fmla="*/ 0 w 3845"/>
                <a:gd name="T21" fmla="*/ 0 h 1724"/>
                <a:gd name="T22" fmla="*/ 0 w 3845"/>
                <a:gd name="T23" fmla="*/ 0 h 1724"/>
                <a:gd name="T24" fmla="*/ 0 w 3845"/>
                <a:gd name="T25" fmla="*/ 0 h 17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45"/>
                <a:gd name="T40" fmla="*/ 0 h 1724"/>
                <a:gd name="T41" fmla="*/ 3845 w 3845"/>
                <a:gd name="T42" fmla="*/ 1724 h 17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45" h="1724" extrusionOk="0">
                  <a:moveTo>
                    <a:pt x="3845" y="768"/>
                  </a:moveTo>
                  <a:lnTo>
                    <a:pt x="3819" y="768"/>
                  </a:lnTo>
                  <a:cubicBezTo>
                    <a:pt x="3568" y="683"/>
                    <a:pt x="3302" y="636"/>
                    <a:pt x="3041" y="553"/>
                  </a:cubicBezTo>
                  <a:cubicBezTo>
                    <a:pt x="2695" y="443"/>
                    <a:pt x="2359" y="270"/>
                    <a:pt x="2001" y="205"/>
                  </a:cubicBezTo>
                  <a:cubicBezTo>
                    <a:pt x="1593" y="130"/>
                    <a:pt x="1156" y="195"/>
                    <a:pt x="754" y="143"/>
                  </a:cubicBezTo>
                  <a:cubicBezTo>
                    <a:pt x="513" y="113"/>
                    <a:pt x="285" y="40"/>
                    <a:pt x="0" y="0"/>
                  </a:cubicBezTo>
                  <a:lnTo>
                    <a:pt x="0" y="1690"/>
                  </a:lnTo>
                  <a:cubicBezTo>
                    <a:pt x="464" y="1724"/>
                    <a:pt x="939" y="1701"/>
                    <a:pt x="1408" y="1669"/>
                  </a:cubicBezTo>
                  <a:cubicBezTo>
                    <a:pt x="1737" y="1647"/>
                    <a:pt x="2064" y="1620"/>
                    <a:pt x="2386" y="1551"/>
                  </a:cubicBezTo>
                  <a:cubicBezTo>
                    <a:pt x="2593" y="1507"/>
                    <a:pt x="2798" y="1446"/>
                    <a:pt x="2975" y="1336"/>
                  </a:cubicBezTo>
                  <a:cubicBezTo>
                    <a:pt x="3141" y="1232"/>
                    <a:pt x="3282" y="1085"/>
                    <a:pt x="3461" y="999"/>
                  </a:cubicBezTo>
                  <a:cubicBezTo>
                    <a:pt x="3602" y="931"/>
                    <a:pt x="3768" y="901"/>
                    <a:pt x="3819" y="794"/>
                  </a:cubicBezTo>
                  <a:lnTo>
                    <a:pt x="3845" y="768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600" b="0" i="0" u="none" strike="noStrike" cap="none" spc="0">
                <a:ln>
                  <a:noFill/>
                </a:ln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0" name="AutoShape 6"/>
            <p:cNvSpPr>
              <a:spLocks noChangeAspect="1" noChangeArrowheads="1" noTextEdit="1"/>
            </p:cNvSpPr>
            <p:nvPr/>
          </p:nvSpPr>
          <p:spPr bwMode="auto">
            <a:xfrm>
              <a:off x="1732" y="1828"/>
              <a:ext cx="4028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600" b="0" i="0" u="none" strike="noStrike" cap="none" spc="0">
                <a:ln>
                  <a:noFill/>
                </a:ln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1" name="Freeform 7" descr="70%"/>
            <p:cNvSpPr/>
            <p:nvPr/>
          </p:nvSpPr>
          <p:spPr bwMode="auto">
            <a:xfrm>
              <a:off x="1742" y="1839"/>
              <a:ext cx="3996" cy="567"/>
            </a:xfrm>
            <a:custGeom>
              <a:avLst/>
              <a:gdLst>
                <a:gd name="T0" fmla="*/ 1 w 7991"/>
                <a:gd name="T1" fmla="*/ 1 h 1132"/>
                <a:gd name="T2" fmla="*/ 1 w 7991"/>
                <a:gd name="T3" fmla="*/ 1 h 1132"/>
                <a:gd name="T4" fmla="*/ 1 w 7991"/>
                <a:gd name="T5" fmla="*/ 1 h 1132"/>
                <a:gd name="T6" fmla="*/ 1 w 7991"/>
                <a:gd name="T7" fmla="*/ 1 h 1132"/>
                <a:gd name="T8" fmla="*/ 1 w 7991"/>
                <a:gd name="T9" fmla="*/ 1 h 1132"/>
                <a:gd name="T10" fmla="*/ 1 w 7991"/>
                <a:gd name="T11" fmla="*/ 1 h 1132"/>
                <a:gd name="T12" fmla="*/ 1 w 7991"/>
                <a:gd name="T13" fmla="*/ 1 h 1132"/>
                <a:gd name="T14" fmla="*/ 1 w 7991"/>
                <a:gd name="T15" fmla="*/ 1 h 1132"/>
                <a:gd name="T16" fmla="*/ 1 w 7991"/>
                <a:gd name="T17" fmla="*/ 1 h 1132"/>
                <a:gd name="T18" fmla="*/ 1 w 7991"/>
                <a:gd name="T19" fmla="*/ 1 h 1132"/>
                <a:gd name="T20" fmla="*/ 1 w 7991"/>
                <a:gd name="T21" fmla="*/ 1 h 1132"/>
                <a:gd name="T22" fmla="*/ 1 w 7991"/>
                <a:gd name="T23" fmla="*/ 1 h 1132"/>
                <a:gd name="T24" fmla="*/ 1 w 7991"/>
                <a:gd name="T25" fmla="*/ 1 h 1132"/>
                <a:gd name="T26" fmla="*/ 1 w 7991"/>
                <a:gd name="T27" fmla="*/ 1 h 1132"/>
                <a:gd name="T28" fmla="*/ 1 w 7991"/>
                <a:gd name="T29" fmla="*/ 1 h 1132"/>
                <a:gd name="T30" fmla="*/ 1 w 7991"/>
                <a:gd name="T31" fmla="*/ 1 h 1132"/>
                <a:gd name="T32" fmla="*/ 1 w 7991"/>
                <a:gd name="T33" fmla="*/ 1 h 1132"/>
                <a:gd name="T34" fmla="*/ 1 w 7991"/>
                <a:gd name="T35" fmla="*/ 1 h 1132"/>
                <a:gd name="T36" fmla="*/ 1 w 7991"/>
                <a:gd name="T37" fmla="*/ 1 h 1132"/>
                <a:gd name="T38" fmla="*/ 1 w 7991"/>
                <a:gd name="T39" fmla="*/ 1 h 1132"/>
                <a:gd name="T40" fmla="*/ 1 w 7991"/>
                <a:gd name="T41" fmla="*/ 1 h 1132"/>
                <a:gd name="T42" fmla="*/ 1 w 7991"/>
                <a:gd name="T43" fmla="*/ 1 h 1132"/>
                <a:gd name="T44" fmla="*/ 1 w 7991"/>
                <a:gd name="T45" fmla="*/ 1 h 1132"/>
                <a:gd name="T46" fmla="*/ 1 w 7991"/>
                <a:gd name="T47" fmla="*/ 1 h 1132"/>
                <a:gd name="T48" fmla="*/ 1 w 7991"/>
                <a:gd name="T49" fmla="*/ 1 h 1132"/>
                <a:gd name="T50" fmla="*/ 1 w 7991"/>
                <a:gd name="T51" fmla="*/ 1 h 1132"/>
                <a:gd name="T52" fmla="*/ 1 w 7991"/>
                <a:gd name="T53" fmla="*/ 1 h 1132"/>
                <a:gd name="T54" fmla="*/ 1 w 7991"/>
                <a:gd name="T55" fmla="*/ 1 h 1132"/>
                <a:gd name="T56" fmla="*/ 1 w 7991"/>
                <a:gd name="T57" fmla="*/ 1 h 1132"/>
                <a:gd name="T58" fmla="*/ 1 w 7991"/>
                <a:gd name="T59" fmla="*/ 1 h 1132"/>
                <a:gd name="T60" fmla="*/ 1 w 7991"/>
                <a:gd name="T61" fmla="*/ 1 h 1132"/>
                <a:gd name="T62" fmla="*/ 1 w 7991"/>
                <a:gd name="T63" fmla="*/ 1 h 1132"/>
                <a:gd name="T64" fmla="*/ 1 w 7991"/>
                <a:gd name="T65" fmla="*/ 1 h 1132"/>
                <a:gd name="T66" fmla="*/ 1 w 7991"/>
                <a:gd name="T67" fmla="*/ 1 h 1132"/>
                <a:gd name="T68" fmla="*/ 1 w 7991"/>
                <a:gd name="T69" fmla="*/ 1 h 1132"/>
                <a:gd name="T70" fmla="*/ 1 w 7991"/>
                <a:gd name="T71" fmla="*/ 1 h 1132"/>
                <a:gd name="T72" fmla="*/ 1 w 7991"/>
                <a:gd name="T73" fmla="*/ 1 h 1132"/>
                <a:gd name="T74" fmla="*/ 1 w 7991"/>
                <a:gd name="T75" fmla="*/ 1 h 1132"/>
                <a:gd name="T76" fmla="*/ 1 w 7991"/>
                <a:gd name="T77" fmla="*/ 1 h 1132"/>
                <a:gd name="T78" fmla="*/ 1 w 7991"/>
                <a:gd name="T79" fmla="*/ 1 h 1132"/>
                <a:gd name="T80" fmla="*/ 1 w 7991"/>
                <a:gd name="T81" fmla="*/ 1 h 1132"/>
                <a:gd name="T82" fmla="*/ 1 w 7991"/>
                <a:gd name="T83" fmla="*/ 1 h 1132"/>
                <a:gd name="T84" fmla="*/ 1 w 7991"/>
                <a:gd name="T85" fmla="*/ 1 h 1132"/>
                <a:gd name="T86" fmla="*/ 1 w 7991"/>
                <a:gd name="T87" fmla="*/ 1 h 1132"/>
                <a:gd name="T88" fmla="*/ 1 w 7991"/>
                <a:gd name="T89" fmla="*/ 1 h 1132"/>
                <a:gd name="T90" fmla="*/ 1 w 7991"/>
                <a:gd name="T91" fmla="*/ 1 h 1132"/>
                <a:gd name="T92" fmla="*/ 1 w 7991"/>
                <a:gd name="T93" fmla="*/ 1 h 1132"/>
                <a:gd name="T94" fmla="*/ 1 w 7991"/>
                <a:gd name="T95" fmla="*/ 1 h 1132"/>
                <a:gd name="T96" fmla="*/ 1 w 7991"/>
                <a:gd name="T97" fmla="*/ 1 h 1132"/>
                <a:gd name="T98" fmla="*/ 1 w 7991"/>
                <a:gd name="T99" fmla="*/ 1 h 1132"/>
                <a:gd name="T100" fmla="*/ 1 w 7991"/>
                <a:gd name="T101" fmla="*/ 1 h 1132"/>
                <a:gd name="T102" fmla="*/ 1 w 7991"/>
                <a:gd name="T103" fmla="*/ 1 h 1132"/>
                <a:gd name="T104" fmla="*/ 1 w 7991"/>
                <a:gd name="T105" fmla="*/ 1 h 11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991"/>
                <a:gd name="T160" fmla="*/ 0 h 1132"/>
                <a:gd name="T161" fmla="*/ 7991 w 7991"/>
                <a:gd name="T162" fmla="*/ 1132 h 11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991" h="1132" extrusionOk="0">
                  <a:moveTo>
                    <a:pt x="7991" y="1132"/>
                  </a:moveTo>
                  <a:lnTo>
                    <a:pt x="7941" y="1132"/>
                  </a:lnTo>
                  <a:lnTo>
                    <a:pt x="7924" y="1132"/>
                  </a:lnTo>
                  <a:lnTo>
                    <a:pt x="7907" y="1132"/>
                  </a:lnTo>
                  <a:lnTo>
                    <a:pt x="7887" y="1130"/>
                  </a:lnTo>
                  <a:lnTo>
                    <a:pt x="7868" y="1130"/>
                  </a:lnTo>
                  <a:lnTo>
                    <a:pt x="7847" y="1128"/>
                  </a:lnTo>
                  <a:lnTo>
                    <a:pt x="7826" y="1126"/>
                  </a:lnTo>
                  <a:lnTo>
                    <a:pt x="7803" y="1123"/>
                  </a:lnTo>
                  <a:lnTo>
                    <a:pt x="7780" y="1119"/>
                  </a:lnTo>
                  <a:lnTo>
                    <a:pt x="7757" y="1115"/>
                  </a:lnTo>
                  <a:lnTo>
                    <a:pt x="7732" y="1111"/>
                  </a:lnTo>
                  <a:lnTo>
                    <a:pt x="7707" y="1107"/>
                  </a:lnTo>
                  <a:lnTo>
                    <a:pt x="7681" y="1103"/>
                  </a:lnTo>
                  <a:lnTo>
                    <a:pt x="7656" y="1098"/>
                  </a:lnTo>
                  <a:lnTo>
                    <a:pt x="7629" y="1094"/>
                  </a:lnTo>
                  <a:lnTo>
                    <a:pt x="7602" y="1088"/>
                  </a:lnTo>
                  <a:lnTo>
                    <a:pt x="7575" y="1084"/>
                  </a:lnTo>
                  <a:lnTo>
                    <a:pt x="7546" y="1078"/>
                  </a:lnTo>
                  <a:lnTo>
                    <a:pt x="7520" y="1073"/>
                  </a:lnTo>
                  <a:lnTo>
                    <a:pt x="7491" y="1069"/>
                  </a:lnTo>
                  <a:lnTo>
                    <a:pt x="7462" y="1063"/>
                  </a:lnTo>
                  <a:lnTo>
                    <a:pt x="7435" y="1059"/>
                  </a:lnTo>
                  <a:lnTo>
                    <a:pt x="7407" y="1054"/>
                  </a:lnTo>
                  <a:lnTo>
                    <a:pt x="7340" y="1044"/>
                  </a:lnTo>
                  <a:lnTo>
                    <a:pt x="7275" y="1036"/>
                  </a:lnTo>
                  <a:lnTo>
                    <a:pt x="7209" y="1027"/>
                  </a:lnTo>
                  <a:lnTo>
                    <a:pt x="7144" y="1021"/>
                  </a:lnTo>
                  <a:lnTo>
                    <a:pt x="7077" y="1015"/>
                  </a:lnTo>
                  <a:lnTo>
                    <a:pt x="7012" y="1010"/>
                  </a:lnTo>
                  <a:lnTo>
                    <a:pt x="6947" y="1004"/>
                  </a:lnTo>
                  <a:lnTo>
                    <a:pt x="6882" y="1000"/>
                  </a:lnTo>
                  <a:lnTo>
                    <a:pt x="6817" y="998"/>
                  </a:lnTo>
                  <a:lnTo>
                    <a:pt x="6752" y="994"/>
                  </a:lnTo>
                  <a:lnTo>
                    <a:pt x="6685" y="992"/>
                  </a:lnTo>
                  <a:lnTo>
                    <a:pt x="6619" y="990"/>
                  </a:lnTo>
                  <a:lnTo>
                    <a:pt x="6554" y="988"/>
                  </a:lnTo>
                  <a:lnTo>
                    <a:pt x="6489" y="987"/>
                  </a:lnTo>
                  <a:lnTo>
                    <a:pt x="6422" y="985"/>
                  </a:lnTo>
                  <a:lnTo>
                    <a:pt x="6357" y="983"/>
                  </a:lnTo>
                  <a:lnTo>
                    <a:pt x="6292" y="983"/>
                  </a:lnTo>
                  <a:lnTo>
                    <a:pt x="6227" y="981"/>
                  </a:lnTo>
                  <a:lnTo>
                    <a:pt x="6160" y="979"/>
                  </a:lnTo>
                  <a:lnTo>
                    <a:pt x="6095" y="977"/>
                  </a:lnTo>
                  <a:lnTo>
                    <a:pt x="6028" y="975"/>
                  </a:lnTo>
                  <a:lnTo>
                    <a:pt x="5962" y="973"/>
                  </a:lnTo>
                  <a:lnTo>
                    <a:pt x="5895" y="969"/>
                  </a:lnTo>
                  <a:lnTo>
                    <a:pt x="5811" y="965"/>
                  </a:lnTo>
                  <a:lnTo>
                    <a:pt x="5725" y="960"/>
                  </a:lnTo>
                  <a:lnTo>
                    <a:pt x="5641" y="954"/>
                  </a:lnTo>
                  <a:lnTo>
                    <a:pt x="5555" y="948"/>
                  </a:lnTo>
                  <a:lnTo>
                    <a:pt x="5470" y="942"/>
                  </a:lnTo>
                  <a:lnTo>
                    <a:pt x="5384" y="935"/>
                  </a:lnTo>
                  <a:lnTo>
                    <a:pt x="5298" y="927"/>
                  </a:lnTo>
                  <a:lnTo>
                    <a:pt x="5212" y="919"/>
                  </a:lnTo>
                  <a:lnTo>
                    <a:pt x="5125" y="912"/>
                  </a:lnTo>
                  <a:lnTo>
                    <a:pt x="5041" y="904"/>
                  </a:lnTo>
                  <a:lnTo>
                    <a:pt x="4955" y="898"/>
                  </a:lnTo>
                  <a:lnTo>
                    <a:pt x="4869" y="891"/>
                  </a:lnTo>
                  <a:lnTo>
                    <a:pt x="4783" y="883"/>
                  </a:lnTo>
                  <a:lnTo>
                    <a:pt x="4696" y="877"/>
                  </a:lnTo>
                  <a:lnTo>
                    <a:pt x="4610" y="872"/>
                  </a:lnTo>
                  <a:lnTo>
                    <a:pt x="4526" y="866"/>
                  </a:lnTo>
                  <a:lnTo>
                    <a:pt x="4440" y="860"/>
                  </a:lnTo>
                  <a:lnTo>
                    <a:pt x="4354" y="856"/>
                  </a:lnTo>
                  <a:lnTo>
                    <a:pt x="4269" y="852"/>
                  </a:lnTo>
                  <a:lnTo>
                    <a:pt x="4183" y="851"/>
                  </a:lnTo>
                  <a:lnTo>
                    <a:pt x="4097" y="849"/>
                  </a:lnTo>
                  <a:lnTo>
                    <a:pt x="4013" y="849"/>
                  </a:lnTo>
                  <a:lnTo>
                    <a:pt x="3928" y="851"/>
                  </a:lnTo>
                  <a:lnTo>
                    <a:pt x="3842" y="852"/>
                  </a:lnTo>
                  <a:lnTo>
                    <a:pt x="3739" y="856"/>
                  </a:lnTo>
                  <a:lnTo>
                    <a:pt x="3635" y="864"/>
                  </a:lnTo>
                  <a:lnTo>
                    <a:pt x="3532" y="872"/>
                  </a:lnTo>
                  <a:lnTo>
                    <a:pt x="3428" y="881"/>
                  </a:lnTo>
                  <a:lnTo>
                    <a:pt x="3325" y="893"/>
                  </a:lnTo>
                  <a:lnTo>
                    <a:pt x="3222" y="904"/>
                  </a:lnTo>
                  <a:lnTo>
                    <a:pt x="3118" y="918"/>
                  </a:lnTo>
                  <a:lnTo>
                    <a:pt x="3015" y="933"/>
                  </a:lnTo>
                  <a:lnTo>
                    <a:pt x="2911" y="948"/>
                  </a:lnTo>
                  <a:lnTo>
                    <a:pt x="2810" y="964"/>
                  </a:lnTo>
                  <a:lnTo>
                    <a:pt x="2706" y="979"/>
                  </a:lnTo>
                  <a:lnTo>
                    <a:pt x="2603" y="994"/>
                  </a:lnTo>
                  <a:lnTo>
                    <a:pt x="2501" y="1010"/>
                  </a:lnTo>
                  <a:lnTo>
                    <a:pt x="2398" y="1025"/>
                  </a:lnTo>
                  <a:lnTo>
                    <a:pt x="2295" y="1040"/>
                  </a:lnTo>
                  <a:lnTo>
                    <a:pt x="2191" y="1055"/>
                  </a:lnTo>
                  <a:lnTo>
                    <a:pt x="2088" y="1069"/>
                  </a:lnTo>
                  <a:lnTo>
                    <a:pt x="1984" y="1080"/>
                  </a:lnTo>
                  <a:lnTo>
                    <a:pt x="1881" y="1092"/>
                  </a:lnTo>
                  <a:lnTo>
                    <a:pt x="1777" y="1101"/>
                  </a:lnTo>
                  <a:lnTo>
                    <a:pt x="1674" y="1111"/>
                  </a:lnTo>
                  <a:lnTo>
                    <a:pt x="1569" y="1117"/>
                  </a:lnTo>
                  <a:lnTo>
                    <a:pt x="1463" y="1123"/>
                  </a:lnTo>
                  <a:lnTo>
                    <a:pt x="1360" y="1124"/>
                  </a:lnTo>
                  <a:lnTo>
                    <a:pt x="1304" y="1126"/>
                  </a:lnTo>
                  <a:lnTo>
                    <a:pt x="1247" y="1126"/>
                  </a:lnTo>
                  <a:lnTo>
                    <a:pt x="1191" y="1126"/>
                  </a:lnTo>
                  <a:lnTo>
                    <a:pt x="1136" y="1124"/>
                  </a:lnTo>
                  <a:lnTo>
                    <a:pt x="1080" y="1124"/>
                  </a:lnTo>
                  <a:lnTo>
                    <a:pt x="1025" y="1123"/>
                  </a:lnTo>
                  <a:lnTo>
                    <a:pt x="969" y="1121"/>
                  </a:lnTo>
                  <a:lnTo>
                    <a:pt x="914" y="1119"/>
                  </a:lnTo>
                  <a:lnTo>
                    <a:pt x="858" y="1117"/>
                  </a:lnTo>
                  <a:lnTo>
                    <a:pt x="803" y="1115"/>
                  </a:lnTo>
                  <a:lnTo>
                    <a:pt x="747" y="1113"/>
                  </a:lnTo>
                  <a:lnTo>
                    <a:pt x="691" y="1111"/>
                  </a:lnTo>
                  <a:lnTo>
                    <a:pt x="636" y="1109"/>
                  </a:lnTo>
                  <a:lnTo>
                    <a:pt x="582" y="1107"/>
                  </a:lnTo>
                  <a:lnTo>
                    <a:pt x="529" y="1107"/>
                  </a:lnTo>
                  <a:lnTo>
                    <a:pt x="473" y="1107"/>
                  </a:lnTo>
                  <a:lnTo>
                    <a:pt x="419" y="1107"/>
                  </a:lnTo>
                  <a:lnTo>
                    <a:pt x="366" y="1107"/>
                  </a:lnTo>
                  <a:lnTo>
                    <a:pt x="314" y="1107"/>
                  </a:lnTo>
                  <a:lnTo>
                    <a:pt x="260" y="1109"/>
                  </a:lnTo>
                  <a:lnTo>
                    <a:pt x="209" y="1113"/>
                  </a:lnTo>
                  <a:lnTo>
                    <a:pt x="157" y="1115"/>
                  </a:lnTo>
                  <a:lnTo>
                    <a:pt x="105" y="1121"/>
                  </a:lnTo>
                  <a:lnTo>
                    <a:pt x="56" y="1124"/>
                  </a:lnTo>
                  <a:lnTo>
                    <a:pt x="4" y="1132"/>
                  </a:lnTo>
                  <a:lnTo>
                    <a:pt x="0" y="521"/>
                  </a:lnTo>
                  <a:lnTo>
                    <a:pt x="111" y="513"/>
                  </a:lnTo>
                  <a:lnTo>
                    <a:pt x="226" y="510"/>
                  </a:lnTo>
                  <a:lnTo>
                    <a:pt x="339" y="506"/>
                  </a:lnTo>
                  <a:lnTo>
                    <a:pt x="454" y="506"/>
                  </a:lnTo>
                  <a:lnTo>
                    <a:pt x="571" y="504"/>
                  </a:lnTo>
                  <a:lnTo>
                    <a:pt x="686" y="504"/>
                  </a:lnTo>
                  <a:lnTo>
                    <a:pt x="803" y="504"/>
                  </a:lnTo>
                  <a:lnTo>
                    <a:pt x="919" y="504"/>
                  </a:lnTo>
                  <a:lnTo>
                    <a:pt x="1036" y="502"/>
                  </a:lnTo>
                  <a:lnTo>
                    <a:pt x="1155" y="500"/>
                  </a:lnTo>
                  <a:lnTo>
                    <a:pt x="1272" y="496"/>
                  </a:lnTo>
                  <a:lnTo>
                    <a:pt x="1389" y="490"/>
                  </a:lnTo>
                  <a:lnTo>
                    <a:pt x="1504" y="483"/>
                  </a:lnTo>
                  <a:lnTo>
                    <a:pt x="1620" y="471"/>
                  </a:lnTo>
                  <a:lnTo>
                    <a:pt x="1735" y="458"/>
                  </a:lnTo>
                  <a:lnTo>
                    <a:pt x="1848" y="441"/>
                  </a:lnTo>
                  <a:lnTo>
                    <a:pt x="1961" y="420"/>
                  </a:lnTo>
                  <a:lnTo>
                    <a:pt x="2074" y="395"/>
                  </a:lnTo>
                  <a:lnTo>
                    <a:pt x="2185" y="364"/>
                  </a:lnTo>
                  <a:lnTo>
                    <a:pt x="2295" y="329"/>
                  </a:lnTo>
                  <a:lnTo>
                    <a:pt x="2402" y="289"/>
                  </a:lnTo>
                  <a:lnTo>
                    <a:pt x="2425" y="282"/>
                  </a:lnTo>
                  <a:lnTo>
                    <a:pt x="2446" y="272"/>
                  </a:lnTo>
                  <a:lnTo>
                    <a:pt x="2467" y="262"/>
                  </a:lnTo>
                  <a:lnTo>
                    <a:pt x="2488" y="253"/>
                  </a:lnTo>
                  <a:lnTo>
                    <a:pt x="2509" y="243"/>
                  </a:lnTo>
                  <a:lnTo>
                    <a:pt x="2528" y="234"/>
                  </a:lnTo>
                  <a:lnTo>
                    <a:pt x="2549" y="222"/>
                  </a:lnTo>
                  <a:lnTo>
                    <a:pt x="2570" y="213"/>
                  </a:lnTo>
                  <a:lnTo>
                    <a:pt x="2590" y="201"/>
                  </a:lnTo>
                  <a:lnTo>
                    <a:pt x="2609" y="190"/>
                  </a:lnTo>
                  <a:lnTo>
                    <a:pt x="2628" y="178"/>
                  </a:lnTo>
                  <a:lnTo>
                    <a:pt x="2647" y="167"/>
                  </a:lnTo>
                  <a:lnTo>
                    <a:pt x="2664" y="155"/>
                  </a:lnTo>
                  <a:lnTo>
                    <a:pt x="2683" y="142"/>
                  </a:lnTo>
                  <a:lnTo>
                    <a:pt x="2701" y="130"/>
                  </a:lnTo>
                  <a:lnTo>
                    <a:pt x="2716" y="117"/>
                  </a:lnTo>
                  <a:lnTo>
                    <a:pt x="2733" y="103"/>
                  </a:lnTo>
                  <a:lnTo>
                    <a:pt x="2749" y="90"/>
                  </a:lnTo>
                  <a:lnTo>
                    <a:pt x="2764" y="77"/>
                  </a:lnTo>
                  <a:lnTo>
                    <a:pt x="2777" y="61"/>
                  </a:lnTo>
                  <a:lnTo>
                    <a:pt x="2791" y="46"/>
                  </a:lnTo>
                  <a:lnTo>
                    <a:pt x="2804" y="31"/>
                  </a:lnTo>
                  <a:lnTo>
                    <a:pt x="2816" y="15"/>
                  </a:lnTo>
                  <a:lnTo>
                    <a:pt x="2827" y="0"/>
                  </a:lnTo>
                  <a:lnTo>
                    <a:pt x="2863" y="23"/>
                  </a:lnTo>
                  <a:lnTo>
                    <a:pt x="2902" y="44"/>
                  </a:lnTo>
                  <a:lnTo>
                    <a:pt x="2944" y="63"/>
                  </a:lnTo>
                  <a:lnTo>
                    <a:pt x="2986" y="79"/>
                  </a:lnTo>
                  <a:lnTo>
                    <a:pt x="3030" y="92"/>
                  </a:lnTo>
                  <a:lnTo>
                    <a:pt x="3074" y="103"/>
                  </a:lnTo>
                  <a:lnTo>
                    <a:pt x="3120" y="113"/>
                  </a:lnTo>
                  <a:lnTo>
                    <a:pt x="3168" y="121"/>
                  </a:lnTo>
                  <a:lnTo>
                    <a:pt x="3216" y="126"/>
                  </a:lnTo>
                  <a:lnTo>
                    <a:pt x="3262" y="132"/>
                  </a:lnTo>
                  <a:lnTo>
                    <a:pt x="3310" y="138"/>
                  </a:lnTo>
                  <a:lnTo>
                    <a:pt x="3356" y="142"/>
                  </a:lnTo>
                  <a:lnTo>
                    <a:pt x="3402" y="147"/>
                  </a:lnTo>
                  <a:lnTo>
                    <a:pt x="3446" y="151"/>
                  </a:lnTo>
                  <a:lnTo>
                    <a:pt x="3488" y="157"/>
                  </a:lnTo>
                  <a:lnTo>
                    <a:pt x="3528" y="163"/>
                  </a:lnTo>
                  <a:lnTo>
                    <a:pt x="3551" y="167"/>
                  </a:lnTo>
                  <a:lnTo>
                    <a:pt x="3572" y="170"/>
                  </a:lnTo>
                  <a:lnTo>
                    <a:pt x="3593" y="174"/>
                  </a:lnTo>
                  <a:lnTo>
                    <a:pt x="3612" y="178"/>
                  </a:lnTo>
                  <a:lnTo>
                    <a:pt x="3633" y="184"/>
                  </a:lnTo>
                  <a:lnTo>
                    <a:pt x="3653" y="188"/>
                  </a:lnTo>
                  <a:lnTo>
                    <a:pt x="3670" y="193"/>
                  </a:lnTo>
                  <a:lnTo>
                    <a:pt x="3689" y="197"/>
                  </a:lnTo>
                  <a:lnTo>
                    <a:pt x="3706" y="203"/>
                  </a:lnTo>
                  <a:lnTo>
                    <a:pt x="3723" y="209"/>
                  </a:lnTo>
                  <a:lnTo>
                    <a:pt x="3741" y="213"/>
                  </a:lnTo>
                  <a:lnTo>
                    <a:pt x="3756" y="218"/>
                  </a:lnTo>
                  <a:lnTo>
                    <a:pt x="3773" y="224"/>
                  </a:lnTo>
                  <a:lnTo>
                    <a:pt x="3789" y="228"/>
                  </a:lnTo>
                  <a:lnTo>
                    <a:pt x="3804" y="234"/>
                  </a:lnTo>
                  <a:lnTo>
                    <a:pt x="3819" y="238"/>
                  </a:lnTo>
                  <a:lnTo>
                    <a:pt x="3835" y="243"/>
                  </a:lnTo>
                  <a:lnTo>
                    <a:pt x="3848" y="247"/>
                  </a:lnTo>
                  <a:lnTo>
                    <a:pt x="3863" y="251"/>
                  </a:lnTo>
                  <a:lnTo>
                    <a:pt x="3877" y="255"/>
                  </a:lnTo>
                  <a:lnTo>
                    <a:pt x="3928" y="268"/>
                  </a:lnTo>
                  <a:lnTo>
                    <a:pt x="3978" y="280"/>
                  </a:lnTo>
                  <a:lnTo>
                    <a:pt x="4026" y="285"/>
                  </a:lnTo>
                  <a:lnTo>
                    <a:pt x="4072" y="289"/>
                  </a:lnTo>
                  <a:lnTo>
                    <a:pt x="4118" y="289"/>
                  </a:lnTo>
                  <a:lnTo>
                    <a:pt x="4164" y="287"/>
                  </a:lnTo>
                  <a:lnTo>
                    <a:pt x="4208" y="282"/>
                  </a:lnTo>
                  <a:lnTo>
                    <a:pt x="4254" y="274"/>
                  </a:lnTo>
                  <a:lnTo>
                    <a:pt x="4302" y="262"/>
                  </a:lnTo>
                  <a:lnTo>
                    <a:pt x="4348" y="251"/>
                  </a:lnTo>
                  <a:lnTo>
                    <a:pt x="4398" y="234"/>
                  </a:lnTo>
                  <a:lnTo>
                    <a:pt x="4449" y="216"/>
                  </a:lnTo>
                  <a:lnTo>
                    <a:pt x="4503" y="197"/>
                  </a:lnTo>
                  <a:lnTo>
                    <a:pt x="4560" y="174"/>
                  </a:lnTo>
                  <a:lnTo>
                    <a:pt x="4620" y="149"/>
                  </a:lnTo>
                  <a:lnTo>
                    <a:pt x="4683" y="123"/>
                  </a:lnTo>
                  <a:lnTo>
                    <a:pt x="4750" y="96"/>
                  </a:lnTo>
                  <a:lnTo>
                    <a:pt x="4823" y="65"/>
                  </a:lnTo>
                  <a:lnTo>
                    <a:pt x="4899" y="33"/>
                  </a:lnTo>
                  <a:lnTo>
                    <a:pt x="4982" y="0"/>
                  </a:lnTo>
                  <a:lnTo>
                    <a:pt x="4986" y="4"/>
                  </a:lnTo>
                  <a:lnTo>
                    <a:pt x="4991" y="6"/>
                  </a:lnTo>
                  <a:lnTo>
                    <a:pt x="4997" y="10"/>
                  </a:lnTo>
                  <a:lnTo>
                    <a:pt x="5001" y="11"/>
                  </a:lnTo>
                  <a:lnTo>
                    <a:pt x="5005" y="13"/>
                  </a:lnTo>
                  <a:lnTo>
                    <a:pt x="5011" y="17"/>
                  </a:lnTo>
                  <a:lnTo>
                    <a:pt x="5014" y="19"/>
                  </a:lnTo>
                  <a:lnTo>
                    <a:pt x="5020" y="21"/>
                  </a:lnTo>
                  <a:lnTo>
                    <a:pt x="5024" y="25"/>
                  </a:lnTo>
                  <a:lnTo>
                    <a:pt x="5028" y="27"/>
                  </a:lnTo>
                  <a:lnTo>
                    <a:pt x="5032" y="29"/>
                  </a:lnTo>
                  <a:lnTo>
                    <a:pt x="5037" y="31"/>
                  </a:lnTo>
                  <a:lnTo>
                    <a:pt x="5041" y="34"/>
                  </a:lnTo>
                  <a:lnTo>
                    <a:pt x="5045" y="36"/>
                  </a:lnTo>
                  <a:lnTo>
                    <a:pt x="5049" y="38"/>
                  </a:lnTo>
                  <a:lnTo>
                    <a:pt x="5053" y="40"/>
                  </a:lnTo>
                  <a:lnTo>
                    <a:pt x="5057" y="42"/>
                  </a:lnTo>
                  <a:lnTo>
                    <a:pt x="5060" y="44"/>
                  </a:lnTo>
                  <a:lnTo>
                    <a:pt x="5064" y="46"/>
                  </a:lnTo>
                  <a:lnTo>
                    <a:pt x="5070" y="48"/>
                  </a:lnTo>
                  <a:lnTo>
                    <a:pt x="5074" y="50"/>
                  </a:lnTo>
                  <a:lnTo>
                    <a:pt x="5078" y="52"/>
                  </a:lnTo>
                  <a:lnTo>
                    <a:pt x="5081" y="54"/>
                  </a:lnTo>
                  <a:lnTo>
                    <a:pt x="5189" y="103"/>
                  </a:lnTo>
                  <a:lnTo>
                    <a:pt x="5304" y="149"/>
                  </a:lnTo>
                  <a:lnTo>
                    <a:pt x="5422" y="190"/>
                  </a:lnTo>
                  <a:lnTo>
                    <a:pt x="5547" y="228"/>
                  </a:lnTo>
                  <a:lnTo>
                    <a:pt x="5677" y="262"/>
                  </a:lnTo>
                  <a:lnTo>
                    <a:pt x="5811" y="293"/>
                  </a:lnTo>
                  <a:lnTo>
                    <a:pt x="5947" y="322"/>
                  </a:lnTo>
                  <a:lnTo>
                    <a:pt x="6087" y="347"/>
                  </a:lnTo>
                  <a:lnTo>
                    <a:pt x="6229" y="370"/>
                  </a:lnTo>
                  <a:lnTo>
                    <a:pt x="6372" y="391"/>
                  </a:lnTo>
                  <a:lnTo>
                    <a:pt x="6516" y="408"/>
                  </a:lnTo>
                  <a:lnTo>
                    <a:pt x="6660" y="425"/>
                  </a:lnTo>
                  <a:lnTo>
                    <a:pt x="6805" y="439"/>
                  </a:lnTo>
                  <a:lnTo>
                    <a:pt x="6947" y="452"/>
                  </a:lnTo>
                  <a:lnTo>
                    <a:pt x="7089" y="464"/>
                  </a:lnTo>
                  <a:lnTo>
                    <a:pt x="7229" y="473"/>
                  </a:lnTo>
                  <a:lnTo>
                    <a:pt x="7365" y="483"/>
                  </a:lnTo>
                  <a:lnTo>
                    <a:pt x="7499" y="490"/>
                  </a:lnTo>
                  <a:lnTo>
                    <a:pt x="7629" y="498"/>
                  </a:lnTo>
                  <a:lnTo>
                    <a:pt x="7753" y="506"/>
                  </a:lnTo>
                  <a:lnTo>
                    <a:pt x="7872" y="513"/>
                  </a:lnTo>
                  <a:lnTo>
                    <a:pt x="7985" y="521"/>
                  </a:lnTo>
                  <a:lnTo>
                    <a:pt x="7991" y="1132"/>
                  </a:lnTo>
                  <a:close/>
                </a:path>
              </a:pathLst>
            </a:custGeom>
            <a:pattFill prst="pct70">
              <a:fgClr>
                <a:srgbClr val="B2B2B2"/>
              </a:fgClr>
              <a:bgClr>
                <a:srgbClr val="3333CC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600" b="0" i="0" u="none" strike="noStrike" cap="none" spc="0">
                <a:ln>
                  <a:noFill/>
                </a:ln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2" name="Freeform 8" descr="Große Konfetti"/>
            <p:cNvSpPr/>
            <p:nvPr/>
          </p:nvSpPr>
          <p:spPr bwMode="auto">
            <a:xfrm>
              <a:off x="3157" y="1691"/>
              <a:ext cx="1075" cy="293"/>
            </a:xfrm>
            <a:custGeom>
              <a:avLst/>
              <a:gdLst>
                <a:gd name="T0" fmla="*/ 1 w 2148"/>
                <a:gd name="T1" fmla="*/ 0 h 590"/>
                <a:gd name="T2" fmla="*/ 1 w 2148"/>
                <a:gd name="T3" fmla="*/ 0 h 590"/>
                <a:gd name="T4" fmla="*/ 1 w 2148"/>
                <a:gd name="T5" fmla="*/ 0 h 590"/>
                <a:gd name="T6" fmla="*/ 1 w 2148"/>
                <a:gd name="T7" fmla="*/ 0 h 590"/>
                <a:gd name="T8" fmla="*/ 1 w 2148"/>
                <a:gd name="T9" fmla="*/ 0 h 590"/>
                <a:gd name="T10" fmla="*/ 1 w 2148"/>
                <a:gd name="T11" fmla="*/ 0 h 590"/>
                <a:gd name="T12" fmla="*/ 1 w 2148"/>
                <a:gd name="T13" fmla="*/ 0 h 590"/>
                <a:gd name="T14" fmla="*/ 1 w 2148"/>
                <a:gd name="T15" fmla="*/ 0 h 590"/>
                <a:gd name="T16" fmla="*/ 1 w 2148"/>
                <a:gd name="T17" fmla="*/ 0 h 590"/>
                <a:gd name="T18" fmla="*/ 1 w 2148"/>
                <a:gd name="T19" fmla="*/ 0 h 590"/>
                <a:gd name="T20" fmla="*/ 1 w 2148"/>
                <a:gd name="T21" fmla="*/ 0 h 590"/>
                <a:gd name="T22" fmla="*/ 1 w 2148"/>
                <a:gd name="T23" fmla="*/ 0 h 590"/>
                <a:gd name="T24" fmla="*/ 1 w 2148"/>
                <a:gd name="T25" fmla="*/ 0 h 590"/>
                <a:gd name="T26" fmla="*/ 1 w 2148"/>
                <a:gd name="T27" fmla="*/ 0 h 590"/>
                <a:gd name="T28" fmla="*/ 1 w 2148"/>
                <a:gd name="T29" fmla="*/ 0 h 590"/>
                <a:gd name="T30" fmla="*/ 1 w 2148"/>
                <a:gd name="T31" fmla="*/ 0 h 590"/>
                <a:gd name="T32" fmla="*/ 1 w 2148"/>
                <a:gd name="T33" fmla="*/ 0 h 590"/>
                <a:gd name="T34" fmla="*/ 1 w 2148"/>
                <a:gd name="T35" fmla="*/ 0 h 590"/>
                <a:gd name="T36" fmla="*/ 1 w 2148"/>
                <a:gd name="T37" fmla="*/ 0 h 590"/>
                <a:gd name="T38" fmla="*/ 1 w 2148"/>
                <a:gd name="T39" fmla="*/ 0 h 590"/>
                <a:gd name="T40" fmla="*/ 1 w 2148"/>
                <a:gd name="T41" fmla="*/ 0 h 590"/>
                <a:gd name="T42" fmla="*/ 1 w 2148"/>
                <a:gd name="T43" fmla="*/ 0 h 590"/>
                <a:gd name="T44" fmla="*/ 1 w 2148"/>
                <a:gd name="T45" fmla="*/ 0 h 590"/>
                <a:gd name="T46" fmla="*/ 1 w 2148"/>
                <a:gd name="T47" fmla="*/ 0 h 590"/>
                <a:gd name="T48" fmla="*/ 1 w 2148"/>
                <a:gd name="T49" fmla="*/ 0 h 590"/>
                <a:gd name="T50" fmla="*/ 1 w 2148"/>
                <a:gd name="T51" fmla="*/ 0 h 590"/>
                <a:gd name="T52" fmla="*/ 1 w 2148"/>
                <a:gd name="T53" fmla="*/ 0 h 590"/>
                <a:gd name="T54" fmla="*/ 1 w 2148"/>
                <a:gd name="T55" fmla="*/ 0 h 590"/>
                <a:gd name="T56" fmla="*/ 1 w 2148"/>
                <a:gd name="T57" fmla="*/ 0 h 590"/>
                <a:gd name="T58" fmla="*/ 1 w 2148"/>
                <a:gd name="T59" fmla="*/ 0 h 590"/>
                <a:gd name="T60" fmla="*/ 1 w 2148"/>
                <a:gd name="T61" fmla="*/ 0 h 590"/>
                <a:gd name="T62" fmla="*/ 1 w 2148"/>
                <a:gd name="T63" fmla="*/ 0 h 590"/>
                <a:gd name="T64" fmla="*/ 1 w 2148"/>
                <a:gd name="T65" fmla="*/ 0 h 590"/>
                <a:gd name="T66" fmla="*/ 1 w 2148"/>
                <a:gd name="T67" fmla="*/ 0 h 590"/>
                <a:gd name="T68" fmla="*/ 1 w 2148"/>
                <a:gd name="T69" fmla="*/ 0 h 590"/>
                <a:gd name="T70" fmla="*/ 1 w 2148"/>
                <a:gd name="T71" fmla="*/ 0 h 590"/>
                <a:gd name="T72" fmla="*/ 1 w 2148"/>
                <a:gd name="T73" fmla="*/ 0 h 590"/>
                <a:gd name="T74" fmla="*/ 1 w 2148"/>
                <a:gd name="T75" fmla="*/ 0 h 590"/>
                <a:gd name="T76" fmla="*/ 1 w 2148"/>
                <a:gd name="T77" fmla="*/ 0 h 590"/>
                <a:gd name="T78" fmla="*/ 1 w 2148"/>
                <a:gd name="T79" fmla="*/ 0 h 590"/>
                <a:gd name="T80" fmla="*/ 1 w 2148"/>
                <a:gd name="T81" fmla="*/ 0 h 590"/>
                <a:gd name="T82" fmla="*/ 1 w 2148"/>
                <a:gd name="T83" fmla="*/ 0 h 590"/>
                <a:gd name="T84" fmla="*/ 1 w 2148"/>
                <a:gd name="T85" fmla="*/ 0 h 590"/>
                <a:gd name="T86" fmla="*/ 1 w 2148"/>
                <a:gd name="T87" fmla="*/ 0 h 590"/>
                <a:gd name="T88" fmla="*/ 1 w 2148"/>
                <a:gd name="T89" fmla="*/ 0 h 590"/>
                <a:gd name="T90" fmla="*/ 1 w 2148"/>
                <a:gd name="T91" fmla="*/ 0 h 590"/>
                <a:gd name="T92" fmla="*/ 1 w 2148"/>
                <a:gd name="T93" fmla="*/ 0 h 590"/>
                <a:gd name="T94" fmla="*/ 1 w 2148"/>
                <a:gd name="T95" fmla="*/ 0 h 590"/>
                <a:gd name="T96" fmla="*/ 1 w 2148"/>
                <a:gd name="T97" fmla="*/ 0 h 590"/>
                <a:gd name="T98" fmla="*/ 1 w 2148"/>
                <a:gd name="T99" fmla="*/ 0 h 590"/>
                <a:gd name="T100" fmla="*/ 1 w 2148"/>
                <a:gd name="T101" fmla="*/ 0 h 590"/>
                <a:gd name="T102" fmla="*/ 1 w 2148"/>
                <a:gd name="T103" fmla="*/ 0 h 590"/>
                <a:gd name="T104" fmla="*/ 1 w 2148"/>
                <a:gd name="T105" fmla="*/ 0 h 590"/>
                <a:gd name="T106" fmla="*/ 1 w 2148"/>
                <a:gd name="T107" fmla="*/ 0 h 590"/>
                <a:gd name="T108" fmla="*/ 1 w 2148"/>
                <a:gd name="T109" fmla="*/ 0 h 590"/>
                <a:gd name="T110" fmla="*/ 1 w 2148"/>
                <a:gd name="T111" fmla="*/ 0 h 590"/>
                <a:gd name="T112" fmla="*/ 1 w 2148"/>
                <a:gd name="T113" fmla="*/ 0 h 590"/>
                <a:gd name="T114" fmla="*/ 1 w 2148"/>
                <a:gd name="T115" fmla="*/ 0 h 590"/>
                <a:gd name="T116" fmla="*/ 1 w 2148"/>
                <a:gd name="T117" fmla="*/ 0 h 590"/>
                <a:gd name="T118" fmla="*/ 1 w 2148"/>
                <a:gd name="T119" fmla="*/ 0 h 5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48"/>
                <a:gd name="T181" fmla="*/ 0 h 590"/>
                <a:gd name="T182" fmla="*/ 2148 w 2148"/>
                <a:gd name="T183" fmla="*/ 590 h 5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48" h="590" extrusionOk="0">
                  <a:moveTo>
                    <a:pt x="1790" y="0"/>
                  </a:moveTo>
                  <a:lnTo>
                    <a:pt x="1786" y="17"/>
                  </a:lnTo>
                  <a:lnTo>
                    <a:pt x="1781" y="35"/>
                  </a:lnTo>
                  <a:lnTo>
                    <a:pt x="1773" y="52"/>
                  </a:lnTo>
                  <a:lnTo>
                    <a:pt x="1767" y="69"/>
                  </a:lnTo>
                  <a:lnTo>
                    <a:pt x="1760" y="87"/>
                  </a:lnTo>
                  <a:lnTo>
                    <a:pt x="1752" y="106"/>
                  </a:lnTo>
                  <a:lnTo>
                    <a:pt x="1742" y="123"/>
                  </a:lnTo>
                  <a:lnTo>
                    <a:pt x="1733" y="140"/>
                  </a:lnTo>
                  <a:lnTo>
                    <a:pt x="1723" y="156"/>
                  </a:lnTo>
                  <a:lnTo>
                    <a:pt x="1714" y="173"/>
                  </a:lnTo>
                  <a:lnTo>
                    <a:pt x="1704" y="190"/>
                  </a:lnTo>
                  <a:lnTo>
                    <a:pt x="1693" y="206"/>
                  </a:lnTo>
                  <a:lnTo>
                    <a:pt x="1681" y="221"/>
                  </a:lnTo>
                  <a:lnTo>
                    <a:pt x="1668" y="234"/>
                  </a:lnTo>
                  <a:lnTo>
                    <a:pt x="1654" y="248"/>
                  </a:lnTo>
                  <a:lnTo>
                    <a:pt x="1641" y="261"/>
                  </a:lnTo>
                  <a:lnTo>
                    <a:pt x="1626" y="275"/>
                  </a:lnTo>
                  <a:lnTo>
                    <a:pt x="1606" y="288"/>
                  </a:lnTo>
                  <a:lnTo>
                    <a:pt x="1589" y="300"/>
                  </a:lnTo>
                  <a:lnTo>
                    <a:pt x="1570" y="311"/>
                  </a:lnTo>
                  <a:lnTo>
                    <a:pt x="1551" y="321"/>
                  </a:lnTo>
                  <a:lnTo>
                    <a:pt x="1532" y="329"/>
                  </a:lnTo>
                  <a:lnTo>
                    <a:pt x="1511" y="336"/>
                  </a:lnTo>
                  <a:lnTo>
                    <a:pt x="1490" y="342"/>
                  </a:lnTo>
                  <a:lnTo>
                    <a:pt x="1469" y="348"/>
                  </a:lnTo>
                  <a:lnTo>
                    <a:pt x="1447" y="354"/>
                  </a:lnTo>
                  <a:lnTo>
                    <a:pt x="1426" y="357"/>
                  </a:lnTo>
                  <a:lnTo>
                    <a:pt x="1403" y="361"/>
                  </a:lnTo>
                  <a:lnTo>
                    <a:pt x="1380" y="363"/>
                  </a:lnTo>
                  <a:lnTo>
                    <a:pt x="1359" y="365"/>
                  </a:lnTo>
                  <a:lnTo>
                    <a:pt x="1336" y="365"/>
                  </a:lnTo>
                  <a:lnTo>
                    <a:pt x="1313" y="365"/>
                  </a:lnTo>
                  <a:lnTo>
                    <a:pt x="1273" y="363"/>
                  </a:lnTo>
                  <a:lnTo>
                    <a:pt x="1231" y="359"/>
                  </a:lnTo>
                  <a:lnTo>
                    <a:pt x="1191" y="356"/>
                  </a:lnTo>
                  <a:lnTo>
                    <a:pt x="1149" y="348"/>
                  </a:lnTo>
                  <a:lnTo>
                    <a:pt x="1109" y="338"/>
                  </a:lnTo>
                  <a:lnTo>
                    <a:pt x="1066" y="329"/>
                  </a:lnTo>
                  <a:lnTo>
                    <a:pt x="1026" y="317"/>
                  </a:lnTo>
                  <a:lnTo>
                    <a:pt x="986" y="306"/>
                  </a:lnTo>
                  <a:lnTo>
                    <a:pt x="946" y="292"/>
                  </a:lnTo>
                  <a:lnTo>
                    <a:pt x="906" y="277"/>
                  </a:lnTo>
                  <a:lnTo>
                    <a:pt x="865" y="263"/>
                  </a:lnTo>
                  <a:lnTo>
                    <a:pt x="827" y="248"/>
                  </a:lnTo>
                  <a:lnTo>
                    <a:pt x="787" y="233"/>
                  </a:lnTo>
                  <a:lnTo>
                    <a:pt x="770" y="225"/>
                  </a:lnTo>
                  <a:lnTo>
                    <a:pt x="752" y="217"/>
                  </a:lnTo>
                  <a:lnTo>
                    <a:pt x="735" y="209"/>
                  </a:lnTo>
                  <a:lnTo>
                    <a:pt x="718" y="202"/>
                  </a:lnTo>
                  <a:lnTo>
                    <a:pt x="703" y="194"/>
                  </a:lnTo>
                  <a:lnTo>
                    <a:pt x="687" y="185"/>
                  </a:lnTo>
                  <a:lnTo>
                    <a:pt x="672" y="175"/>
                  </a:lnTo>
                  <a:lnTo>
                    <a:pt x="659" y="163"/>
                  </a:lnTo>
                  <a:lnTo>
                    <a:pt x="645" y="152"/>
                  </a:lnTo>
                  <a:lnTo>
                    <a:pt x="634" y="138"/>
                  </a:lnTo>
                  <a:lnTo>
                    <a:pt x="624" y="123"/>
                  </a:lnTo>
                  <a:lnTo>
                    <a:pt x="615" y="106"/>
                  </a:lnTo>
                  <a:lnTo>
                    <a:pt x="607" y="88"/>
                  </a:lnTo>
                  <a:lnTo>
                    <a:pt x="601" y="67"/>
                  </a:lnTo>
                  <a:lnTo>
                    <a:pt x="599" y="65"/>
                  </a:lnTo>
                  <a:lnTo>
                    <a:pt x="599" y="62"/>
                  </a:lnTo>
                  <a:lnTo>
                    <a:pt x="597" y="58"/>
                  </a:lnTo>
                  <a:lnTo>
                    <a:pt x="597" y="56"/>
                  </a:lnTo>
                  <a:lnTo>
                    <a:pt x="595" y="52"/>
                  </a:lnTo>
                  <a:lnTo>
                    <a:pt x="594" y="50"/>
                  </a:lnTo>
                  <a:lnTo>
                    <a:pt x="592" y="46"/>
                  </a:lnTo>
                  <a:lnTo>
                    <a:pt x="590" y="46"/>
                  </a:lnTo>
                  <a:lnTo>
                    <a:pt x="588" y="44"/>
                  </a:lnTo>
                  <a:lnTo>
                    <a:pt x="584" y="42"/>
                  </a:lnTo>
                  <a:lnTo>
                    <a:pt x="580" y="42"/>
                  </a:lnTo>
                  <a:lnTo>
                    <a:pt x="576" y="44"/>
                  </a:lnTo>
                  <a:lnTo>
                    <a:pt x="571" y="44"/>
                  </a:lnTo>
                  <a:lnTo>
                    <a:pt x="565" y="46"/>
                  </a:lnTo>
                  <a:lnTo>
                    <a:pt x="509" y="81"/>
                  </a:lnTo>
                  <a:lnTo>
                    <a:pt x="450" y="115"/>
                  </a:lnTo>
                  <a:lnTo>
                    <a:pt x="387" y="146"/>
                  </a:lnTo>
                  <a:lnTo>
                    <a:pt x="320" y="175"/>
                  </a:lnTo>
                  <a:lnTo>
                    <a:pt x="253" y="202"/>
                  </a:lnTo>
                  <a:lnTo>
                    <a:pt x="188" y="229"/>
                  </a:lnTo>
                  <a:lnTo>
                    <a:pt x="121" y="254"/>
                  </a:lnTo>
                  <a:lnTo>
                    <a:pt x="59" y="275"/>
                  </a:lnTo>
                  <a:lnTo>
                    <a:pt x="0" y="296"/>
                  </a:lnTo>
                  <a:lnTo>
                    <a:pt x="44" y="327"/>
                  </a:lnTo>
                  <a:lnTo>
                    <a:pt x="88" y="352"/>
                  </a:lnTo>
                  <a:lnTo>
                    <a:pt x="134" y="375"/>
                  </a:lnTo>
                  <a:lnTo>
                    <a:pt x="182" y="392"/>
                  </a:lnTo>
                  <a:lnTo>
                    <a:pt x="230" y="405"/>
                  </a:lnTo>
                  <a:lnTo>
                    <a:pt x="280" y="417"/>
                  </a:lnTo>
                  <a:lnTo>
                    <a:pt x="327" y="427"/>
                  </a:lnTo>
                  <a:lnTo>
                    <a:pt x="379" y="434"/>
                  </a:lnTo>
                  <a:lnTo>
                    <a:pt x="429" y="440"/>
                  </a:lnTo>
                  <a:lnTo>
                    <a:pt x="481" y="446"/>
                  </a:lnTo>
                  <a:lnTo>
                    <a:pt x="530" y="450"/>
                  </a:lnTo>
                  <a:lnTo>
                    <a:pt x="582" y="454"/>
                  </a:lnTo>
                  <a:lnTo>
                    <a:pt x="634" y="459"/>
                  </a:lnTo>
                  <a:lnTo>
                    <a:pt x="685" y="465"/>
                  </a:lnTo>
                  <a:lnTo>
                    <a:pt x="737" y="473"/>
                  </a:lnTo>
                  <a:lnTo>
                    <a:pt x="787" y="482"/>
                  </a:lnTo>
                  <a:lnTo>
                    <a:pt x="816" y="490"/>
                  </a:lnTo>
                  <a:lnTo>
                    <a:pt x="844" y="496"/>
                  </a:lnTo>
                  <a:lnTo>
                    <a:pt x="873" y="503"/>
                  </a:lnTo>
                  <a:lnTo>
                    <a:pt x="902" y="513"/>
                  </a:lnTo>
                  <a:lnTo>
                    <a:pt x="931" y="521"/>
                  </a:lnTo>
                  <a:lnTo>
                    <a:pt x="959" y="528"/>
                  </a:lnTo>
                  <a:lnTo>
                    <a:pt x="986" y="538"/>
                  </a:lnTo>
                  <a:lnTo>
                    <a:pt x="1015" y="546"/>
                  </a:lnTo>
                  <a:lnTo>
                    <a:pt x="1043" y="553"/>
                  </a:lnTo>
                  <a:lnTo>
                    <a:pt x="1072" y="561"/>
                  </a:lnTo>
                  <a:lnTo>
                    <a:pt x="1101" y="569"/>
                  </a:lnTo>
                  <a:lnTo>
                    <a:pt x="1130" y="575"/>
                  </a:lnTo>
                  <a:lnTo>
                    <a:pt x="1158" y="580"/>
                  </a:lnTo>
                  <a:lnTo>
                    <a:pt x="1187" y="584"/>
                  </a:lnTo>
                  <a:lnTo>
                    <a:pt x="1216" y="588"/>
                  </a:lnTo>
                  <a:lnTo>
                    <a:pt x="1241" y="590"/>
                  </a:lnTo>
                  <a:lnTo>
                    <a:pt x="1266" y="590"/>
                  </a:lnTo>
                  <a:lnTo>
                    <a:pt x="1289" y="590"/>
                  </a:lnTo>
                  <a:lnTo>
                    <a:pt x="1313" y="590"/>
                  </a:lnTo>
                  <a:lnTo>
                    <a:pt x="1336" y="588"/>
                  </a:lnTo>
                  <a:lnTo>
                    <a:pt x="1361" y="586"/>
                  </a:lnTo>
                  <a:lnTo>
                    <a:pt x="1386" y="584"/>
                  </a:lnTo>
                  <a:lnTo>
                    <a:pt x="1409" y="580"/>
                  </a:lnTo>
                  <a:lnTo>
                    <a:pt x="1434" y="576"/>
                  </a:lnTo>
                  <a:lnTo>
                    <a:pt x="1457" y="573"/>
                  </a:lnTo>
                  <a:lnTo>
                    <a:pt x="1482" y="567"/>
                  </a:lnTo>
                  <a:lnTo>
                    <a:pt x="1505" y="561"/>
                  </a:lnTo>
                  <a:lnTo>
                    <a:pt x="1528" y="555"/>
                  </a:lnTo>
                  <a:lnTo>
                    <a:pt x="1551" y="550"/>
                  </a:lnTo>
                  <a:lnTo>
                    <a:pt x="1574" y="542"/>
                  </a:lnTo>
                  <a:lnTo>
                    <a:pt x="1606" y="532"/>
                  </a:lnTo>
                  <a:lnTo>
                    <a:pt x="1637" y="521"/>
                  </a:lnTo>
                  <a:lnTo>
                    <a:pt x="1668" y="509"/>
                  </a:lnTo>
                  <a:lnTo>
                    <a:pt x="1698" y="498"/>
                  </a:lnTo>
                  <a:lnTo>
                    <a:pt x="1727" y="484"/>
                  </a:lnTo>
                  <a:lnTo>
                    <a:pt x="1758" y="471"/>
                  </a:lnTo>
                  <a:lnTo>
                    <a:pt x="1788" y="459"/>
                  </a:lnTo>
                  <a:lnTo>
                    <a:pt x="1817" y="446"/>
                  </a:lnTo>
                  <a:lnTo>
                    <a:pt x="1848" y="432"/>
                  </a:lnTo>
                  <a:lnTo>
                    <a:pt x="1878" y="419"/>
                  </a:lnTo>
                  <a:lnTo>
                    <a:pt x="1909" y="405"/>
                  </a:lnTo>
                  <a:lnTo>
                    <a:pt x="1930" y="396"/>
                  </a:lnTo>
                  <a:lnTo>
                    <a:pt x="1953" y="386"/>
                  </a:lnTo>
                  <a:lnTo>
                    <a:pt x="1976" y="379"/>
                  </a:lnTo>
                  <a:lnTo>
                    <a:pt x="1997" y="369"/>
                  </a:lnTo>
                  <a:lnTo>
                    <a:pt x="2020" y="359"/>
                  </a:lnTo>
                  <a:lnTo>
                    <a:pt x="2041" y="352"/>
                  </a:lnTo>
                  <a:lnTo>
                    <a:pt x="2060" y="342"/>
                  </a:lnTo>
                  <a:lnTo>
                    <a:pt x="2081" y="332"/>
                  </a:lnTo>
                  <a:lnTo>
                    <a:pt x="2098" y="325"/>
                  </a:lnTo>
                  <a:lnTo>
                    <a:pt x="2118" y="315"/>
                  </a:lnTo>
                  <a:lnTo>
                    <a:pt x="2133" y="306"/>
                  </a:lnTo>
                  <a:lnTo>
                    <a:pt x="2148" y="296"/>
                  </a:lnTo>
                  <a:lnTo>
                    <a:pt x="2141" y="292"/>
                  </a:lnTo>
                  <a:lnTo>
                    <a:pt x="2135" y="288"/>
                  </a:lnTo>
                  <a:lnTo>
                    <a:pt x="2129" y="284"/>
                  </a:lnTo>
                  <a:lnTo>
                    <a:pt x="2123" y="283"/>
                  </a:lnTo>
                  <a:lnTo>
                    <a:pt x="2120" y="279"/>
                  </a:lnTo>
                  <a:lnTo>
                    <a:pt x="2116" y="277"/>
                  </a:lnTo>
                  <a:lnTo>
                    <a:pt x="2114" y="275"/>
                  </a:lnTo>
                  <a:lnTo>
                    <a:pt x="2112" y="275"/>
                  </a:lnTo>
                  <a:lnTo>
                    <a:pt x="2110" y="273"/>
                  </a:lnTo>
                  <a:lnTo>
                    <a:pt x="2110" y="271"/>
                  </a:lnTo>
                  <a:lnTo>
                    <a:pt x="2108" y="271"/>
                  </a:lnTo>
                  <a:lnTo>
                    <a:pt x="2108" y="269"/>
                  </a:lnTo>
                  <a:lnTo>
                    <a:pt x="2106" y="269"/>
                  </a:lnTo>
                  <a:lnTo>
                    <a:pt x="2100" y="263"/>
                  </a:lnTo>
                  <a:lnTo>
                    <a:pt x="2089" y="256"/>
                  </a:lnTo>
                  <a:lnTo>
                    <a:pt x="2072" y="246"/>
                  </a:lnTo>
                  <a:lnTo>
                    <a:pt x="2053" y="236"/>
                  </a:lnTo>
                  <a:lnTo>
                    <a:pt x="2028" y="223"/>
                  </a:lnTo>
                  <a:lnTo>
                    <a:pt x="2001" y="208"/>
                  </a:lnTo>
                  <a:lnTo>
                    <a:pt x="1972" y="192"/>
                  </a:lnTo>
                  <a:lnTo>
                    <a:pt x="1943" y="175"/>
                  </a:lnTo>
                  <a:lnTo>
                    <a:pt x="1915" y="154"/>
                  </a:lnTo>
                  <a:lnTo>
                    <a:pt x="1886" y="133"/>
                  </a:lnTo>
                  <a:lnTo>
                    <a:pt x="1859" y="110"/>
                  </a:lnTo>
                  <a:lnTo>
                    <a:pt x="1836" y="85"/>
                  </a:lnTo>
                  <a:lnTo>
                    <a:pt x="1817" y="58"/>
                  </a:lnTo>
                  <a:lnTo>
                    <a:pt x="1802" y="31"/>
                  </a:lnTo>
                  <a:lnTo>
                    <a:pt x="1790" y="0"/>
                  </a:lnTo>
                  <a:close/>
                </a:path>
              </a:pathLst>
            </a:custGeom>
            <a:pattFill prst="lgConfetti">
              <a:fgClr>
                <a:srgbClr val="3333CC"/>
              </a:fgClr>
              <a:bgClr>
                <a:srgbClr val="B2B2B2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600" b="0" i="0" u="none" strike="noStrike" cap="none" spc="0">
                <a:ln>
                  <a:noFill/>
                </a:ln>
                <a:solidFill>
                  <a:srgbClr val="FFFFFF"/>
                </a:solidFill>
                <a:ea typeface="+mn-ea"/>
              </a:endParaRPr>
            </a:p>
          </p:txBody>
        </p:sp>
      </p:grpSp>
      <p:sp>
        <p:nvSpPr>
          <p:cNvPr id="13" name="Freeform 9" descr="70%"/>
          <p:cNvSpPr/>
          <p:nvPr/>
        </p:nvSpPr>
        <p:spPr bwMode="auto">
          <a:xfrm>
            <a:off x="2897486" y="3469072"/>
            <a:ext cx="6348413" cy="1557337"/>
          </a:xfrm>
          <a:custGeom>
            <a:avLst/>
            <a:gdLst>
              <a:gd name="T0" fmla="*/ 2147483647 w 3999"/>
              <a:gd name="T1" fmla="*/ 2147483647 h 981"/>
              <a:gd name="T2" fmla="*/ 2147483647 w 3999"/>
              <a:gd name="T3" fmla="*/ 2147483647 h 981"/>
              <a:gd name="T4" fmla="*/ 2147483647 w 3999"/>
              <a:gd name="T5" fmla="*/ 2147483647 h 981"/>
              <a:gd name="T6" fmla="*/ 2147483647 w 3999"/>
              <a:gd name="T7" fmla="*/ 2147483647 h 981"/>
              <a:gd name="T8" fmla="*/ 2147483647 w 3999"/>
              <a:gd name="T9" fmla="*/ 2147483647 h 981"/>
              <a:gd name="T10" fmla="*/ 2147483647 w 3999"/>
              <a:gd name="T11" fmla="*/ 2147483647 h 981"/>
              <a:gd name="T12" fmla="*/ 2147483647 w 3999"/>
              <a:gd name="T13" fmla="*/ 2147483647 h 981"/>
              <a:gd name="T14" fmla="*/ 2147483647 w 3999"/>
              <a:gd name="T15" fmla="*/ 2147483647 h 981"/>
              <a:gd name="T16" fmla="*/ 2147483647 w 3999"/>
              <a:gd name="T17" fmla="*/ 2147483647 h 981"/>
              <a:gd name="T18" fmla="*/ 2147483647 w 3999"/>
              <a:gd name="T19" fmla="*/ 2147483647 h 981"/>
              <a:gd name="T20" fmla="*/ 2147483647 w 3999"/>
              <a:gd name="T21" fmla="*/ 2147483647 h 981"/>
              <a:gd name="T22" fmla="*/ 2147483647 w 3999"/>
              <a:gd name="T23" fmla="*/ 2147483647 h 981"/>
              <a:gd name="T24" fmla="*/ 2147483647 w 3999"/>
              <a:gd name="T25" fmla="*/ 2147483647 h 981"/>
              <a:gd name="T26" fmla="*/ 2147483647 w 3999"/>
              <a:gd name="T27" fmla="*/ 2147483647 h 981"/>
              <a:gd name="T28" fmla="*/ 2147483647 w 3999"/>
              <a:gd name="T29" fmla="*/ 2147483647 h 981"/>
              <a:gd name="T30" fmla="*/ 2147483647 w 3999"/>
              <a:gd name="T31" fmla="*/ 2147483647 h 981"/>
              <a:gd name="T32" fmla="*/ 2147483647 w 3999"/>
              <a:gd name="T33" fmla="*/ 2147483647 h 981"/>
              <a:gd name="T34" fmla="*/ 2147483647 w 3999"/>
              <a:gd name="T35" fmla="*/ 2147483647 h 981"/>
              <a:gd name="T36" fmla="*/ 2147483647 w 3999"/>
              <a:gd name="T37" fmla="*/ 2147483647 h 981"/>
              <a:gd name="T38" fmla="*/ 2147483647 w 3999"/>
              <a:gd name="T39" fmla="*/ 2147483647 h 981"/>
              <a:gd name="T40" fmla="*/ 2147483647 w 3999"/>
              <a:gd name="T41" fmla="*/ 2147483647 h 981"/>
              <a:gd name="T42" fmla="*/ 2147483647 w 3999"/>
              <a:gd name="T43" fmla="*/ 2147483647 h 981"/>
              <a:gd name="T44" fmla="*/ 2147483647 w 3999"/>
              <a:gd name="T45" fmla="*/ 2147483647 h 981"/>
              <a:gd name="T46" fmla="*/ 2147483647 w 3999"/>
              <a:gd name="T47" fmla="*/ 2147483647 h 981"/>
              <a:gd name="T48" fmla="*/ 2147483647 w 3999"/>
              <a:gd name="T49" fmla="*/ 2147483647 h 981"/>
              <a:gd name="T50" fmla="*/ 2147483647 w 3999"/>
              <a:gd name="T51" fmla="*/ 2147483647 h 981"/>
              <a:gd name="T52" fmla="*/ 2147483647 w 3999"/>
              <a:gd name="T53" fmla="*/ 2147483647 h 981"/>
              <a:gd name="T54" fmla="*/ 2147483647 w 3999"/>
              <a:gd name="T55" fmla="*/ 2147483647 h 981"/>
              <a:gd name="T56" fmla="*/ 2147483647 w 3999"/>
              <a:gd name="T57" fmla="*/ 2147483647 h 981"/>
              <a:gd name="T58" fmla="*/ 2147483647 w 3999"/>
              <a:gd name="T59" fmla="*/ 2147483647 h 981"/>
              <a:gd name="T60" fmla="*/ 2147483647 w 3999"/>
              <a:gd name="T61" fmla="*/ 2147483647 h 981"/>
              <a:gd name="T62" fmla="*/ 2147483647 w 3999"/>
              <a:gd name="T63" fmla="*/ 2147483647 h 981"/>
              <a:gd name="T64" fmla="*/ 2147483647 w 3999"/>
              <a:gd name="T65" fmla="*/ 2147483647 h 981"/>
              <a:gd name="T66" fmla="*/ 2147483647 w 3999"/>
              <a:gd name="T67" fmla="*/ 2147483647 h 981"/>
              <a:gd name="T68" fmla="*/ 2147483647 w 3999"/>
              <a:gd name="T69" fmla="*/ 2147483647 h 981"/>
              <a:gd name="T70" fmla="*/ 2147483647 w 3999"/>
              <a:gd name="T71" fmla="*/ 2147483647 h 981"/>
              <a:gd name="T72" fmla="*/ 2147483647 w 3999"/>
              <a:gd name="T73" fmla="*/ 2147483647 h 981"/>
              <a:gd name="T74" fmla="*/ 2147483647 w 3999"/>
              <a:gd name="T75" fmla="*/ 2147483647 h 981"/>
              <a:gd name="T76" fmla="*/ 2147483647 w 3999"/>
              <a:gd name="T77" fmla="*/ 2147483647 h 981"/>
              <a:gd name="T78" fmla="*/ 2147483647 w 3999"/>
              <a:gd name="T79" fmla="*/ 2147483647 h 981"/>
              <a:gd name="T80" fmla="*/ 2147483647 w 3999"/>
              <a:gd name="T81" fmla="*/ 2147483647 h 981"/>
              <a:gd name="T82" fmla="*/ 2147483647 w 3999"/>
              <a:gd name="T83" fmla="*/ 2147483647 h 981"/>
              <a:gd name="T84" fmla="*/ 2147483647 w 3999"/>
              <a:gd name="T85" fmla="*/ 2147483647 h 981"/>
              <a:gd name="T86" fmla="*/ 2147483647 w 3999"/>
              <a:gd name="T87" fmla="*/ 2147483647 h 981"/>
              <a:gd name="T88" fmla="*/ 2147483647 w 3999"/>
              <a:gd name="T89" fmla="*/ 2147483647 h 981"/>
              <a:gd name="T90" fmla="*/ 2147483647 w 3999"/>
              <a:gd name="T91" fmla="*/ 2147483647 h 981"/>
              <a:gd name="T92" fmla="*/ 2147483647 w 3999"/>
              <a:gd name="T93" fmla="*/ 2147483647 h 981"/>
              <a:gd name="T94" fmla="*/ 2147483647 w 3999"/>
              <a:gd name="T95" fmla="*/ 2147483647 h 981"/>
              <a:gd name="T96" fmla="*/ 2147483647 w 3999"/>
              <a:gd name="T97" fmla="*/ 2147483647 h 981"/>
              <a:gd name="T98" fmla="*/ 2147483647 w 3999"/>
              <a:gd name="T99" fmla="*/ 2147483647 h 981"/>
              <a:gd name="T100" fmla="*/ 2147483647 w 3999"/>
              <a:gd name="T101" fmla="*/ 2147483647 h 981"/>
              <a:gd name="T102" fmla="*/ 2147483647 w 3999"/>
              <a:gd name="T103" fmla="*/ 2147483647 h 981"/>
              <a:gd name="T104" fmla="*/ 2147483647 w 3999"/>
              <a:gd name="T105" fmla="*/ 2147483647 h 981"/>
              <a:gd name="T106" fmla="*/ 2147483647 w 3999"/>
              <a:gd name="T107" fmla="*/ 2147483647 h 981"/>
              <a:gd name="T108" fmla="*/ 2147483647 w 3999"/>
              <a:gd name="T109" fmla="*/ 2147483647 h 98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999"/>
              <a:gd name="T166" fmla="*/ 0 h 981"/>
              <a:gd name="T167" fmla="*/ 3999 w 3999"/>
              <a:gd name="T168" fmla="*/ 981 h 98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999" h="981" extrusionOk="0">
                <a:moveTo>
                  <a:pt x="3999" y="981"/>
                </a:moveTo>
                <a:lnTo>
                  <a:pt x="3974" y="981"/>
                </a:lnTo>
                <a:lnTo>
                  <a:pt x="3965" y="981"/>
                </a:lnTo>
                <a:lnTo>
                  <a:pt x="3957" y="981"/>
                </a:lnTo>
                <a:lnTo>
                  <a:pt x="3947" y="980"/>
                </a:lnTo>
                <a:lnTo>
                  <a:pt x="3937" y="980"/>
                </a:lnTo>
                <a:lnTo>
                  <a:pt x="3927" y="979"/>
                </a:lnTo>
                <a:lnTo>
                  <a:pt x="3916" y="978"/>
                </a:lnTo>
                <a:lnTo>
                  <a:pt x="3905" y="976"/>
                </a:lnTo>
                <a:lnTo>
                  <a:pt x="3893" y="974"/>
                </a:lnTo>
                <a:lnTo>
                  <a:pt x="3882" y="972"/>
                </a:lnTo>
                <a:lnTo>
                  <a:pt x="3869" y="970"/>
                </a:lnTo>
                <a:lnTo>
                  <a:pt x="3857" y="968"/>
                </a:lnTo>
                <a:lnTo>
                  <a:pt x="3844" y="966"/>
                </a:lnTo>
                <a:lnTo>
                  <a:pt x="3831" y="964"/>
                </a:lnTo>
                <a:lnTo>
                  <a:pt x="3818" y="962"/>
                </a:lnTo>
                <a:lnTo>
                  <a:pt x="3804" y="959"/>
                </a:lnTo>
                <a:lnTo>
                  <a:pt x="3791" y="957"/>
                </a:lnTo>
                <a:lnTo>
                  <a:pt x="3776" y="954"/>
                </a:lnTo>
                <a:lnTo>
                  <a:pt x="3763" y="951"/>
                </a:lnTo>
                <a:lnTo>
                  <a:pt x="3749" y="949"/>
                </a:lnTo>
                <a:lnTo>
                  <a:pt x="3734" y="946"/>
                </a:lnTo>
                <a:lnTo>
                  <a:pt x="3721" y="944"/>
                </a:lnTo>
                <a:lnTo>
                  <a:pt x="3707" y="942"/>
                </a:lnTo>
                <a:lnTo>
                  <a:pt x="3673" y="937"/>
                </a:lnTo>
                <a:lnTo>
                  <a:pt x="3641" y="933"/>
                </a:lnTo>
                <a:lnTo>
                  <a:pt x="3608" y="928"/>
                </a:lnTo>
                <a:lnTo>
                  <a:pt x="3575" y="925"/>
                </a:lnTo>
                <a:lnTo>
                  <a:pt x="3542" y="922"/>
                </a:lnTo>
                <a:lnTo>
                  <a:pt x="3509" y="920"/>
                </a:lnTo>
                <a:lnTo>
                  <a:pt x="3477" y="917"/>
                </a:lnTo>
                <a:lnTo>
                  <a:pt x="3444" y="915"/>
                </a:lnTo>
                <a:lnTo>
                  <a:pt x="3412" y="914"/>
                </a:lnTo>
                <a:lnTo>
                  <a:pt x="3379" y="912"/>
                </a:lnTo>
                <a:lnTo>
                  <a:pt x="3346" y="911"/>
                </a:lnTo>
                <a:lnTo>
                  <a:pt x="3313" y="910"/>
                </a:lnTo>
                <a:lnTo>
                  <a:pt x="3280" y="909"/>
                </a:lnTo>
                <a:lnTo>
                  <a:pt x="3248" y="908"/>
                </a:lnTo>
                <a:lnTo>
                  <a:pt x="3214" y="907"/>
                </a:lnTo>
                <a:lnTo>
                  <a:pt x="3182" y="906"/>
                </a:lnTo>
                <a:lnTo>
                  <a:pt x="3149" y="906"/>
                </a:lnTo>
                <a:lnTo>
                  <a:pt x="3117" y="905"/>
                </a:lnTo>
                <a:lnTo>
                  <a:pt x="3083" y="904"/>
                </a:lnTo>
                <a:lnTo>
                  <a:pt x="3051" y="903"/>
                </a:lnTo>
                <a:lnTo>
                  <a:pt x="3017" y="902"/>
                </a:lnTo>
                <a:lnTo>
                  <a:pt x="2984" y="901"/>
                </a:lnTo>
                <a:lnTo>
                  <a:pt x="2951" y="899"/>
                </a:lnTo>
                <a:lnTo>
                  <a:pt x="2909" y="897"/>
                </a:lnTo>
                <a:lnTo>
                  <a:pt x="2866" y="895"/>
                </a:lnTo>
                <a:lnTo>
                  <a:pt x="2824" y="892"/>
                </a:lnTo>
                <a:lnTo>
                  <a:pt x="2781" y="889"/>
                </a:lnTo>
                <a:lnTo>
                  <a:pt x="2738" y="886"/>
                </a:lnTo>
                <a:lnTo>
                  <a:pt x="2695" y="882"/>
                </a:lnTo>
                <a:lnTo>
                  <a:pt x="2652" y="878"/>
                </a:lnTo>
                <a:lnTo>
                  <a:pt x="2609" y="874"/>
                </a:lnTo>
                <a:lnTo>
                  <a:pt x="2566" y="871"/>
                </a:lnTo>
                <a:lnTo>
                  <a:pt x="2524" y="867"/>
                </a:lnTo>
                <a:lnTo>
                  <a:pt x="2481" y="864"/>
                </a:lnTo>
                <a:lnTo>
                  <a:pt x="2438" y="860"/>
                </a:lnTo>
                <a:lnTo>
                  <a:pt x="2395" y="856"/>
                </a:lnTo>
                <a:lnTo>
                  <a:pt x="2351" y="853"/>
                </a:lnTo>
                <a:lnTo>
                  <a:pt x="2308" y="851"/>
                </a:lnTo>
                <a:lnTo>
                  <a:pt x="2266" y="848"/>
                </a:lnTo>
                <a:lnTo>
                  <a:pt x="2223" y="845"/>
                </a:lnTo>
                <a:lnTo>
                  <a:pt x="2180" y="843"/>
                </a:lnTo>
                <a:lnTo>
                  <a:pt x="2138" y="841"/>
                </a:lnTo>
                <a:lnTo>
                  <a:pt x="2095" y="840"/>
                </a:lnTo>
                <a:lnTo>
                  <a:pt x="2052" y="839"/>
                </a:lnTo>
                <a:lnTo>
                  <a:pt x="2010" y="839"/>
                </a:lnTo>
                <a:lnTo>
                  <a:pt x="1967" y="840"/>
                </a:lnTo>
                <a:lnTo>
                  <a:pt x="1924" y="841"/>
                </a:lnTo>
                <a:lnTo>
                  <a:pt x="1873" y="843"/>
                </a:lnTo>
                <a:lnTo>
                  <a:pt x="1821" y="847"/>
                </a:lnTo>
                <a:lnTo>
                  <a:pt x="1769" y="851"/>
                </a:lnTo>
                <a:lnTo>
                  <a:pt x="1717" y="855"/>
                </a:lnTo>
                <a:lnTo>
                  <a:pt x="1666" y="861"/>
                </a:lnTo>
                <a:lnTo>
                  <a:pt x="1614" y="867"/>
                </a:lnTo>
                <a:lnTo>
                  <a:pt x="1562" y="874"/>
                </a:lnTo>
                <a:lnTo>
                  <a:pt x="1511" y="881"/>
                </a:lnTo>
                <a:lnTo>
                  <a:pt x="1459" y="889"/>
                </a:lnTo>
                <a:lnTo>
                  <a:pt x="1408" y="897"/>
                </a:lnTo>
                <a:lnTo>
                  <a:pt x="1356" y="904"/>
                </a:lnTo>
                <a:lnTo>
                  <a:pt x="1305" y="912"/>
                </a:lnTo>
                <a:lnTo>
                  <a:pt x="1254" y="920"/>
                </a:lnTo>
                <a:lnTo>
                  <a:pt x="1202" y="927"/>
                </a:lnTo>
                <a:lnTo>
                  <a:pt x="1151" y="935"/>
                </a:lnTo>
                <a:lnTo>
                  <a:pt x="1099" y="942"/>
                </a:lnTo>
                <a:lnTo>
                  <a:pt x="1047" y="949"/>
                </a:lnTo>
                <a:lnTo>
                  <a:pt x="995" y="955"/>
                </a:lnTo>
                <a:lnTo>
                  <a:pt x="944" y="961"/>
                </a:lnTo>
                <a:lnTo>
                  <a:pt x="892" y="965"/>
                </a:lnTo>
                <a:lnTo>
                  <a:pt x="840" y="970"/>
                </a:lnTo>
                <a:lnTo>
                  <a:pt x="788" y="973"/>
                </a:lnTo>
                <a:lnTo>
                  <a:pt x="735" y="976"/>
                </a:lnTo>
                <a:lnTo>
                  <a:pt x="683" y="977"/>
                </a:lnTo>
                <a:lnTo>
                  <a:pt x="655" y="978"/>
                </a:lnTo>
                <a:lnTo>
                  <a:pt x="627" y="978"/>
                </a:lnTo>
                <a:lnTo>
                  <a:pt x="599" y="978"/>
                </a:lnTo>
                <a:lnTo>
                  <a:pt x="571" y="977"/>
                </a:lnTo>
                <a:lnTo>
                  <a:pt x="543" y="977"/>
                </a:lnTo>
                <a:lnTo>
                  <a:pt x="516" y="976"/>
                </a:lnTo>
                <a:lnTo>
                  <a:pt x="488" y="975"/>
                </a:lnTo>
                <a:lnTo>
                  <a:pt x="460" y="974"/>
                </a:lnTo>
                <a:lnTo>
                  <a:pt x="432" y="973"/>
                </a:lnTo>
                <a:lnTo>
                  <a:pt x="405" y="972"/>
                </a:lnTo>
                <a:lnTo>
                  <a:pt x="377" y="971"/>
                </a:lnTo>
                <a:lnTo>
                  <a:pt x="349" y="970"/>
                </a:lnTo>
                <a:lnTo>
                  <a:pt x="321" y="969"/>
                </a:lnTo>
                <a:lnTo>
                  <a:pt x="294" y="968"/>
                </a:lnTo>
                <a:lnTo>
                  <a:pt x="268" y="968"/>
                </a:lnTo>
                <a:lnTo>
                  <a:pt x="240" y="968"/>
                </a:lnTo>
                <a:lnTo>
                  <a:pt x="213" y="968"/>
                </a:lnTo>
                <a:lnTo>
                  <a:pt x="186" y="968"/>
                </a:lnTo>
                <a:lnTo>
                  <a:pt x="160" y="968"/>
                </a:lnTo>
                <a:lnTo>
                  <a:pt x="133" y="969"/>
                </a:lnTo>
                <a:lnTo>
                  <a:pt x="108" y="971"/>
                </a:lnTo>
                <a:lnTo>
                  <a:pt x="82" y="972"/>
                </a:lnTo>
                <a:lnTo>
                  <a:pt x="56" y="975"/>
                </a:lnTo>
                <a:lnTo>
                  <a:pt x="31" y="977"/>
                </a:lnTo>
                <a:lnTo>
                  <a:pt x="5" y="981"/>
                </a:lnTo>
                <a:lnTo>
                  <a:pt x="0" y="85"/>
                </a:lnTo>
                <a:lnTo>
                  <a:pt x="31" y="90"/>
                </a:lnTo>
                <a:lnTo>
                  <a:pt x="64" y="94"/>
                </a:lnTo>
                <a:lnTo>
                  <a:pt x="99" y="99"/>
                </a:lnTo>
                <a:lnTo>
                  <a:pt x="123" y="103"/>
                </a:lnTo>
                <a:lnTo>
                  <a:pt x="156" y="105"/>
                </a:lnTo>
                <a:lnTo>
                  <a:pt x="183" y="109"/>
                </a:lnTo>
                <a:lnTo>
                  <a:pt x="207" y="111"/>
                </a:lnTo>
                <a:lnTo>
                  <a:pt x="238" y="114"/>
                </a:lnTo>
                <a:lnTo>
                  <a:pt x="277" y="123"/>
                </a:lnTo>
                <a:lnTo>
                  <a:pt x="337" y="126"/>
                </a:lnTo>
                <a:lnTo>
                  <a:pt x="397" y="129"/>
                </a:lnTo>
                <a:lnTo>
                  <a:pt x="451" y="133"/>
                </a:lnTo>
                <a:lnTo>
                  <a:pt x="501" y="139"/>
                </a:lnTo>
                <a:lnTo>
                  <a:pt x="559" y="150"/>
                </a:lnTo>
                <a:lnTo>
                  <a:pt x="618" y="169"/>
                </a:lnTo>
                <a:lnTo>
                  <a:pt x="687" y="186"/>
                </a:lnTo>
                <a:lnTo>
                  <a:pt x="736" y="195"/>
                </a:lnTo>
                <a:lnTo>
                  <a:pt x="807" y="208"/>
                </a:lnTo>
                <a:lnTo>
                  <a:pt x="889" y="217"/>
                </a:lnTo>
                <a:lnTo>
                  <a:pt x="940" y="222"/>
                </a:lnTo>
                <a:lnTo>
                  <a:pt x="994" y="225"/>
                </a:lnTo>
                <a:lnTo>
                  <a:pt x="1036" y="231"/>
                </a:lnTo>
                <a:lnTo>
                  <a:pt x="1081" y="237"/>
                </a:lnTo>
                <a:lnTo>
                  <a:pt x="1117" y="241"/>
                </a:lnTo>
                <a:lnTo>
                  <a:pt x="1135" y="243"/>
                </a:lnTo>
                <a:lnTo>
                  <a:pt x="1156" y="244"/>
                </a:lnTo>
                <a:lnTo>
                  <a:pt x="1171" y="247"/>
                </a:lnTo>
                <a:lnTo>
                  <a:pt x="1188" y="249"/>
                </a:lnTo>
                <a:lnTo>
                  <a:pt x="1206" y="253"/>
                </a:lnTo>
                <a:lnTo>
                  <a:pt x="1221" y="253"/>
                </a:lnTo>
                <a:lnTo>
                  <a:pt x="1239" y="259"/>
                </a:lnTo>
                <a:lnTo>
                  <a:pt x="1257" y="262"/>
                </a:lnTo>
                <a:lnTo>
                  <a:pt x="1273" y="264"/>
                </a:lnTo>
                <a:lnTo>
                  <a:pt x="1287" y="267"/>
                </a:lnTo>
                <a:lnTo>
                  <a:pt x="1300" y="267"/>
                </a:lnTo>
                <a:lnTo>
                  <a:pt x="1317" y="265"/>
                </a:lnTo>
                <a:lnTo>
                  <a:pt x="1333" y="268"/>
                </a:lnTo>
                <a:lnTo>
                  <a:pt x="1350" y="267"/>
                </a:lnTo>
                <a:lnTo>
                  <a:pt x="1365" y="267"/>
                </a:lnTo>
                <a:lnTo>
                  <a:pt x="1384" y="268"/>
                </a:lnTo>
                <a:lnTo>
                  <a:pt x="1404" y="268"/>
                </a:lnTo>
                <a:lnTo>
                  <a:pt x="1435" y="270"/>
                </a:lnTo>
                <a:lnTo>
                  <a:pt x="1468" y="270"/>
                </a:lnTo>
                <a:lnTo>
                  <a:pt x="1504" y="274"/>
                </a:lnTo>
                <a:lnTo>
                  <a:pt x="1563" y="277"/>
                </a:lnTo>
                <a:lnTo>
                  <a:pt x="1608" y="283"/>
                </a:lnTo>
                <a:lnTo>
                  <a:pt x="1639" y="285"/>
                </a:lnTo>
                <a:lnTo>
                  <a:pt x="1693" y="295"/>
                </a:lnTo>
                <a:lnTo>
                  <a:pt x="1674" y="306"/>
                </a:lnTo>
                <a:lnTo>
                  <a:pt x="1620" y="337"/>
                </a:lnTo>
                <a:lnTo>
                  <a:pt x="1548" y="366"/>
                </a:lnTo>
                <a:lnTo>
                  <a:pt x="1435" y="426"/>
                </a:lnTo>
                <a:lnTo>
                  <a:pt x="1454" y="436"/>
                </a:lnTo>
                <a:lnTo>
                  <a:pt x="1475" y="446"/>
                </a:lnTo>
                <a:lnTo>
                  <a:pt x="1496" y="454"/>
                </a:lnTo>
                <a:lnTo>
                  <a:pt x="1518" y="460"/>
                </a:lnTo>
                <a:lnTo>
                  <a:pt x="1540" y="466"/>
                </a:lnTo>
                <a:lnTo>
                  <a:pt x="1563" y="471"/>
                </a:lnTo>
                <a:lnTo>
                  <a:pt x="1587" y="475"/>
                </a:lnTo>
                <a:lnTo>
                  <a:pt x="1611" y="477"/>
                </a:lnTo>
                <a:lnTo>
                  <a:pt x="1634" y="480"/>
                </a:lnTo>
                <a:lnTo>
                  <a:pt x="1658" y="483"/>
                </a:lnTo>
                <a:lnTo>
                  <a:pt x="1681" y="485"/>
                </a:lnTo>
                <a:lnTo>
                  <a:pt x="1704" y="488"/>
                </a:lnTo>
                <a:lnTo>
                  <a:pt x="1726" y="490"/>
                </a:lnTo>
                <a:lnTo>
                  <a:pt x="1747" y="493"/>
                </a:lnTo>
                <a:lnTo>
                  <a:pt x="1767" y="496"/>
                </a:lnTo>
                <a:lnTo>
                  <a:pt x="1779" y="498"/>
                </a:lnTo>
                <a:lnTo>
                  <a:pt x="1789" y="499"/>
                </a:lnTo>
                <a:lnTo>
                  <a:pt x="1800" y="501"/>
                </a:lnTo>
                <a:lnTo>
                  <a:pt x="1809" y="503"/>
                </a:lnTo>
                <a:lnTo>
                  <a:pt x="1820" y="506"/>
                </a:lnTo>
                <a:lnTo>
                  <a:pt x="1830" y="508"/>
                </a:lnTo>
                <a:lnTo>
                  <a:pt x="1838" y="511"/>
                </a:lnTo>
                <a:lnTo>
                  <a:pt x="1848" y="513"/>
                </a:lnTo>
                <a:lnTo>
                  <a:pt x="1856" y="516"/>
                </a:lnTo>
                <a:lnTo>
                  <a:pt x="1865" y="519"/>
                </a:lnTo>
                <a:lnTo>
                  <a:pt x="1874" y="521"/>
                </a:lnTo>
                <a:lnTo>
                  <a:pt x="1881" y="523"/>
                </a:lnTo>
                <a:lnTo>
                  <a:pt x="1890" y="526"/>
                </a:lnTo>
                <a:lnTo>
                  <a:pt x="1898" y="528"/>
                </a:lnTo>
                <a:lnTo>
                  <a:pt x="1905" y="531"/>
                </a:lnTo>
                <a:lnTo>
                  <a:pt x="1913" y="533"/>
                </a:lnTo>
                <a:lnTo>
                  <a:pt x="1921" y="536"/>
                </a:lnTo>
                <a:lnTo>
                  <a:pt x="1927" y="538"/>
                </a:lnTo>
                <a:lnTo>
                  <a:pt x="1935" y="540"/>
                </a:lnTo>
                <a:lnTo>
                  <a:pt x="1942" y="542"/>
                </a:lnTo>
                <a:lnTo>
                  <a:pt x="1967" y="548"/>
                </a:lnTo>
                <a:lnTo>
                  <a:pt x="1992" y="554"/>
                </a:lnTo>
                <a:lnTo>
                  <a:pt x="2016" y="557"/>
                </a:lnTo>
                <a:lnTo>
                  <a:pt x="2039" y="559"/>
                </a:lnTo>
                <a:lnTo>
                  <a:pt x="2062" y="559"/>
                </a:lnTo>
                <a:lnTo>
                  <a:pt x="2085" y="558"/>
                </a:lnTo>
                <a:lnTo>
                  <a:pt x="2107" y="555"/>
                </a:lnTo>
                <a:lnTo>
                  <a:pt x="2130" y="551"/>
                </a:lnTo>
                <a:lnTo>
                  <a:pt x="2154" y="545"/>
                </a:lnTo>
                <a:lnTo>
                  <a:pt x="2177" y="540"/>
                </a:lnTo>
                <a:lnTo>
                  <a:pt x="2202" y="531"/>
                </a:lnTo>
                <a:lnTo>
                  <a:pt x="2228" y="522"/>
                </a:lnTo>
                <a:lnTo>
                  <a:pt x="2255" y="513"/>
                </a:lnTo>
                <a:lnTo>
                  <a:pt x="2283" y="501"/>
                </a:lnTo>
                <a:lnTo>
                  <a:pt x="2313" y="489"/>
                </a:lnTo>
                <a:lnTo>
                  <a:pt x="2345" y="476"/>
                </a:lnTo>
                <a:lnTo>
                  <a:pt x="2378" y="462"/>
                </a:lnTo>
                <a:lnTo>
                  <a:pt x="2415" y="447"/>
                </a:lnTo>
                <a:lnTo>
                  <a:pt x="2453" y="431"/>
                </a:lnTo>
                <a:lnTo>
                  <a:pt x="2382" y="348"/>
                </a:lnTo>
                <a:lnTo>
                  <a:pt x="2340" y="322"/>
                </a:lnTo>
                <a:lnTo>
                  <a:pt x="2322" y="295"/>
                </a:lnTo>
                <a:lnTo>
                  <a:pt x="2322" y="276"/>
                </a:lnTo>
                <a:lnTo>
                  <a:pt x="2349" y="267"/>
                </a:lnTo>
                <a:lnTo>
                  <a:pt x="2392" y="255"/>
                </a:lnTo>
                <a:lnTo>
                  <a:pt x="2442" y="253"/>
                </a:lnTo>
                <a:lnTo>
                  <a:pt x="2478" y="253"/>
                </a:lnTo>
                <a:lnTo>
                  <a:pt x="2499" y="252"/>
                </a:lnTo>
                <a:lnTo>
                  <a:pt x="2509" y="253"/>
                </a:lnTo>
                <a:lnTo>
                  <a:pt x="2523" y="253"/>
                </a:lnTo>
                <a:lnTo>
                  <a:pt x="2536" y="252"/>
                </a:lnTo>
                <a:lnTo>
                  <a:pt x="2550" y="252"/>
                </a:lnTo>
                <a:lnTo>
                  <a:pt x="2569" y="258"/>
                </a:lnTo>
                <a:lnTo>
                  <a:pt x="2571" y="258"/>
                </a:lnTo>
                <a:lnTo>
                  <a:pt x="2572" y="258"/>
                </a:lnTo>
                <a:lnTo>
                  <a:pt x="2566" y="255"/>
                </a:lnTo>
                <a:lnTo>
                  <a:pt x="2577" y="261"/>
                </a:lnTo>
                <a:lnTo>
                  <a:pt x="2575" y="256"/>
                </a:lnTo>
                <a:lnTo>
                  <a:pt x="2587" y="258"/>
                </a:lnTo>
                <a:lnTo>
                  <a:pt x="2595" y="255"/>
                </a:lnTo>
                <a:lnTo>
                  <a:pt x="2607" y="253"/>
                </a:lnTo>
                <a:lnTo>
                  <a:pt x="2620" y="253"/>
                </a:lnTo>
                <a:lnTo>
                  <a:pt x="2634" y="252"/>
                </a:lnTo>
                <a:lnTo>
                  <a:pt x="2649" y="249"/>
                </a:lnTo>
                <a:lnTo>
                  <a:pt x="2664" y="246"/>
                </a:lnTo>
                <a:lnTo>
                  <a:pt x="2676" y="243"/>
                </a:lnTo>
                <a:lnTo>
                  <a:pt x="2689" y="240"/>
                </a:lnTo>
                <a:lnTo>
                  <a:pt x="2707" y="238"/>
                </a:lnTo>
                <a:lnTo>
                  <a:pt x="2734" y="237"/>
                </a:lnTo>
                <a:lnTo>
                  <a:pt x="2775" y="231"/>
                </a:lnTo>
                <a:lnTo>
                  <a:pt x="2815" y="226"/>
                </a:lnTo>
                <a:lnTo>
                  <a:pt x="2847" y="223"/>
                </a:lnTo>
                <a:lnTo>
                  <a:pt x="2917" y="217"/>
                </a:lnTo>
                <a:lnTo>
                  <a:pt x="3007" y="205"/>
                </a:lnTo>
                <a:lnTo>
                  <a:pt x="3082" y="196"/>
                </a:lnTo>
                <a:lnTo>
                  <a:pt x="3141" y="192"/>
                </a:lnTo>
                <a:lnTo>
                  <a:pt x="3196" y="184"/>
                </a:lnTo>
                <a:lnTo>
                  <a:pt x="3280" y="176"/>
                </a:lnTo>
                <a:lnTo>
                  <a:pt x="3340" y="176"/>
                </a:lnTo>
                <a:lnTo>
                  <a:pt x="3408" y="164"/>
                </a:lnTo>
                <a:lnTo>
                  <a:pt x="3468" y="160"/>
                </a:lnTo>
                <a:lnTo>
                  <a:pt x="3544" y="152"/>
                </a:lnTo>
                <a:lnTo>
                  <a:pt x="3596" y="140"/>
                </a:lnTo>
                <a:lnTo>
                  <a:pt x="3674" y="136"/>
                </a:lnTo>
                <a:lnTo>
                  <a:pt x="3767" y="116"/>
                </a:lnTo>
                <a:lnTo>
                  <a:pt x="3844" y="56"/>
                </a:lnTo>
                <a:lnTo>
                  <a:pt x="3876" y="36"/>
                </a:lnTo>
                <a:lnTo>
                  <a:pt x="3936" y="20"/>
                </a:lnTo>
                <a:lnTo>
                  <a:pt x="3988" y="0"/>
                </a:lnTo>
                <a:lnTo>
                  <a:pt x="3999" y="981"/>
                </a:lnTo>
                <a:close/>
              </a:path>
            </a:pathLst>
          </a:custGeom>
          <a:pattFill prst="pct70">
            <a:fgClr>
              <a:srgbClr val="B2B2B2"/>
            </a:fgClr>
            <a:bgClr>
              <a:srgbClr val="3333CC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600" b="0" i="0" u="none" strike="noStrike" cap="none" spc="0">
              <a:ln>
                <a:noFill/>
              </a:ln>
              <a:solidFill>
                <a:srgbClr val="FFFFFF"/>
              </a:solidFill>
              <a:ea typeface="+mn-ea"/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 rot="10529640">
            <a:off x="6596361" y="3918335"/>
            <a:ext cx="444500" cy="136525"/>
          </a:xfrm>
          <a:prstGeom prst="rightArrow">
            <a:avLst>
              <a:gd name="adj1" fmla="val 50000"/>
              <a:gd name="adj2" fmla="val 81395"/>
            </a:avLst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600" b="0" i="0" u="none" strike="noStrike" cap="none" spc="0">
              <a:ln>
                <a:noFill/>
              </a:ln>
              <a:solidFill>
                <a:srgbClr val="FFFFFF"/>
              </a:solidFill>
              <a:ea typeface="+mn-ea"/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 rot="239452">
            <a:off x="5143799" y="3934210"/>
            <a:ext cx="444500" cy="136525"/>
          </a:xfrm>
          <a:prstGeom prst="rightArrow">
            <a:avLst>
              <a:gd name="adj1" fmla="val 50000"/>
              <a:gd name="adj2" fmla="val 81395"/>
            </a:avLst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600" b="0" i="0" u="none" strike="noStrike" cap="none" spc="0">
              <a:ln>
                <a:noFill/>
              </a:ln>
              <a:solidFill>
                <a:srgbClr val="FFFFFF"/>
              </a:solidFill>
              <a:ea typeface="+mn-ea"/>
            </a:endParaRPr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 rot="8156877">
            <a:off x="5337474" y="4229485"/>
            <a:ext cx="444500" cy="136525"/>
          </a:xfrm>
          <a:prstGeom prst="rightArrow">
            <a:avLst>
              <a:gd name="adj1" fmla="val 50000"/>
              <a:gd name="adj2" fmla="val 81395"/>
            </a:avLst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600" b="0" i="0" u="none" strike="noStrike" cap="none" spc="0">
              <a:ln>
                <a:noFill/>
              </a:ln>
              <a:solidFill>
                <a:srgbClr val="FFFFFF"/>
              </a:solidFill>
              <a:ea typeface="+mn-ea"/>
            </a:endParaRPr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auto">
          <a:xfrm rot="2976427">
            <a:off x="6455074" y="4254884"/>
            <a:ext cx="444500" cy="136525"/>
          </a:xfrm>
          <a:prstGeom prst="rightArrow">
            <a:avLst>
              <a:gd name="adj1" fmla="val 50000"/>
              <a:gd name="adj2" fmla="val 81395"/>
            </a:avLst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600" b="0" i="0" u="none" strike="noStrike" cap="none" spc="0">
              <a:ln>
                <a:noFill/>
              </a:ln>
              <a:solidFill>
                <a:srgbClr val="FFFFFF"/>
              </a:solidFill>
              <a:ea typeface="+mn-ea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721645" y="1732498"/>
            <a:ext cx="951933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b="0" i="0" u="none" strike="noStrike" cap="none" spc="0">
                <a:ln>
                  <a:noFill/>
                </a:ln>
                <a:ea typeface="+mn-ea"/>
              </a:rPr>
              <a:t>Ergebnis:</a:t>
            </a:r>
            <a:endParaRPr/>
          </a:p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b="0" i="0" u="none" strike="noStrike" cap="none" spc="0">
                <a:ln>
                  <a:noFill/>
                </a:ln>
                <a:ea typeface="+mn-ea"/>
              </a:rPr>
              <a:t>Influente (wasserabgebende) Gewässer oder effluentes (ausfließendes) Grundwasser</a:t>
            </a:r>
            <a:endParaRPr/>
          </a:p>
        </p:txBody>
      </p:sp>
      <p:sp>
        <p:nvSpPr>
          <p:cNvPr id="19" name="Oval 16"/>
          <p:cNvSpPr>
            <a:spLocks noChangeArrowheads="1"/>
          </p:cNvSpPr>
          <p:nvPr/>
        </p:nvSpPr>
        <p:spPr bwMode="auto">
          <a:xfrm rot="5400000">
            <a:off x="5539881" y="2979328"/>
            <a:ext cx="1109662" cy="2301875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600" b="0" i="0" u="none" strike="noStrike" cap="none" spc="0">
              <a:ln>
                <a:noFill/>
              </a:ln>
              <a:solidFill>
                <a:srgbClr val="FFFFFF"/>
              </a:solidFill>
              <a:ea typeface="+mn-ea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0891602" y="6614096"/>
            <a:ext cx="12987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de-DE" sz="1000"/>
              <a:t>Bildzitat: H. Nacken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99"/>
    </mc:Choice>
    <mc:Fallback xmlns:w="http://schemas.openxmlformats.org/wordprocessingml/2006/main" xmlns:m="http://schemas.openxmlformats.org/officeDocument/2006/math" xmlns="">
      <p:transition advClick="1" advTm="400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Rechteck 47"/>
          <p:cNvSpPr/>
          <p:nvPr/>
        </p:nvSpPr>
        <p:spPr bwMode="auto">
          <a:xfrm>
            <a:off x="2879555" y="3374557"/>
            <a:ext cx="6516688" cy="2461723"/>
          </a:xfrm>
          <a:prstGeom prst="rect">
            <a:avLst/>
          </a:prstGeom>
          <a:solidFill>
            <a:srgbClr val="00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Stickstoffeintrag in Gewässer</a:t>
            </a:r>
            <a:endParaRPr/>
          </a:p>
        </p:txBody>
      </p:sp>
      <p:grpSp>
        <p:nvGrpSpPr>
          <p:cNvPr id="27" name="Group 3"/>
          <p:cNvGrpSpPr/>
          <p:nvPr/>
        </p:nvGrpSpPr>
        <p:grpSpPr bwMode="auto">
          <a:xfrm>
            <a:off x="2957343" y="3500996"/>
            <a:ext cx="6394450" cy="1701800"/>
            <a:chOff x="1732" y="1346"/>
            <a:chExt cx="4028" cy="1072"/>
          </a:xfrm>
        </p:grpSpPr>
        <p:graphicFrame>
          <p:nvGraphicFramePr>
            <p:cNvPr id="3" name="Objek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7879785"/>
                </p:ext>
              </p:extLst>
            </p:nvPr>
          </p:nvGraphicFramePr>
          <p:xfrm>
            <a:off x="3440" y="1700"/>
            <a:ext cx="631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2" name="oleObj" r:id="rId4" imgW="1000760" imgH="322580" progId="Visio.Drawing.11">
                    <p:embed/>
                  </p:oleObj>
                </mc:Choice>
                <mc:Fallback>
                  <p:oleObj name="oleObj" r:id="rId4" imgW="1000760" imgH="322580" progId="Visio.Drawing.11">
                    <p:embed/>
                    <p:pic>
                      <p:nvPicPr>
                        <p:cNvPr id="18438" name=""/>
                        <p:cNvPicPr/>
                        <p:nvPr/>
                      </p:nvPicPr>
                      <p:blipFill>
                        <a:blip r:embed="rId5"/>
                        <a:stretch/>
                      </p:blipFill>
                      <p:spPr bwMode="auto">
                        <a:xfrm>
                          <a:off x="3440" y="1700"/>
                          <a:ext cx="631" cy="20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Freeform 5"/>
            <p:cNvSpPr/>
            <p:nvPr/>
          </p:nvSpPr>
          <p:spPr bwMode="auto">
            <a:xfrm>
              <a:off x="4055" y="1346"/>
              <a:ext cx="1682" cy="755"/>
            </a:xfrm>
            <a:custGeom>
              <a:avLst/>
              <a:gdLst>
                <a:gd name="T0" fmla="*/ 0 w 3815"/>
                <a:gd name="T1" fmla="*/ 0 h 1742"/>
                <a:gd name="T2" fmla="*/ 0 w 3815"/>
                <a:gd name="T3" fmla="*/ 0 h 1742"/>
                <a:gd name="T4" fmla="*/ 1 w 3815"/>
                <a:gd name="T5" fmla="*/ 0 h 1742"/>
                <a:gd name="T6" fmla="*/ 2 w 3815"/>
                <a:gd name="T7" fmla="*/ 0 h 1742"/>
                <a:gd name="T8" fmla="*/ 2 w 3815"/>
                <a:gd name="T9" fmla="*/ 0 h 1742"/>
                <a:gd name="T10" fmla="*/ 2 w 3815"/>
                <a:gd name="T11" fmla="*/ 1 h 1742"/>
                <a:gd name="T12" fmla="*/ 1 w 3815"/>
                <a:gd name="T13" fmla="*/ 1 h 1742"/>
                <a:gd name="T14" fmla="*/ 1 w 3815"/>
                <a:gd name="T15" fmla="*/ 1 h 1742"/>
                <a:gd name="T16" fmla="*/ 0 w 3815"/>
                <a:gd name="T17" fmla="*/ 1 h 1742"/>
                <a:gd name="T18" fmla="*/ 0 w 3815"/>
                <a:gd name="T19" fmla="*/ 0 h 1742"/>
                <a:gd name="T20" fmla="*/ 0 w 3815"/>
                <a:gd name="T21" fmla="*/ 0 h 17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15"/>
                <a:gd name="T34" fmla="*/ 0 h 1742"/>
                <a:gd name="T35" fmla="*/ 3815 w 3815"/>
                <a:gd name="T36" fmla="*/ 1742 h 17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15" h="1742" extrusionOk="0">
                  <a:moveTo>
                    <a:pt x="5" y="819"/>
                  </a:moveTo>
                  <a:cubicBezTo>
                    <a:pt x="315" y="597"/>
                    <a:pt x="580" y="586"/>
                    <a:pt x="880" y="511"/>
                  </a:cubicBezTo>
                  <a:cubicBezTo>
                    <a:pt x="1250" y="418"/>
                    <a:pt x="1673" y="229"/>
                    <a:pt x="2090" y="162"/>
                  </a:cubicBezTo>
                  <a:cubicBezTo>
                    <a:pt x="2397" y="114"/>
                    <a:pt x="2700" y="132"/>
                    <a:pt x="3006" y="98"/>
                  </a:cubicBezTo>
                  <a:cubicBezTo>
                    <a:pt x="3274" y="69"/>
                    <a:pt x="3545" y="0"/>
                    <a:pt x="3815" y="0"/>
                  </a:cubicBezTo>
                  <a:lnTo>
                    <a:pt x="3815" y="1741"/>
                  </a:lnTo>
                  <a:cubicBezTo>
                    <a:pt x="3278" y="1742"/>
                    <a:pt x="2740" y="1711"/>
                    <a:pt x="2207" y="1648"/>
                  </a:cubicBezTo>
                  <a:cubicBezTo>
                    <a:pt x="1884" y="1611"/>
                    <a:pt x="1563" y="1561"/>
                    <a:pt x="1250" y="1495"/>
                  </a:cubicBezTo>
                  <a:cubicBezTo>
                    <a:pt x="1004" y="1443"/>
                    <a:pt x="762" y="1380"/>
                    <a:pt x="543" y="1270"/>
                  </a:cubicBezTo>
                  <a:cubicBezTo>
                    <a:pt x="337" y="1166"/>
                    <a:pt x="151" y="1020"/>
                    <a:pt x="0" y="870"/>
                  </a:cubicBezTo>
                  <a:lnTo>
                    <a:pt x="5" y="819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600" b="0" i="0" u="none" strike="noStrike" cap="none" spc="0" baseline="-25000">
                <a:ln>
                  <a:noFill/>
                </a:ln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30" name="Freeform 6"/>
            <p:cNvSpPr/>
            <p:nvPr/>
          </p:nvSpPr>
          <p:spPr bwMode="auto">
            <a:xfrm>
              <a:off x="1742" y="1381"/>
              <a:ext cx="1695" cy="748"/>
            </a:xfrm>
            <a:custGeom>
              <a:avLst/>
              <a:gdLst>
                <a:gd name="T0" fmla="*/ 2 w 3845"/>
                <a:gd name="T1" fmla="*/ 0 h 1724"/>
                <a:gd name="T2" fmla="*/ 2 w 3845"/>
                <a:gd name="T3" fmla="*/ 0 h 1724"/>
                <a:gd name="T4" fmla="*/ 2 w 3845"/>
                <a:gd name="T5" fmla="*/ 0 h 1724"/>
                <a:gd name="T6" fmla="*/ 1 w 3845"/>
                <a:gd name="T7" fmla="*/ 0 h 1724"/>
                <a:gd name="T8" fmla="*/ 0 w 3845"/>
                <a:gd name="T9" fmla="*/ 0 h 1724"/>
                <a:gd name="T10" fmla="*/ 0 w 3845"/>
                <a:gd name="T11" fmla="*/ 0 h 1724"/>
                <a:gd name="T12" fmla="*/ 0 w 3845"/>
                <a:gd name="T13" fmla="*/ 1 h 1724"/>
                <a:gd name="T14" fmla="*/ 1 w 3845"/>
                <a:gd name="T15" fmla="*/ 1 h 1724"/>
                <a:gd name="T16" fmla="*/ 2 w 3845"/>
                <a:gd name="T17" fmla="*/ 1 h 1724"/>
                <a:gd name="T18" fmla="*/ 2 w 3845"/>
                <a:gd name="T19" fmla="*/ 1 h 1724"/>
                <a:gd name="T20" fmla="*/ 2 w 3845"/>
                <a:gd name="T21" fmla="*/ 0 h 1724"/>
                <a:gd name="T22" fmla="*/ 2 w 3845"/>
                <a:gd name="T23" fmla="*/ 0 h 1724"/>
                <a:gd name="T24" fmla="*/ 2 w 3845"/>
                <a:gd name="T25" fmla="*/ 0 h 17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45"/>
                <a:gd name="T40" fmla="*/ 0 h 1724"/>
                <a:gd name="T41" fmla="*/ 3845 w 3845"/>
                <a:gd name="T42" fmla="*/ 1724 h 17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45" h="1724" extrusionOk="0">
                  <a:moveTo>
                    <a:pt x="3845" y="768"/>
                  </a:moveTo>
                  <a:lnTo>
                    <a:pt x="3819" y="768"/>
                  </a:lnTo>
                  <a:cubicBezTo>
                    <a:pt x="3568" y="683"/>
                    <a:pt x="3302" y="636"/>
                    <a:pt x="3041" y="553"/>
                  </a:cubicBezTo>
                  <a:cubicBezTo>
                    <a:pt x="2695" y="443"/>
                    <a:pt x="2359" y="270"/>
                    <a:pt x="2001" y="205"/>
                  </a:cubicBezTo>
                  <a:cubicBezTo>
                    <a:pt x="1593" y="130"/>
                    <a:pt x="1156" y="195"/>
                    <a:pt x="754" y="143"/>
                  </a:cubicBezTo>
                  <a:cubicBezTo>
                    <a:pt x="513" y="113"/>
                    <a:pt x="285" y="40"/>
                    <a:pt x="0" y="0"/>
                  </a:cubicBezTo>
                  <a:lnTo>
                    <a:pt x="0" y="1690"/>
                  </a:lnTo>
                  <a:cubicBezTo>
                    <a:pt x="464" y="1724"/>
                    <a:pt x="939" y="1701"/>
                    <a:pt x="1408" y="1669"/>
                  </a:cubicBezTo>
                  <a:cubicBezTo>
                    <a:pt x="1737" y="1647"/>
                    <a:pt x="2064" y="1620"/>
                    <a:pt x="2386" y="1551"/>
                  </a:cubicBezTo>
                  <a:cubicBezTo>
                    <a:pt x="2593" y="1507"/>
                    <a:pt x="2798" y="1446"/>
                    <a:pt x="2975" y="1336"/>
                  </a:cubicBezTo>
                  <a:cubicBezTo>
                    <a:pt x="3141" y="1232"/>
                    <a:pt x="3282" y="1085"/>
                    <a:pt x="3461" y="999"/>
                  </a:cubicBezTo>
                  <a:cubicBezTo>
                    <a:pt x="3602" y="931"/>
                    <a:pt x="3768" y="901"/>
                    <a:pt x="3819" y="794"/>
                  </a:cubicBezTo>
                  <a:lnTo>
                    <a:pt x="3845" y="768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600" b="0" i="0" u="none" strike="noStrike" cap="none" spc="0" baseline="-25000">
                <a:ln>
                  <a:noFill/>
                </a:ln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31" name="AutoShape 7"/>
            <p:cNvSpPr>
              <a:spLocks noChangeAspect="1" noChangeArrowheads="1" noTextEdit="1"/>
            </p:cNvSpPr>
            <p:nvPr/>
          </p:nvSpPr>
          <p:spPr bwMode="auto">
            <a:xfrm>
              <a:off x="1732" y="1828"/>
              <a:ext cx="4028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600" b="0" i="0" u="none" strike="noStrike" cap="none" spc="0" baseline="-25000">
                <a:ln>
                  <a:noFill/>
                </a:ln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32" name="Freeform 8" descr="70%"/>
            <p:cNvSpPr/>
            <p:nvPr/>
          </p:nvSpPr>
          <p:spPr bwMode="auto">
            <a:xfrm>
              <a:off x="1742" y="1839"/>
              <a:ext cx="3996" cy="567"/>
            </a:xfrm>
            <a:custGeom>
              <a:avLst/>
              <a:gdLst>
                <a:gd name="T0" fmla="*/ 16 w 7991"/>
                <a:gd name="T1" fmla="*/ 3 h 1132"/>
                <a:gd name="T2" fmla="*/ 16 w 7991"/>
                <a:gd name="T3" fmla="*/ 3 h 1132"/>
                <a:gd name="T4" fmla="*/ 15 w 7991"/>
                <a:gd name="T5" fmla="*/ 3 h 1132"/>
                <a:gd name="T6" fmla="*/ 15 w 7991"/>
                <a:gd name="T7" fmla="*/ 3 h 1132"/>
                <a:gd name="T8" fmla="*/ 15 w 7991"/>
                <a:gd name="T9" fmla="*/ 3 h 1132"/>
                <a:gd name="T10" fmla="*/ 14 w 7991"/>
                <a:gd name="T11" fmla="*/ 2 h 1132"/>
                <a:gd name="T12" fmla="*/ 14 w 7991"/>
                <a:gd name="T13" fmla="*/ 2 h 1132"/>
                <a:gd name="T14" fmla="*/ 13 w 7991"/>
                <a:gd name="T15" fmla="*/ 2 h 1132"/>
                <a:gd name="T16" fmla="*/ 12 w 7991"/>
                <a:gd name="T17" fmla="*/ 2 h 1132"/>
                <a:gd name="T18" fmla="*/ 12 w 7991"/>
                <a:gd name="T19" fmla="*/ 2 h 1132"/>
                <a:gd name="T20" fmla="*/ 11 w 7991"/>
                <a:gd name="T21" fmla="*/ 2 h 1132"/>
                <a:gd name="T22" fmla="*/ 10 w 7991"/>
                <a:gd name="T23" fmla="*/ 2 h 1132"/>
                <a:gd name="T24" fmla="*/ 9 w 7991"/>
                <a:gd name="T25" fmla="*/ 2 h 1132"/>
                <a:gd name="T26" fmla="*/ 8 w 7991"/>
                <a:gd name="T27" fmla="*/ 2 h 1132"/>
                <a:gd name="T28" fmla="*/ 7 w 7991"/>
                <a:gd name="T29" fmla="*/ 2 h 1132"/>
                <a:gd name="T30" fmla="*/ 6 w 7991"/>
                <a:gd name="T31" fmla="*/ 2 h 1132"/>
                <a:gd name="T32" fmla="*/ 5 w 7991"/>
                <a:gd name="T33" fmla="*/ 3 h 1132"/>
                <a:gd name="T34" fmla="*/ 4 w 7991"/>
                <a:gd name="T35" fmla="*/ 3 h 1132"/>
                <a:gd name="T36" fmla="*/ 3 w 7991"/>
                <a:gd name="T37" fmla="*/ 3 h 1132"/>
                <a:gd name="T38" fmla="*/ 3 w 7991"/>
                <a:gd name="T39" fmla="*/ 3 h 1132"/>
                <a:gd name="T40" fmla="*/ 2 w 7991"/>
                <a:gd name="T41" fmla="*/ 3 h 1132"/>
                <a:gd name="T42" fmla="*/ 2 w 7991"/>
                <a:gd name="T43" fmla="*/ 3 h 1132"/>
                <a:gd name="T44" fmla="*/ 1 w 7991"/>
                <a:gd name="T45" fmla="*/ 3 h 1132"/>
                <a:gd name="T46" fmla="*/ 1 w 7991"/>
                <a:gd name="T47" fmla="*/ 3 h 1132"/>
                <a:gd name="T48" fmla="*/ 1 w 7991"/>
                <a:gd name="T49" fmla="*/ 1 h 1132"/>
                <a:gd name="T50" fmla="*/ 3 w 7991"/>
                <a:gd name="T51" fmla="*/ 1 h 1132"/>
                <a:gd name="T52" fmla="*/ 4 w 7991"/>
                <a:gd name="T53" fmla="*/ 1 h 1132"/>
                <a:gd name="T54" fmla="*/ 5 w 7991"/>
                <a:gd name="T55" fmla="*/ 1 h 1132"/>
                <a:gd name="T56" fmla="*/ 5 w 7991"/>
                <a:gd name="T57" fmla="*/ 1 h 1132"/>
                <a:gd name="T58" fmla="*/ 6 w 7991"/>
                <a:gd name="T59" fmla="*/ 1 h 1132"/>
                <a:gd name="T60" fmla="*/ 6 w 7991"/>
                <a:gd name="T61" fmla="*/ 1 h 1132"/>
                <a:gd name="T62" fmla="*/ 6 w 7991"/>
                <a:gd name="T63" fmla="*/ 1 h 1132"/>
                <a:gd name="T64" fmla="*/ 6 w 7991"/>
                <a:gd name="T65" fmla="*/ 1 h 1132"/>
                <a:gd name="T66" fmla="*/ 6 w 7991"/>
                <a:gd name="T67" fmla="*/ 1 h 1132"/>
                <a:gd name="T68" fmla="*/ 7 w 7991"/>
                <a:gd name="T69" fmla="*/ 1 h 1132"/>
                <a:gd name="T70" fmla="*/ 7 w 7991"/>
                <a:gd name="T71" fmla="*/ 1 h 1132"/>
                <a:gd name="T72" fmla="*/ 8 w 7991"/>
                <a:gd name="T73" fmla="*/ 1 h 1132"/>
                <a:gd name="T74" fmla="*/ 8 w 7991"/>
                <a:gd name="T75" fmla="*/ 1 h 1132"/>
                <a:gd name="T76" fmla="*/ 8 w 7991"/>
                <a:gd name="T77" fmla="*/ 1 h 1132"/>
                <a:gd name="T78" fmla="*/ 8 w 7991"/>
                <a:gd name="T79" fmla="*/ 1 h 1132"/>
                <a:gd name="T80" fmla="*/ 8 w 7991"/>
                <a:gd name="T81" fmla="*/ 1 h 1132"/>
                <a:gd name="T82" fmla="*/ 9 w 7991"/>
                <a:gd name="T83" fmla="*/ 1 h 1132"/>
                <a:gd name="T84" fmla="*/ 9 w 7991"/>
                <a:gd name="T85" fmla="*/ 1 h 1132"/>
                <a:gd name="T86" fmla="*/ 10 w 7991"/>
                <a:gd name="T87" fmla="*/ 1 h 1132"/>
                <a:gd name="T88" fmla="*/ 10 w 7991"/>
                <a:gd name="T89" fmla="*/ 1 h 1132"/>
                <a:gd name="T90" fmla="*/ 10 w 7991"/>
                <a:gd name="T91" fmla="*/ 1 h 1132"/>
                <a:gd name="T92" fmla="*/ 10 w 7991"/>
                <a:gd name="T93" fmla="*/ 1 h 1132"/>
                <a:gd name="T94" fmla="*/ 10 w 7991"/>
                <a:gd name="T95" fmla="*/ 1 h 1132"/>
                <a:gd name="T96" fmla="*/ 10 w 7991"/>
                <a:gd name="T97" fmla="*/ 1 h 1132"/>
                <a:gd name="T98" fmla="*/ 12 w 7991"/>
                <a:gd name="T99" fmla="*/ 1 h 1132"/>
                <a:gd name="T100" fmla="*/ 13 w 7991"/>
                <a:gd name="T101" fmla="*/ 1 h 1132"/>
                <a:gd name="T102" fmla="*/ 14 w 7991"/>
                <a:gd name="T103" fmla="*/ 1 h 1132"/>
                <a:gd name="T104" fmla="*/ 16 w 7991"/>
                <a:gd name="T105" fmla="*/ 1 h 11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991"/>
                <a:gd name="T160" fmla="*/ 0 h 1132"/>
                <a:gd name="T161" fmla="*/ 7991 w 7991"/>
                <a:gd name="T162" fmla="*/ 1132 h 11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991" h="1132" extrusionOk="0">
                  <a:moveTo>
                    <a:pt x="7991" y="1132"/>
                  </a:moveTo>
                  <a:lnTo>
                    <a:pt x="7941" y="1132"/>
                  </a:lnTo>
                  <a:lnTo>
                    <a:pt x="7924" y="1132"/>
                  </a:lnTo>
                  <a:lnTo>
                    <a:pt x="7907" y="1132"/>
                  </a:lnTo>
                  <a:lnTo>
                    <a:pt x="7887" y="1130"/>
                  </a:lnTo>
                  <a:lnTo>
                    <a:pt x="7868" y="1130"/>
                  </a:lnTo>
                  <a:lnTo>
                    <a:pt x="7847" y="1128"/>
                  </a:lnTo>
                  <a:lnTo>
                    <a:pt x="7826" y="1126"/>
                  </a:lnTo>
                  <a:lnTo>
                    <a:pt x="7803" y="1123"/>
                  </a:lnTo>
                  <a:lnTo>
                    <a:pt x="7780" y="1119"/>
                  </a:lnTo>
                  <a:lnTo>
                    <a:pt x="7757" y="1115"/>
                  </a:lnTo>
                  <a:lnTo>
                    <a:pt x="7732" y="1111"/>
                  </a:lnTo>
                  <a:lnTo>
                    <a:pt x="7707" y="1107"/>
                  </a:lnTo>
                  <a:lnTo>
                    <a:pt x="7681" y="1103"/>
                  </a:lnTo>
                  <a:lnTo>
                    <a:pt x="7656" y="1098"/>
                  </a:lnTo>
                  <a:lnTo>
                    <a:pt x="7629" y="1094"/>
                  </a:lnTo>
                  <a:lnTo>
                    <a:pt x="7602" y="1088"/>
                  </a:lnTo>
                  <a:lnTo>
                    <a:pt x="7575" y="1084"/>
                  </a:lnTo>
                  <a:lnTo>
                    <a:pt x="7546" y="1078"/>
                  </a:lnTo>
                  <a:lnTo>
                    <a:pt x="7520" y="1073"/>
                  </a:lnTo>
                  <a:lnTo>
                    <a:pt x="7491" y="1069"/>
                  </a:lnTo>
                  <a:lnTo>
                    <a:pt x="7462" y="1063"/>
                  </a:lnTo>
                  <a:lnTo>
                    <a:pt x="7435" y="1059"/>
                  </a:lnTo>
                  <a:lnTo>
                    <a:pt x="7407" y="1054"/>
                  </a:lnTo>
                  <a:lnTo>
                    <a:pt x="7340" y="1044"/>
                  </a:lnTo>
                  <a:lnTo>
                    <a:pt x="7275" y="1036"/>
                  </a:lnTo>
                  <a:lnTo>
                    <a:pt x="7209" y="1027"/>
                  </a:lnTo>
                  <a:lnTo>
                    <a:pt x="7144" y="1021"/>
                  </a:lnTo>
                  <a:lnTo>
                    <a:pt x="7077" y="1015"/>
                  </a:lnTo>
                  <a:lnTo>
                    <a:pt x="7012" y="1010"/>
                  </a:lnTo>
                  <a:lnTo>
                    <a:pt x="6947" y="1004"/>
                  </a:lnTo>
                  <a:lnTo>
                    <a:pt x="6882" y="1000"/>
                  </a:lnTo>
                  <a:lnTo>
                    <a:pt x="6817" y="998"/>
                  </a:lnTo>
                  <a:lnTo>
                    <a:pt x="6752" y="994"/>
                  </a:lnTo>
                  <a:lnTo>
                    <a:pt x="6685" y="992"/>
                  </a:lnTo>
                  <a:lnTo>
                    <a:pt x="6619" y="990"/>
                  </a:lnTo>
                  <a:lnTo>
                    <a:pt x="6554" y="988"/>
                  </a:lnTo>
                  <a:lnTo>
                    <a:pt x="6489" y="987"/>
                  </a:lnTo>
                  <a:lnTo>
                    <a:pt x="6422" y="985"/>
                  </a:lnTo>
                  <a:lnTo>
                    <a:pt x="6357" y="983"/>
                  </a:lnTo>
                  <a:lnTo>
                    <a:pt x="6292" y="983"/>
                  </a:lnTo>
                  <a:lnTo>
                    <a:pt x="6227" y="981"/>
                  </a:lnTo>
                  <a:lnTo>
                    <a:pt x="6160" y="979"/>
                  </a:lnTo>
                  <a:lnTo>
                    <a:pt x="6095" y="977"/>
                  </a:lnTo>
                  <a:lnTo>
                    <a:pt x="6028" y="975"/>
                  </a:lnTo>
                  <a:lnTo>
                    <a:pt x="5962" y="973"/>
                  </a:lnTo>
                  <a:lnTo>
                    <a:pt x="5895" y="969"/>
                  </a:lnTo>
                  <a:lnTo>
                    <a:pt x="5811" y="965"/>
                  </a:lnTo>
                  <a:lnTo>
                    <a:pt x="5725" y="960"/>
                  </a:lnTo>
                  <a:lnTo>
                    <a:pt x="5641" y="954"/>
                  </a:lnTo>
                  <a:lnTo>
                    <a:pt x="5555" y="948"/>
                  </a:lnTo>
                  <a:lnTo>
                    <a:pt x="5470" y="942"/>
                  </a:lnTo>
                  <a:lnTo>
                    <a:pt x="5384" y="935"/>
                  </a:lnTo>
                  <a:lnTo>
                    <a:pt x="5298" y="927"/>
                  </a:lnTo>
                  <a:lnTo>
                    <a:pt x="5212" y="919"/>
                  </a:lnTo>
                  <a:lnTo>
                    <a:pt x="5125" y="912"/>
                  </a:lnTo>
                  <a:lnTo>
                    <a:pt x="5041" y="904"/>
                  </a:lnTo>
                  <a:lnTo>
                    <a:pt x="4955" y="898"/>
                  </a:lnTo>
                  <a:lnTo>
                    <a:pt x="4869" y="891"/>
                  </a:lnTo>
                  <a:lnTo>
                    <a:pt x="4783" y="883"/>
                  </a:lnTo>
                  <a:lnTo>
                    <a:pt x="4696" y="877"/>
                  </a:lnTo>
                  <a:lnTo>
                    <a:pt x="4610" y="872"/>
                  </a:lnTo>
                  <a:lnTo>
                    <a:pt x="4526" y="866"/>
                  </a:lnTo>
                  <a:lnTo>
                    <a:pt x="4440" y="860"/>
                  </a:lnTo>
                  <a:lnTo>
                    <a:pt x="4354" y="856"/>
                  </a:lnTo>
                  <a:lnTo>
                    <a:pt x="4269" y="852"/>
                  </a:lnTo>
                  <a:lnTo>
                    <a:pt x="4183" y="851"/>
                  </a:lnTo>
                  <a:lnTo>
                    <a:pt x="4097" y="849"/>
                  </a:lnTo>
                  <a:lnTo>
                    <a:pt x="4013" y="849"/>
                  </a:lnTo>
                  <a:lnTo>
                    <a:pt x="3928" y="851"/>
                  </a:lnTo>
                  <a:lnTo>
                    <a:pt x="3842" y="852"/>
                  </a:lnTo>
                  <a:lnTo>
                    <a:pt x="3739" y="856"/>
                  </a:lnTo>
                  <a:lnTo>
                    <a:pt x="3635" y="864"/>
                  </a:lnTo>
                  <a:lnTo>
                    <a:pt x="3532" y="872"/>
                  </a:lnTo>
                  <a:lnTo>
                    <a:pt x="3428" y="881"/>
                  </a:lnTo>
                  <a:lnTo>
                    <a:pt x="3325" y="893"/>
                  </a:lnTo>
                  <a:lnTo>
                    <a:pt x="3222" y="904"/>
                  </a:lnTo>
                  <a:lnTo>
                    <a:pt x="3118" y="918"/>
                  </a:lnTo>
                  <a:lnTo>
                    <a:pt x="3015" y="933"/>
                  </a:lnTo>
                  <a:lnTo>
                    <a:pt x="2911" y="948"/>
                  </a:lnTo>
                  <a:lnTo>
                    <a:pt x="2810" y="964"/>
                  </a:lnTo>
                  <a:lnTo>
                    <a:pt x="2706" y="979"/>
                  </a:lnTo>
                  <a:lnTo>
                    <a:pt x="2603" y="994"/>
                  </a:lnTo>
                  <a:lnTo>
                    <a:pt x="2501" y="1010"/>
                  </a:lnTo>
                  <a:lnTo>
                    <a:pt x="2398" y="1025"/>
                  </a:lnTo>
                  <a:lnTo>
                    <a:pt x="2295" y="1040"/>
                  </a:lnTo>
                  <a:lnTo>
                    <a:pt x="2191" y="1055"/>
                  </a:lnTo>
                  <a:lnTo>
                    <a:pt x="2088" y="1069"/>
                  </a:lnTo>
                  <a:lnTo>
                    <a:pt x="1984" y="1080"/>
                  </a:lnTo>
                  <a:lnTo>
                    <a:pt x="1881" y="1092"/>
                  </a:lnTo>
                  <a:lnTo>
                    <a:pt x="1777" y="1101"/>
                  </a:lnTo>
                  <a:lnTo>
                    <a:pt x="1674" y="1111"/>
                  </a:lnTo>
                  <a:lnTo>
                    <a:pt x="1569" y="1117"/>
                  </a:lnTo>
                  <a:lnTo>
                    <a:pt x="1463" y="1123"/>
                  </a:lnTo>
                  <a:lnTo>
                    <a:pt x="1360" y="1124"/>
                  </a:lnTo>
                  <a:lnTo>
                    <a:pt x="1304" y="1126"/>
                  </a:lnTo>
                  <a:lnTo>
                    <a:pt x="1247" y="1126"/>
                  </a:lnTo>
                  <a:lnTo>
                    <a:pt x="1191" y="1126"/>
                  </a:lnTo>
                  <a:lnTo>
                    <a:pt x="1136" y="1124"/>
                  </a:lnTo>
                  <a:lnTo>
                    <a:pt x="1080" y="1124"/>
                  </a:lnTo>
                  <a:lnTo>
                    <a:pt x="1025" y="1123"/>
                  </a:lnTo>
                  <a:lnTo>
                    <a:pt x="969" y="1121"/>
                  </a:lnTo>
                  <a:lnTo>
                    <a:pt x="914" y="1119"/>
                  </a:lnTo>
                  <a:lnTo>
                    <a:pt x="858" y="1117"/>
                  </a:lnTo>
                  <a:lnTo>
                    <a:pt x="803" y="1115"/>
                  </a:lnTo>
                  <a:lnTo>
                    <a:pt x="747" y="1113"/>
                  </a:lnTo>
                  <a:lnTo>
                    <a:pt x="691" y="1111"/>
                  </a:lnTo>
                  <a:lnTo>
                    <a:pt x="636" y="1109"/>
                  </a:lnTo>
                  <a:lnTo>
                    <a:pt x="582" y="1107"/>
                  </a:lnTo>
                  <a:lnTo>
                    <a:pt x="529" y="1107"/>
                  </a:lnTo>
                  <a:lnTo>
                    <a:pt x="473" y="1107"/>
                  </a:lnTo>
                  <a:lnTo>
                    <a:pt x="419" y="1107"/>
                  </a:lnTo>
                  <a:lnTo>
                    <a:pt x="366" y="1107"/>
                  </a:lnTo>
                  <a:lnTo>
                    <a:pt x="314" y="1107"/>
                  </a:lnTo>
                  <a:lnTo>
                    <a:pt x="260" y="1109"/>
                  </a:lnTo>
                  <a:lnTo>
                    <a:pt x="209" y="1113"/>
                  </a:lnTo>
                  <a:lnTo>
                    <a:pt x="157" y="1115"/>
                  </a:lnTo>
                  <a:lnTo>
                    <a:pt x="105" y="1121"/>
                  </a:lnTo>
                  <a:lnTo>
                    <a:pt x="56" y="1124"/>
                  </a:lnTo>
                  <a:lnTo>
                    <a:pt x="4" y="1132"/>
                  </a:lnTo>
                  <a:lnTo>
                    <a:pt x="0" y="521"/>
                  </a:lnTo>
                  <a:lnTo>
                    <a:pt x="111" y="513"/>
                  </a:lnTo>
                  <a:lnTo>
                    <a:pt x="226" y="510"/>
                  </a:lnTo>
                  <a:lnTo>
                    <a:pt x="339" y="506"/>
                  </a:lnTo>
                  <a:lnTo>
                    <a:pt x="454" y="506"/>
                  </a:lnTo>
                  <a:lnTo>
                    <a:pt x="571" y="504"/>
                  </a:lnTo>
                  <a:lnTo>
                    <a:pt x="686" y="504"/>
                  </a:lnTo>
                  <a:lnTo>
                    <a:pt x="803" y="504"/>
                  </a:lnTo>
                  <a:lnTo>
                    <a:pt x="919" y="504"/>
                  </a:lnTo>
                  <a:lnTo>
                    <a:pt x="1036" y="502"/>
                  </a:lnTo>
                  <a:lnTo>
                    <a:pt x="1155" y="500"/>
                  </a:lnTo>
                  <a:lnTo>
                    <a:pt x="1272" y="496"/>
                  </a:lnTo>
                  <a:lnTo>
                    <a:pt x="1389" y="490"/>
                  </a:lnTo>
                  <a:lnTo>
                    <a:pt x="1504" y="483"/>
                  </a:lnTo>
                  <a:lnTo>
                    <a:pt x="1620" y="471"/>
                  </a:lnTo>
                  <a:lnTo>
                    <a:pt x="1735" y="458"/>
                  </a:lnTo>
                  <a:lnTo>
                    <a:pt x="1848" y="441"/>
                  </a:lnTo>
                  <a:lnTo>
                    <a:pt x="1961" y="420"/>
                  </a:lnTo>
                  <a:lnTo>
                    <a:pt x="2074" y="395"/>
                  </a:lnTo>
                  <a:lnTo>
                    <a:pt x="2185" y="364"/>
                  </a:lnTo>
                  <a:lnTo>
                    <a:pt x="2295" y="329"/>
                  </a:lnTo>
                  <a:lnTo>
                    <a:pt x="2402" y="289"/>
                  </a:lnTo>
                  <a:lnTo>
                    <a:pt x="2425" y="282"/>
                  </a:lnTo>
                  <a:lnTo>
                    <a:pt x="2446" y="272"/>
                  </a:lnTo>
                  <a:lnTo>
                    <a:pt x="2467" y="262"/>
                  </a:lnTo>
                  <a:lnTo>
                    <a:pt x="2488" y="253"/>
                  </a:lnTo>
                  <a:lnTo>
                    <a:pt x="2509" y="243"/>
                  </a:lnTo>
                  <a:lnTo>
                    <a:pt x="2528" y="234"/>
                  </a:lnTo>
                  <a:lnTo>
                    <a:pt x="2549" y="222"/>
                  </a:lnTo>
                  <a:lnTo>
                    <a:pt x="2570" y="213"/>
                  </a:lnTo>
                  <a:lnTo>
                    <a:pt x="2590" y="201"/>
                  </a:lnTo>
                  <a:lnTo>
                    <a:pt x="2609" y="190"/>
                  </a:lnTo>
                  <a:lnTo>
                    <a:pt x="2628" y="178"/>
                  </a:lnTo>
                  <a:lnTo>
                    <a:pt x="2647" y="167"/>
                  </a:lnTo>
                  <a:lnTo>
                    <a:pt x="2664" y="155"/>
                  </a:lnTo>
                  <a:lnTo>
                    <a:pt x="2683" y="142"/>
                  </a:lnTo>
                  <a:lnTo>
                    <a:pt x="2701" y="130"/>
                  </a:lnTo>
                  <a:lnTo>
                    <a:pt x="2716" y="117"/>
                  </a:lnTo>
                  <a:lnTo>
                    <a:pt x="2733" y="103"/>
                  </a:lnTo>
                  <a:lnTo>
                    <a:pt x="2749" y="90"/>
                  </a:lnTo>
                  <a:lnTo>
                    <a:pt x="2764" y="77"/>
                  </a:lnTo>
                  <a:lnTo>
                    <a:pt x="2777" y="61"/>
                  </a:lnTo>
                  <a:lnTo>
                    <a:pt x="2791" y="46"/>
                  </a:lnTo>
                  <a:lnTo>
                    <a:pt x="2804" y="31"/>
                  </a:lnTo>
                  <a:lnTo>
                    <a:pt x="2816" y="15"/>
                  </a:lnTo>
                  <a:lnTo>
                    <a:pt x="2827" y="0"/>
                  </a:lnTo>
                  <a:lnTo>
                    <a:pt x="2863" y="23"/>
                  </a:lnTo>
                  <a:lnTo>
                    <a:pt x="2902" y="44"/>
                  </a:lnTo>
                  <a:lnTo>
                    <a:pt x="2944" y="63"/>
                  </a:lnTo>
                  <a:lnTo>
                    <a:pt x="2986" y="79"/>
                  </a:lnTo>
                  <a:lnTo>
                    <a:pt x="3030" y="92"/>
                  </a:lnTo>
                  <a:lnTo>
                    <a:pt x="3074" y="103"/>
                  </a:lnTo>
                  <a:lnTo>
                    <a:pt x="3120" y="113"/>
                  </a:lnTo>
                  <a:lnTo>
                    <a:pt x="3168" y="121"/>
                  </a:lnTo>
                  <a:lnTo>
                    <a:pt x="3216" y="126"/>
                  </a:lnTo>
                  <a:lnTo>
                    <a:pt x="3262" y="132"/>
                  </a:lnTo>
                  <a:lnTo>
                    <a:pt x="3310" y="138"/>
                  </a:lnTo>
                  <a:lnTo>
                    <a:pt x="3356" y="142"/>
                  </a:lnTo>
                  <a:lnTo>
                    <a:pt x="3402" y="147"/>
                  </a:lnTo>
                  <a:lnTo>
                    <a:pt x="3446" y="151"/>
                  </a:lnTo>
                  <a:lnTo>
                    <a:pt x="3488" y="157"/>
                  </a:lnTo>
                  <a:lnTo>
                    <a:pt x="3528" y="163"/>
                  </a:lnTo>
                  <a:lnTo>
                    <a:pt x="3551" y="167"/>
                  </a:lnTo>
                  <a:lnTo>
                    <a:pt x="3572" y="170"/>
                  </a:lnTo>
                  <a:lnTo>
                    <a:pt x="3593" y="174"/>
                  </a:lnTo>
                  <a:lnTo>
                    <a:pt x="3612" y="178"/>
                  </a:lnTo>
                  <a:lnTo>
                    <a:pt x="3633" y="184"/>
                  </a:lnTo>
                  <a:lnTo>
                    <a:pt x="3653" y="188"/>
                  </a:lnTo>
                  <a:lnTo>
                    <a:pt x="3670" y="193"/>
                  </a:lnTo>
                  <a:lnTo>
                    <a:pt x="3689" y="197"/>
                  </a:lnTo>
                  <a:lnTo>
                    <a:pt x="3706" y="203"/>
                  </a:lnTo>
                  <a:lnTo>
                    <a:pt x="3723" y="209"/>
                  </a:lnTo>
                  <a:lnTo>
                    <a:pt x="3741" y="213"/>
                  </a:lnTo>
                  <a:lnTo>
                    <a:pt x="3756" y="218"/>
                  </a:lnTo>
                  <a:lnTo>
                    <a:pt x="3773" y="224"/>
                  </a:lnTo>
                  <a:lnTo>
                    <a:pt x="3789" y="228"/>
                  </a:lnTo>
                  <a:lnTo>
                    <a:pt x="3804" y="234"/>
                  </a:lnTo>
                  <a:lnTo>
                    <a:pt x="3819" y="238"/>
                  </a:lnTo>
                  <a:lnTo>
                    <a:pt x="3835" y="243"/>
                  </a:lnTo>
                  <a:lnTo>
                    <a:pt x="3848" y="247"/>
                  </a:lnTo>
                  <a:lnTo>
                    <a:pt x="3863" y="251"/>
                  </a:lnTo>
                  <a:lnTo>
                    <a:pt x="3877" y="255"/>
                  </a:lnTo>
                  <a:lnTo>
                    <a:pt x="3928" y="268"/>
                  </a:lnTo>
                  <a:lnTo>
                    <a:pt x="3978" y="280"/>
                  </a:lnTo>
                  <a:lnTo>
                    <a:pt x="4026" y="285"/>
                  </a:lnTo>
                  <a:lnTo>
                    <a:pt x="4072" y="289"/>
                  </a:lnTo>
                  <a:lnTo>
                    <a:pt x="4118" y="289"/>
                  </a:lnTo>
                  <a:lnTo>
                    <a:pt x="4164" y="287"/>
                  </a:lnTo>
                  <a:lnTo>
                    <a:pt x="4208" y="282"/>
                  </a:lnTo>
                  <a:lnTo>
                    <a:pt x="4254" y="274"/>
                  </a:lnTo>
                  <a:lnTo>
                    <a:pt x="4302" y="262"/>
                  </a:lnTo>
                  <a:lnTo>
                    <a:pt x="4348" y="251"/>
                  </a:lnTo>
                  <a:lnTo>
                    <a:pt x="4398" y="234"/>
                  </a:lnTo>
                  <a:lnTo>
                    <a:pt x="4449" y="216"/>
                  </a:lnTo>
                  <a:lnTo>
                    <a:pt x="4503" y="197"/>
                  </a:lnTo>
                  <a:lnTo>
                    <a:pt x="4560" y="174"/>
                  </a:lnTo>
                  <a:lnTo>
                    <a:pt x="4620" y="149"/>
                  </a:lnTo>
                  <a:lnTo>
                    <a:pt x="4683" y="123"/>
                  </a:lnTo>
                  <a:lnTo>
                    <a:pt x="4750" y="96"/>
                  </a:lnTo>
                  <a:lnTo>
                    <a:pt x="4823" y="65"/>
                  </a:lnTo>
                  <a:lnTo>
                    <a:pt x="4899" y="33"/>
                  </a:lnTo>
                  <a:lnTo>
                    <a:pt x="4982" y="0"/>
                  </a:lnTo>
                  <a:lnTo>
                    <a:pt x="4986" y="4"/>
                  </a:lnTo>
                  <a:lnTo>
                    <a:pt x="4991" y="6"/>
                  </a:lnTo>
                  <a:lnTo>
                    <a:pt x="4997" y="10"/>
                  </a:lnTo>
                  <a:lnTo>
                    <a:pt x="5001" y="11"/>
                  </a:lnTo>
                  <a:lnTo>
                    <a:pt x="5005" y="13"/>
                  </a:lnTo>
                  <a:lnTo>
                    <a:pt x="5011" y="17"/>
                  </a:lnTo>
                  <a:lnTo>
                    <a:pt x="5014" y="19"/>
                  </a:lnTo>
                  <a:lnTo>
                    <a:pt x="5020" y="21"/>
                  </a:lnTo>
                  <a:lnTo>
                    <a:pt x="5024" y="25"/>
                  </a:lnTo>
                  <a:lnTo>
                    <a:pt x="5028" y="27"/>
                  </a:lnTo>
                  <a:lnTo>
                    <a:pt x="5032" y="29"/>
                  </a:lnTo>
                  <a:lnTo>
                    <a:pt x="5037" y="31"/>
                  </a:lnTo>
                  <a:lnTo>
                    <a:pt x="5041" y="34"/>
                  </a:lnTo>
                  <a:lnTo>
                    <a:pt x="5045" y="36"/>
                  </a:lnTo>
                  <a:lnTo>
                    <a:pt x="5049" y="38"/>
                  </a:lnTo>
                  <a:lnTo>
                    <a:pt x="5053" y="40"/>
                  </a:lnTo>
                  <a:lnTo>
                    <a:pt x="5057" y="42"/>
                  </a:lnTo>
                  <a:lnTo>
                    <a:pt x="5060" y="44"/>
                  </a:lnTo>
                  <a:lnTo>
                    <a:pt x="5064" y="46"/>
                  </a:lnTo>
                  <a:lnTo>
                    <a:pt x="5070" y="48"/>
                  </a:lnTo>
                  <a:lnTo>
                    <a:pt x="5074" y="50"/>
                  </a:lnTo>
                  <a:lnTo>
                    <a:pt x="5078" y="52"/>
                  </a:lnTo>
                  <a:lnTo>
                    <a:pt x="5081" y="54"/>
                  </a:lnTo>
                  <a:lnTo>
                    <a:pt x="5189" y="103"/>
                  </a:lnTo>
                  <a:lnTo>
                    <a:pt x="5304" y="149"/>
                  </a:lnTo>
                  <a:lnTo>
                    <a:pt x="5422" y="190"/>
                  </a:lnTo>
                  <a:lnTo>
                    <a:pt x="5547" y="228"/>
                  </a:lnTo>
                  <a:lnTo>
                    <a:pt x="5677" y="262"/>
                  </a:lnTo>
                  <a:lnTo>
                    <a:pt x="5811" y="293"/>
                  </a:lnTo>
                  <a:lnTo>
                    <a:pt x="5947" y="322"/>
                  </a:lnTo>
                  <a:lnTo>
                    <a:pt x="6087" y="347"/>
                  </a:lnTo>
                  <a:lnTo>
                    <a:pt x="6229" y="370"/>
                  </a:lnTo>
                  <a:lnTo>
                    <a:pt x="6372" y="391"/>
                  </a:lnTo>
                  <a:lnTo>
                    <a:pt x="6516" y="408"/>
                  </a:lnTo>
                  <a:lnTo>
                    <a:pt x="6660" y="425"/>
                  </a:lnTo>
                  <a:lnTo>
                    <a:pt x="6805" y="439"/>
                  </a:lnTo>
                  <a:lnTo>
                    <a:pt x="6947" y="452"/>
                  </a:lnTo>
                  <a:lnTo>
                    <a:pt x="7089" y="464"/>
                  </a:lnTo>
                  <a:lnTo>
                    <a:pt x="7229" y="473"/>
                  </a:lnTo>
                  <a:lnTo>
                    <a:pt x="7365" y="483"/>
                  </a:lnTo>
                  <a:lnTo>
                    <a:pt x="7499" y="490"/>
                  </a:lnTo>
                  <a:lnTo>
                    <a:pt x="7629" y="498"/>
                  </a:lnTo>
                  <a:lnTo>
                    <a:pt x="7753" y="506"/>
                  </a:lnTo>
                  <a:lnTo>
                    <a:pt x="7872" y="513"/>
                  </a:lnTo>
                  <a:lnTo>
                    <a:pt x="7985" y="521"/>
                  </a:lnTo>
                  <a:lnTo>
                    <a:pt x="7991" y="1132"/>
                  </a:lnTo>
                  <a:close/>
                </a:path>
              </a:pathLst>
            </a:custGeom>
            <a:pattFill prst="pct70">
              <a:fgClr>
                <a:srgbClr val="B2B2B2"/>
              </a:fgClr>
              <a:bgClr>
                <a:srgbClr val="3333CC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600" b="0" i="0" u="none" strike="noStrike" cap="none" spc="0" baseline="-25000">
                <a:ln>
                  <a:noFill/>
                </a:ln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33" name="Freeform 9" descr="Große Konfetti"/>
            <p:cNvSpPr/>
            <p:nvPr/>
          </p:nvSpPr>
          <p:spPr bwMode="auto">
            <a:xfrm>
              <a:off x="3157" y="1691"/>
              <a:ext cx="1075" cy="293"/>
            </a:xfrm>
            <a:custGeom>
              <a:avLst/>
              <a:gdLst>
                <a:gd name="T0" fmla="*/ 4 w 2148"/>
                <a:gd name="T1" fmla="*/ 0 h 590"/>
                <a:gd name="T2" fmla="*/ 4 w 2148"/>
                <a:gd name="T3" fmla="*/ 0 h 590"/>
                <a:gd name="T4" fmla="*/ 4 w 2148"/>
                <a:gd name="T5" fmla="*/ 0 h 590"/>
                <a:gd name="T6" fmla="*/ 4 w 2148"/>
                <a:gd name="T7" fmla="*/ 0 h 590"/>
                <a:gd name="T8" fmla="*/ 4 w 2148"/>
                <a:gd name="T9" fmla="*/ 0 h 590"/>
                <a:gd name="T10" fmla="*/ 4 w 2148"/>
                <a:gd name="T11" fmla="*/ 0 h 590"/>
                <a:gd name="T12" fmla="*/ 4 w 2148"/>
                <a:gd name="T13" fmla="*/ 0 h 590"/>
                <a:gd name="T14" fmla="*/ 3 w 2148"/>
                <a:gd name="T15" fmla="*/ 0 h 590"/>
                <a:gd name="T16" fmla="*/ 3 w 2148"/>
                <a:gd name="T17" fmla="*/ 0 h 590"/>
                <a:gd name="T18" fmla="*/ 3 w 2148"/>
                <a:gd name="T19" fmla="*/ 0 h 590"/>
                <a:gd name="T20" fmla="*/ 3 w 2148"/>
                <a:gd name="T21" fmla="*/ 0 h 590"/>
                <a:gd name="T22" fmla="*/ 3 w 2148"/>
                <a:gd name="T23" fmla="*/ 0 h 590"/>
                <a:gd name="T24" fmla="*/ 3 w 2148"/>
                <a:gd name="T25" fmla="*/ 0 h 590"/>
                <a:gd name="T26" fmla="*/ 2 w 2148"/>
                <a:gd name="T27" fmla="*/ 0 h 590"/>
                <a:gd name="T28" fmla="*/ 2 w 2148"/>
                <a:gd name="T29" fmla="*/ 0 h 590"/>
                <a:gd name="T30" fmla="*/ 2 w 2148"/>
                <a:gd name="T31" fmla="*/ 0 h 590"/>
                <a:gd name="T32" fmla="*/ 2 w 2148"/>
                <a:gd name="T33" fmla="*/ 0 h 590"/>
                <a:gd name="T34" fmla="*/ 2 w 2148"/>
                <a:gd name="T35" fmla="*/ 0 h 590"/>
                <a:gd name="T36" fmla="*/ 2 w 2148"/>
                <a:gd name="T37" fmla="*/ 0 h 590"/>
                <a:gd name="T38" fmla="*/ 2 w 2148"/>
                <a:gd name="T39" fmla="*/ 0 h 590"/>
                <a:gd name="T40" fmla="*/ 2 w 2148"/>
                <a:gd name="T41" fmla="*/ 0 h 590"/>
                <a:gd name="T42" fmla="*/ 2 w 2148"/>
                <a:gd name="T43" fmla="*/ 0 h 590"/>
                <a:gd name="T44" fmla="*/ 2 w 2148"/>
                <a:gd name="T45" fmla="*/ 0 h 590"/>
                <a:gd name="T46" fmla="*/ 2 w 2148"/>
                <a:gd name="T47" fmla="*/ 0 h 590"/>
                <a:gd name="T48" fmla="*/ 1 w 2148"/>
                <a:gd name="T49" fmla="*/ 0 h 590"/>
                <a:gd name="T50" fmla="*/ 1 w 2148"/>
                <a:gd name="T51" fmla="*/ 0 h 590"/>
                <a:gd name="T52" fmla="*/ 1 w 2148"/>
                <a:gd name="T53" fmla="*/ 0 h 590"/>
                <a:gd name="T54" fmla="*/ 1 w 2148"/>
                <a:gd name="T55" fmla="*/ 0 h 590"/>
                <a:gd name="T56" fmla="*/ 1 w 2148"/>
                <a:gd name="T57" fmla="*/ 0 h 590"/>
                <a:gd name="T58" fmla="*/ 1 w 2148"/>
                <a:gd name="T59" fmla="*/ 0 h 590"/>
                <a:gd name="T60" fmla="*/ 1 w 2148"/>
                <a:gd name="T61" fmla="*/ 0 h 590"/>
                <a:gd name="T62" fmla="*/ 2 w 2148"/>
                <a:gd name="T63" fmla="*/ 0 h 590"/>
                <a:gd name="T64" fmla="*/ 2 w 2148"/>
                <a:gd name="T65" fmla="*/ 0 h 590"/>
                <a:gd name="T66" fmla="*/ 2 w 2148"/>
                <a:gd name="T67" fmla="*/ 0 h 590"/>
                <a:gd name="T68" fmla="*/ 2 w 2148"/>
                <a:gd name="T69" fmla="*/ 1 h 590"/>
                <a:gd name="T70" fmla="*/ 3 w 2148"/>
                <a:gd name="T71" fmla="*/ 1 h 590"/>
                <a:gd name="T72" fmla="*/ 3 w 2148"/>
                <a:gd name="T73" fmla="*/ 1 h 590"/>
                <a:gd name="T74" fmla="*/ 3 w 2148"/>
                <a:gd name="T75" fmla="*/ 1 h 590"/>
                <a:gd name="T76" fmla="*/ 3 w 2148"/>
                <a:gd name="T77" fmla="*/ 1 h 590"/>
                <a:gd name="T78" fmla="*/ 3 w 2148"/>
                <a:gd name="T79" fmla="*/ 1 h 590"/>
                <a:gd name="T80" fmla="*/ 3 w 2148"/>
                <a:gd name="T81" fmla="*/ 1 h 590"/>
                <a:gd name="T82" fmla="*/ 3 w 2148"/>
                <a:gd name="T83" fmla="*/ 1 h 590"/>
                <a:gd name="T84" fmla="*/ 4 w 2148"/>
                <a:gd name="T85" fmla="*/ 1 h 590"/>
                <a:gd name="T86" fmla="*/ 4 w 2148"/>
                <a:gd name="T87" fmla="*/ 0 h 590"/>
                <a:gd name="T88" fmla="*/ 4 w 2148"/>
                <a:gd name="T89" fmla="*/ 0 h 590"/>
                <a:gd name="T90" fmla="*/ 4 w 2148"/>
                <a:gd name="T91" fmla="*/ 0 h 590"/>
                <a:gd name="T92" fmla="*/ 4 w 2148"/>
                <a:gd name="T93" fmla="*/ 0 h 590"/>
                <a:gd name="T94" fmla="*/ 4 w 2148"/>
                <a:gd name="T95" fmla="*/ 0 h 590"/>
                <a:gd name="T96" fmla="*/ 5 w 2148"/>
                <a:gd name="T97" fmla="*/ 0 h 590"/>
                <a:gd name="T98" fmla="*/ 5 w 2148"/>
                <a:gd name="T99" fmla="*/ 0 h 590"/>
                <a:gd name="T100" fmla="*/ 5 w 2148"/>
                <a:gd name="T101" fmla="*/ 0 h 590"/>
                <a:gd name="T102" fmla="*/ 5 w 2148"/>
                <a:gd name="T103" fmla="*/ 0 h 590"/>
                <a:gd name="T104" fmla="*/ 5 w 2148"/>
                <a:gd name="T105" fmla="*/ 0 h 590"/>
                <a:gd name="T106" fmla="*/ 5 w 2148"/>
                <a:gd name="T107" fmla="*/ 0 h 590"/>
                <a:gd name="T108" fmla="*/ 5 w 2148"/>
                <a:gd name="T109" fmla="*/ 0 h 590"/>
                <a:gd name="T110" fmla="*/ 5 w 2148"/>
                <a:gd name="T111" fmla="*/ 0 h 590"/>
                <a:gd name="T112" fmla="*/ 5 w 2148"/>
                <a:gd name="T113" fmla="*/ 0 h 590"/>
                <a:gd name="T114" fmla="*/ 4 w 2148"/>
                <a:gd name="T115" fmla="*/ 0 h 590"/>
                <a:gd name="T116" fmla="*/ 4 w 2148"/>
                <a:gd name="T117" fmla="*/ 0 h 590"/>
                <a:gd name="T118" fmla="*/ 4 w 2148"/>
                <a:gd name="T119" fmla="*/ 0 h 5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48"/>
                <a:gd name="T181" fmla="*/ 0 h 590"/>
                <a:gd name="T182" fmla="*/ 2148 w 2148"/>
                <a:gd name="T183" fmla="*/ 590 h 5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48" h="590" extrusionOk="0">
                  <a:moveTo>
                    <a:pt x="1790" y="0"/>
                  </a:moveTo>
                  <a:lnTo>
                    <a:pt x="1786" y="17"/>
                  </a:lnTo>
                  <a:lnTo>
                    <a:pt x="1781" y="35"/>
                  </a:lnTo>
                  <a:lnTo>
                    <a:pt x="1773" y="52"/>
                  </a:lnTo>
                  <a:lnTo>
                    <a:pt x="1767" y="69"/>
                  </a:lnTo>
                  <a:lnTo>
                    <a:pt x="1760" y="87"/>
                  </a:lnTo>
                  <a:lnTo>
                    <a:pt x="1752" y="106"/>
                  </a:lnTo>
                  <a:lnTo>
                    <a:pt x="1742" y="123"/>
                  </a:lnTo>
                  <a:lnTo>
                    <a:pt x="1733" y="140"/>
                  </a:lnTo>
                  <a:lnTo>
                    <a:pt x="1723" y="156"/>
                  </a:lnTo>
                  <a:lnTo>
                    <a:pt x="1714" y="173"/>
                  </a:lnTo>
                  <a:lnTo>
                    <a:pt x="1704" y="190"/>
                  </a:lnTo>
                  <a:lnTo>
                    <a:pt x="1693" y="206"/>
                  </a:lnTo>
                  <a:lnTo>
                    <a:pt x="1681" y="221"/>
                  </a:lnTo>
                  <a:lnTo>
                    <a:pt x="1668" y="234"/>
                  </a:lnTo>
                  <a:lnTo>
                    <a:pt x="1654" y="248"/>
                  </a:lnTo>
                  <a:lnTo>
                    <a:pt x="1641" y="261"/>
                  </a:lnTo>
                  <a:lnTo>
                    <a:pt x="1626" y="275"/>
                  </a:lnTo>
                  <a:lnTo>
                    <a:pt x="1606" y="288"/>
                  </a:lnTo>
                  <a:lnTo>
                    <a:pt x="1589" y="300"/>
                  </a:lnTo>
                  <a:lnTo>
                    <a:pt x="1570" y="311"/>
                  </a:lnTo>
                  <a:lnTo>
                    <a:pt x="1551" y="321"/>
                  </a:lnTo>
                  <a:lnTo>
                    <a:pt x="1532" y="329"/>
                  </a:lnTo>
                  <a:lnTo>
                    <a:pt x="1511" y="336"/>
                  </a:lnTo>
                  <a:lnTo>
                    <a:pt x="1490" y="342"/>
                  </a:lnTo>
                  <a:lnTo>
                    <a:pt x="1469" y="348"/>
                  </a:lnTo>
                  <a:lnTo>
                    <a:pt x="1447" y="354"/>
                  </a:lnTo>
                  <a:lnTo>
                    <a:pt x="1426" y="357"/>
                  </a:lnTo>
                  <a:lnTo>
                    <a:pt x="1403" y="361"/>
                  </a:lnTo>
                  <a:lnTo>
                    <a:pt x="1380" y="363"/>
                  </a:lnTo>
                  <a:lnTo>
                    <a:pt x="1359" y="365"/>
                  </a:lnTo>
                  <a:lnTo>
                    <a:pt x="1336" y="365"/>
                  </a:lnTo>
                  <a:lnTo>
                    <a:pt x="1313" y="365"/>
                  </a:lnTo>
                  <a:lnTo>
                    <a:pt x="1273" y="363"/>
                  </a:lnTo>
                  <a:lnTo>
                    <a:pt x="1231" y="359"/>
                  </a:lnTo>
                  <a:lnTo>
                    <a:pt x="1191" y="356"/>
                  </a:lnTo>
                  <a:lnTo>
                    <a:pt x="1149" y="348"/>
                  </a:lnTo>
                  <a:lnTo>
                    <a:pt x="1109" y="338"/>
                  </a:lnTo>
                  <a:lnTo>
                    <a:pt x="1066" y="329"/>
                  </a:lnTo>
                  <a:lnTo>
                    <a:pt x="1026" y="317"/>
                  </a:lnTo>
                  <a:lnTo>
                    <a:pt x="986" y="306"/>
                  </a:lnTo>
                  <a:lnTo>
                    <a:pt x="946" y="292"/>
                  </a:lnTo>
                  <a:lnTo>
                    <a:pt x="906" y="277"/>
                  </a:lnTo>
                  <a:lnTo>
                    <a:pt x="865" y="263"/>
                  </a:lnTo>
                  <a:lnTo>
                    <a:pt x="827" y="248"/>
                  </a:lnTo>
                  <a:lnTo>
                    <a:pt x="787" y="233"/>
                  </a:lnTo>
                  <a:lnTo>
                    <a:pt x="770" y="225"/>
                  </a:lnTo>
                  <a:lnTo>
                    <a:pt x="752" y="217"/>
                  </a:lnTo>
                  <a:lnTo>
                    <a:pt x="735" y="209"/>
                  </a:lnTo>
                  <a:lnTo>
                    <a:pt x="718" y="202"/>
                  </a:lnTo>
                  <a:lnTo>
                    <a:pt x="703" y="194"/>
                  </a:lnTo>
                  <a:lnTo>
                    <a:pt x="687" y="185"/>
                  </a:lnTo>
                  <a:lnTo>
                    <a:pt x="672" y="175"/>
                  </a:lnTo>
                  <a:lnTo>
                    <a:pt x="659" y="163"/>
                  </a:lnTo>
                  <a:lnTo>
                    <a:pt x="645" y="152"/>
                  </a:lnTo>
                  <a:lnTo>
                    <a:pt x="634" y="138"/>
                  </a:lnTo>
                  <a:lnTo>
                    <a:pt x="624" y="123"/>
                  </a:lnTo>
                  <a:lnTo>
                    <a:pt x="615" y="106"/>
                  </a:lnTo>
                  <a:lnTo>
                    <a:pt x="607" y="88"/>
                  </a:lnTo>
                  <a:lnTo>
                    <a:pt x="601" y="67"/>
                  </a:lnTo>
                  <a:lnTo>
                    <a:pt x="599" y="65"/>
                  </a:lnTo>
                  <a:lnTo>
                    <a:pt x="599" y="62"/>
                  </a:lnTo>
                  <a:lnTo>
                    <a:pt x="597" y="58"/>
                  </a:lnTo>
                  <a:lnTo>
                    <a:pt x="597" y="56"/>
                  </a:lnTo>
                  <a:lnTo>
                    <a:pt x="595" y="52"/>
                  </a:lnTo>
                  <a:lnTo>
                    <a:pt x="594" y="50"/>
                  </a:lnTo>
                  <a:lnTo>
                    <a:pt x="592" y="46"/>
                  </a:lnTo>
                  <a:lnTo>
                    <a:pt x="590" y="46"/>
                  </a:lnTo>
                  <a:lnTo>
                    <a:pt x="588" y="44"/>
                  </a:lnTo>
                  <a:lnTo>
                    <a:pt x="584" y="42"/>
                  </a:lnTo>
                  <a:lnTo>
                    <a:pt x="580" y="42"/>
                  </a:lnTo>
                  <a:lnTo>
                    <a:pt x="576" y="44"/>
                  </a:lnTo>
                  <a:lnTo>
                    <a:pt x="571" y="44"/>
                  </a:lnTo>
                  <a:lnTo>
                    <a:pt x="565" y="46"/>
                  </a:lnTo>
                  <a:lnTo>
                    <a:pt x="509" y="81"/>
                  </a:lnTo>
                  <a:lnTo>
                    <a:pt x="450" y="115"/>
                  </a:lnTo>
                  <a:lnTo>
                    <a:pt x="387" y="146"/>
                  </a:lnTo>
                  <a:lnTo>
                    <a:pt x="320" y="175"/>
                  </a:lnTo>
                  <a:lnTo>
                    <a:pt x="253" y="202"/>
                  </a:lnTo>
                  <a:lnTo>
                    <a:pt x="188" y="229"/>
                  </a:lnTo>
                  <a:lnTo>
                    <a:pt x="121" y="254"/>
                  </a:lnTo>
                  <a:lnTo>
                    <a:pt x="59" y="275"/>
                  </a:lnTo>
                  <a:lnTo>
                    <a:pt x="0" y="296"/>
                  </a:lnTo>
                  <a:lnTo>
                    <a:pt x="44" y="327"/>
                  </a:lnTo>
                  <a:lnTo>
                    <a:pt x="88" y="352"/>
                  </a:lnTo>
                  <a:lnTo>
                    <a:pt x="134" y="375"/>
                  </a:lnTo>
                  <a:lnTo>
                    <a:pt x="182" y="392"/>
                  </a:lnTo>
                  <a:lnTo>
                    <a:pt x="230" y="405"/>
                  </a:lnTo>
                  <a:lnTo>
                    <a:pt x="280" y="417"/>
                  </a:lnTo>
                  <a:lnTo>
                    <a:pt x="327" y="427"/>
                  </a:lnTo>
                  <a:lnTo>
                    <a:pt x="379" y="434"/>
                  </a:lnTo>
                  <a:lnTo>
                    <a:pt x="429" y="440"/>
                  </a:lnTo>
                  <a:lnTo>
                    <a:pt x="481" y="446"/>
                  </a:lnTo>
                  <a:lnTo>
                    <a:pt x="530" y="450"/>
                  </a:lnTo>
                  <a:lnTo>
                    <a:pt x="582" y="454"/>
                  </a:lnTo>
                  <a:lnTo>
                    <a:pt x="634" y="459"/>
                  </a:lnTo>
                  <a:lnTo>
                    <a:pt x="685" y="465"/>
                  </a:lnTo>
                  <a:lnTo>
                    <a:pt x="737" y="473"/>
                  </a:lnTo>
                  <a:lnTo>
                    <a:pt x="787" y="482"/>
                  </a:lnTo>
                  <a:lnTo>
                    <a:pt x="816" y="490"/>
                  </a:lnTo>
                  <a:lnTo>
                    <a:pt x="844" y="496"/>
                  </a:lnTo>
                  <a:lnTo>
                    <a:pt x="873" y="503"/>
                  </a:lnTo>
                  <a:lnTo>
                    <a:pt x="902" y="513"/>
                  </a:lnTo>
                  <a:lnTo>
                    <a:pt x="931" y="521"/>
                  </a:lnTo>
                  <a:lnTo>
                    <a:pt x="959" y="528"/>
                  </a:lnTo>
                  <a:lnTo>
                    <a:pt x="986" y="538"/>
                  </a:lnTo>
                  <a:lnTo>
                    <a:pt x="1015" y="546"/>
                  </a:lnTo>
                  <a:lnTo>
                    <a:pt x="1043" y="553"/>
                  </a:lnTo>
                  <a:lnTo>
                    <a:pt x="1072" y="561"/>
                  </a:lnTo>
                  <a:lnTo>
                    <a:pt x="1101" y="569"/>
                  </a:lnTo>
                  <a:lnTo>
                    <a:pt x="1130" y="575"/>
                  </a:lnTo>
                  <a:lnTo>
                    <a:pt x="1158" y="580"/>
                  </a:lnTo>
                  <a:lnTo>
                    <a:pt x="1187" y="584"/>
                  </a:lnTo>
                  <a:lnTo>
                    <a:pt x="1216" y="588"/>
                  </a:lnTo>
                  <a:lnTo>
                    <a:pt x="1241" y="590"/>
                  </a:lnTo>
                  <a:lnTo>
                    <a:pt x="1266" y="590"/>
                  </a:lnTo>
                  <a:lnTo>
                    <a:pt x="1289" y="590"/>
                  </a:lnTo>
                  <a:lnTo>
                    <a:pt x="1313" y="590"/>
                  </a:lnTo>
                  <a:lnTo>
                    <a:pt x="1336" y="588"/>
                  </a:lnTo>
                  <a:lnTo>
                    <a:pt x="1361" y="586"/>
                  </a:lnTo>
                  <a:lnTo>
                    <a:pt x="1386" y="584"/>
                  </a:lnTo>
                  <a:lnTo>
                    <a:pt x="1409" y="580"/>
                  </a:lnTo>
                  <a:lnTo>
                    <a:pt x="1434" y="576"/>
                  </a:lnTo>
                  <a:lnTo>
                    <a:pt x="1457" y="573"/>
                  </a:lnTo>
                  <a:lnTo>
                    <a:pt x="1482" y="567"/>
                  </a:lnTo>
                  <a:lnTo>
                    <a:pt x="1505" y="561"/>
                  </a:lnTo>
                  <a:lnTo>
                    <a:pt x="1528" y="555"/>
                  </a:lnTo>
                  <a:lnTo>
                    <a:pt x="1551" y="550"/>
                  </a:lnTo>
                  <a:lnTo>
                    <a:pt x="1574" y="542"/>
                  </a:lnTo>
                  <a:lnTo>
                    <a:pt x="1606" y="532"/>
                  </a:lnTo>
                  <a:lnTo>
                    <a:pt x="1637" y="521"/>
                  </a:lnTo>
                  <a:lnTo>
                    <a:pt x="1668" y="509"/>
                  </a:lnTo>
                  <a:lnTo>
                    <a:pt x="1698" y="498"/>
                  </a:lnTo>
                  <a:lnTo>
                    <a:pt x="1727" y="484"/>
                  </a:lnTo>
                  <a:lnTo>
                    <a:pt x="1758" y="471"/>
                  </a:lnTo>
                  <a:lnTo>
                    <a:pt x="1788" y="459"/>
                  </a:lnTo>
                  <a:lnTo>
                    <a:pt x="1817" y="446"/>
                  </a:lnTo>
                  <a:lnTo>
                    <a:pt x="1848" y="432"/>
                  </a:lnTo>
                  <a:lnTo>
                    <a:pt x="1878" y="419"/>
                  </a:lnTo>
                  <a:lnTo>
                    <a:pt x="1909" y="405"/>
                  </a:lnTo>
                  <a:lnTo>
                    <a:pt x="1930" y="396"/>
                  </a:lnTo>
                  <a:lnTo>
                    <a:pt x="1953" y="386"/>
                  </a:lnTo>
                  <a:lnTo>
                    <a:pt x="1976" y="379"/>
                  </a:lnTo>
                  <a:lnTo>
                    <a:pt x="1997" y="369"/>
                  </a:lnTo>
                  <a:lnTo>
                    <a:pt x="2020" y="359"/>
                  </a:lnTo>
                  <a:lnTo>
                    <a:pt x="2041" y="352"/>
                  </a:lnTo>
                  <a:lnTo>
                    <a:pt x="2060" y="342"/>
                  </a:lnTo>
                  <a:lnTo>
                    <a:pt x="2081" y="332"/>
                  </a:lnTo>
                  <a:lnTo>
                    <a:pt x="2098" y="325"/>
                  </a:lnTo>
                  <a:lnTo>
                    <a:pt x="2118" y="315"/>
                  </a:lnTo>
                  <a:lnTo>
                    <a:pt x="2133" y="306"/>
                  </a:lnTo>
                  <a:lnTo>
                    <a:pt x="2148" y="296"/>
                  </a:lnTo>
                  <a:lnTo>
                    <a:pt x="2141" y="292"/>
                  </a:lnTo>
                  <a:lnTo>
                    <a:pt x="2135" y="288"/>
                  </a:lnTo>
                  <a:lnTo>
                    <a:pt x="2129" y="284"/>
                  </a:lnTo>
                  <a:lnTo>
                    <a:pt x="2123" y="283"/>
                  </a:lnTo>
                  <a:lnTo>
                    <a:pt x="2120" y="279"/>
                  </a:lnTo>
                  <a:lnTo>
                    <a:pt x="2116" y="277"/>
                  </a:lnTo>
                  <a:lnTo>
                    <a:pt x="2114" y="275"/>
                  </a:lnTo>
                  <a:lnTo>
                    <a:pt x="2112" y="275"/>
                  </a:lnTo>
                  <a:lnTo>
                    <a:pt x="2110" y="273"/>
                  </a:lnTo>
                  <a:lnTo>
                    <a:pt x="2110" y="271"/>
                  </a:lnTo>
                  <a:lnTo>
                    <a:pt x="2108" y="271"/>
                  </a:lnTo>
                  <a:lnTo>
                    <a:pt x="2108" y="269"/>
                  </a:lnTo>
                  <a:lnTo>
                    <a:pt x="2106" y="269"/>
                  </a:lnTo>
                  <a:lnTo>
                    <a:pt x="2100" y="263"/>
                  </a:lnTo>
                  <a:lnTo>
                    <a:pt x="2089" y="256"/>
                  </a:lnTo>
                  <a:lnTo>
                    <a:pt x="2072" y="246"/>
                  </a:lnTo>
                  <a:lnTo>
                    <a:pt x="2053" y="236"/>
                  </a:lnTo>
                  <a:lnTo>
                    <a:pt x="2028" y="223"/>
                  </a:lnTo>
                  <a:lnTo>
                    <a:pt x="2001" y="208"/>
                  </a:lnTo>
                  <a:lnTo>
                    <a:pt x="1972" y="192"/>
                  </a:lnTo>
                  <a:lnTo>
                    <a:pt x="1943" y="175"/>
                  </a:lnTo>
                  <a:lnTo>
                    <a:pt x="1915" y="154"/>
                  </a:lnTo>
                  <a:lnTo>
                    <a:pt x="1886" y="133"/>
                  </a:lnTo>
                  <a:lnTo>
                    <a:pt x="1859" y="110"/>
                  </a:lnTo>
                  <a:lnTo>
                    <a:pt x="1836" y="85"/>
                  </a:lnTo>
                  <a:lnTo>
                    <a:pt x="1817" y="58"/>
                  </a:lnTo>
                  <a:lnTo>
                    <a:pt x="1802" y="31"/>
                  </a:lnTo>
                  <a:lnTo>
                    <a:pt x="1790" y="0"/>
                  </a:lnTo>
                  <a:close/>
                </a:path>
              </a:pathLst>
            </a:custGeom>
            <a:pattFill prst="lgConfetti">
              <a:fgClr>
                <a:srgbClr val="3333CC"/>
              </a:fgClr>
              <a:bgClr>
                <a:srgbClr val="B2B2B2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600" b="0" i="0" u="none" strike="noStrike" cap="none" spc="0" baseline="-25000">
                <a:ln>
                  <a:noFill/>
                </a:ln>
                <a:solidFill>
                  <a:srgbClr val="FFFFFF"/>
                </a:solidFill>
                <a:ea typeface="+mn-ea"/>
              </a:endParaRPr>
            </a:p>
          </p:txBody>
        </p:sp>
      </p:grp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3289130" y="4442384"/>
            <a:ext cx="6889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de-DE" sz="1200">
                <a:solidFill>
                  <a:srgbClr val="3333CC"/>
                </a:solidFill>
                <a:ea typeface="+mn-ea"/>
                <a:cs typeface="Arial"/>
              </a:rPr>
              <a:t>▼</a:t>
            </a:r>
            <a:endParaRPr/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3046243" y="4209021"/>
            <a:ext cx="1730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400" b="0" i="0" u="none" strike="noStrike" cap="none" spc="0">
                <a:ln>
                  <a:noFill/>
                </a:ln>
                <a:solidFill>
                  <a:srgbClr val="FFFFFF"/>
                </a:solidFill>
                <a:ea typeface="+mn-ea"/>
              </a:rPr>
              <a:t>Grundwasserebene</a:t>
            </a:r>
            <a:endParaRPr/>
          </a:p>
        </p:txBody>
      </p:sp>
      <p:grpSp>
        <p:nvGrpSpPr>
          <p:cNvPr id="36" name="Group 12"/>
          <p:cNvGrpSpPr/>
          <p:nvPr/>
        </p:nvGrpSpPr>
        <p:grpSpPr bwMode="auto">
          <a:xfrm>
            <a:off x="2984330" y="5091734"/>
            <a:ext cx="6329366" cy="1077925"/>
            <a:chOff x="1636" y="3472"/>
            <a:chExt cx="3987" cy="679"/>
          </a:xfrm>
          <a:noFill/>
        </p:grpSpPr>
        <p:sp>
          <p:nvSpPr>
            <p:cNvPr id="37" name="Rectangle 13"/>
            <p:cNvSpPr>
              <a:spLocks noChangeArrowheads="1"/>
            </p:cNvSpPr>
            <p:nvPr/>
          </p:nvSpPr>
          <p:spPr bwMode="auto">
            <a:xfrm>
              <a:off x="1636" y="3596"/>
              <a:ext cx="3948" cy="55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algn="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600" b="0" i="0" u="none" strike="noStrike" cap="none" spc="0" baseline="-25000">
                <a:ln>
                  <a:noFill/>
                </a:ln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38" name="Text Box 14"/>
            <p:cNvSpPr txBox="1">
              <a:spLocks noChangeArrowheads="1"/>
            </p:cNvSpPr>
            <p:nvPr/>
          </p:nvSpPr>
          <p:spPr bwMode="auto">
            <a:xfrm>
              <a:off x="2241" y="3472"/>
              <a:ext cx="2911" cy="2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600" b="0" i="0" u="none" strike="noStrike" cap="none" spc="0">
                  <a:ln>
                    <a:noFill/>
                  </a:ln>
                  <a:solidFill>
                    <a:srgbClr val="FFFFFF"/>
                  </a:solidFill>
                  <a:ea typeface="+mn-ea"/>
                </a:rPr>
                <a:t>Gesamtmenge der jährlichen Einträge:</a:t>
              </a:r>
              <a:endParaRPr/>
            </a:p>
          </p:txBody>
        </p:sp>
        <p:sp>
          <p:nvSpPr>
            <p:cNvPr id="39" name="Text Box 15"/>
            <p:cNvSpPr txBox="1">
              <a:spLocks noChangeArrowheads="1"/>
            </p:cNvSpPr>
            <p:nvPr/>
          </p:nvSpPr>
          <p:spPr bwMode="auto">
            <a:xfrm>
              <a:off x="1685" y="3731"/>
              <a:ext cx="935" cy="2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600" b="0" i="0" u="none" strike="noStrike" cap="none" spc="0">
                  <a:ln>
                    <a:noFill/>
                  </a:ln>
                  <a:solidFill>
                    <a:srgbClr val="FFFFFF"/>
                  </a:solidFill>
                  <a:ea typeface="+mn-ea"/>
                </a:rPr>
                <a:t>590.000 t/Jahr</a:t>
              </a:r>
              <a:endParaRPr/>
            </a:p>
          </p:txBody>
        </p:sp>
        <p:sp>
          <p:nvSpPr>
            <p:cNvPr id="40" name="Text Box 16"/>
            <p:cNvSpPr txBox="1">
              <a:spLocks noChangeArrowheads="1"/>
            </p:cNvSpPr>
            <p:nvPr/>
          </p:nvSpPr>
          <p:spPr bwMode="auto">
            <a:xfrm>
              <a:off x="4688" y="3729"/>
              <a:ext cx="935" cy="2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600" b="0" i="0" u="none" strike="noStrike" cap="none" spc="0">
                  <a:ln>
                    <a:noFill/>
                  </a:ln>
                  <a:solidFill>
                    <a:srgbClr val="FFFFFF"/>
                  </a:solidFill>
                  <a:ea typeface="+mn-ea"/>
                </a:rPr>
                <a:t>230.000 t/Jahr</a:t>
              </a:r>
              <a:endParaRPr/>
            </a:p>
          </p:txBody>
        </p:sp>
      </p:grp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2856094" y="950055"/>
            <a:ext cx="19543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b="1" i="0" u="none" strike="noStrike" cap="none" spc="0">
                <a:ln>
                  <a:noFill/>
                </a:ln>
                <a:ea typeface="+mn-ea"/>
              </a:rPr>
              <a:t>Diffuse Einträge</a:t>
            </a:r>
            <a:endParaRPr/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6243449" y="950055"/>
            <a:ext cx="26597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b="1" i="0" u="none" strike="noStrike" cap="none" spc="0">
                <a:ln>
                  <a:noFill/>
                </a:ln>
                <a:ea typeface="+mn-ea"/>
              </a:rPr>
              <a:t>Punktförmige Einträge</a:t>
            </a:r>
            <a:endParaRPr/>
          </a:p>
        </p:txBody>
      </p:sp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2893843" y="1628948"/>
            <a:ext cx="2720975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600" b="0" i="0" u="none" strike="noStrike" cap="none" spc="0">
                <a:ln>
                  <a:noFill/>
                </a:ln>
                <a:ea typeface="+mn-ea"/>
              </a:rPr>
              <a:t>Quellen:</a:t>
            </a:r>
            <a:endParaRPr/>
          </a:p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600" b="0" i="0" u="none" strike="noStrike" cap="none" spc="0">
                <a:ln>
                  <a:noFill/>
                </a:ln>
                <a:ea typeface="+mn-ea"/>
              </a:rPr>
              <a:t>Landwirtschaft            67%</a:t>
            </a:r>
            <a:endParaRPr/>
          </a:p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600" b="0" i="0" u="none" strike="noStrike" cap="none" spc="0">
                <a:ln>
                  <a:noFill/>
                </a:ln>
                <a:ea typeface="+mn-ea"/>
              </a:rPr>
              <a:t>Atmosphärische   Disposition                   1%</a:t>
            </a:r>
            <a:endParaRPr/>
          </a:p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600" b="0" i="0" u="none" strike="noStrike" cap="none" spc="0">
                <a:ln>
                  <a:noFill/>
                </a:ln>
                <a:ea typeface="+mn-ea"/>
              </a:rPr>
              <a:t>urbane Flächen            4%</a:t>
            </a:r>
            <a:endParaRPr/>
          </a:p>
        </p:txBody>
      </p:sp>
      <p:sp>
        <p:nvSpPr>
          <p:cNvPr id="44" name="Text Box 20"/>
          <p:cNvSpPr txBox="1">
            <a:spLocks noChangeArrowheads="1"/>
          </p:cNvSpPr>
          <p:nvPr/>
        </p:nvSpPr>
        <p:spPr bwMode="auto">
          <a:xfrm>
            <a:off x="6283155" y="1628948"/>
            <a:ext cx="311308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600" b="0" i="0" u="none" strike="noStrike" cap="none" spc="0">
                <a:ln>
                  <a:noFill/>
                </a:ln>
                <a:ea typeface="+mn-ea"/>
              </a:rPr>
              <a:t>Quellen:</a:t>
            </a:r>
            <a:endParaRPr/>
          </a:p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600" b="0" i="0" u="none" strike="noStrike" cap="none" spc="0">
                <a:ln>
                  <a:noFill/>
                </a:ln>
                <a:ea typeface="+mn-ea"/>
              </a:rPr>
              <a:t>Kommunale Kläranlagen     25%</a:t>
            </a:r>
            <a:endParaRPr/>
          </a:p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600" b="0" i="0" u="none" strike="noStrike" cap="none" spc="0">
                <a:ln>
                  <a:noFill/>
                </a:ln>
                <a:ea typeface="+mn-ea"/>
              </a:rPr>
              <a:t>indirekte Industrie-       einleitung                              3%</a:t>
            </a:r>
            <a:endParaRPr/>
          </a:p>
        </p:txBody>
      </p:sp>
      <p:sp>
        <p:nvSpPr>
          <p:cNvPr id="45" name="Text Box 21"/>
          <p:cNvSpPr txBox="1">
            <a:spLocks noChangeArrowheads="1"/>
          </p:cNvSpPr>
          <p:nvPr/>
        </p:nvSpPr>
        <p:spPr bwMode="auto">
          <a:xfrm>
            <a:off x="2890668" y="1306238"/>
            <a:ext cx="2557461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600" b="0" i="0" u="none" strike="noStrike" cap="none" spc="0">
                <a:ln>
                  <a:noFill/>
                </a:ln>
                <a:ea typeface="+mn-ea"/>
              </a:rPr>
              <a:t>Insgesamt                  72%</a:t>
            </a:r>
            <a:endParaRPr/>
          </a:p>
        </p:txBody>
      </p:sp>
      <p:sp>
        <p:nvSpPr>
          <p:cNvPr id="46" name="Text Box 22"/>
          <p:cNvSpPr txBox="1">
            <a:spLocks noChangeArrowheads="1"/>
          </p:cNvSpPr>
          <p:nvPr/>
        </p:nvSpPr>
        <p:spPr bwMode="auto">
          <a:xfrm>
            <a:off x="6294268" y="1307525"/>
            <a:ext cx="30718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600" b="0" i="0" u="none" strike="noStrike" cap="none" spc="0">
                <a:ln>
                  <a:noFill/>
                </a:ln>
                <a:ea typeface="+mn-ea"/>
              </a:rPr>
              <a:t>Insgesamt                           28%</a:t>
            </a:r>
            <a:endParaRPr/>
          </a:p>
        </p:txBody>
      </p:sp>
      <p:sp>
        <p:nvSpPr>
          <p:cNvPr id="47" name="AutoShape 23"/>
          <p:cNvSpPr>
            <a:spLocks noChangeArrowheads="1"/>
          </p:cNvSpPr>
          <p:nvPr/>
        </p:nvSpPr>
        <p:spPr bwMode="auto">
          <a:xfrm rot="5400000">
            <a:off x="3335168" y="3665541"/>
            <a:ext cx="565150" cy="330200"/>
          </a:xfrm>
          <a:prstGeom prst="rightArrow">
            <a:avLst>
              <a:gd name="adj1" fmla="val 50000"/>
              <a:gd name="adj2" fmla="val 42788"/>
            </a:avLst>
          </a:prstGeom>
          <a:solidFill>
            <a:srgbClr val="C00000"/>
          </a:solidFill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600" b="0" i="0" u="none" strike="noStrike" cap="none" spc="0" baseline="-25000">
              <a:ln>
                <a:noFill/>
              </a:ln>
              <a:solidFill>
                <a:srgbClr val="FFFFFF"/>
              </a:solidFill>
              <a:ea typeface="+mn-ea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0891602" y="6614096"/>
            <a:ext cx="12987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de-DE" sz="1000"/>
              <a:t>Bildzitat: H. Nacken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380"/>
    </mc:Choice>
    <mc:Fallback xmlns:w="http://schemas.openxmlformats.org/wordprocessingml/2006/main" xmlns:m="http://schemas.openxmlformats.org/officeDocument/2006/math" xmlns="">
      <p:transition advClick="1" advTm="773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2893844" y="1628948"/>
            <a:ext cx="265846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600" b="0" i="0" u="none" strike="noStrike" cap="none" spc="0">
                <a:ln>
                  <a:noFill/>
                </a:ln>
                <a:ea typeface="+mn-ea"/>
              </a:rPr>
              <a:t>Quellen:</a:t>
            </a:r>
            <a:endParaRPr/>
          </a:p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600" b="0" i="0" u="none" strike="noStrike" cap="none" spc="0">
                <a:ln>
                  <a:noFill/>
                </a:ln>
                <a:ea typeface="+mn-ea"/>
              </a:rPr>
              <a:t>Landwirtschaft            55%</a:t>
            </a:r>
            <a:endParaRPr/>
          </a:p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600" b="0" i="0" u="none" strike="noStrike" cap="none" spc="0">
                <a:ln>
                  <a:noFill/>
                </a:ln>
                <a:ea typeface="+mn-ea"/>
              </a:rPr>
              <a:t>Atmosphärische   Disposition       	&lt;0,5%            </a:t>
            </a:r>
            <a:endParaRPr/>
          </a:p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600" b="0" i="0" u="none" strike="noStrike" cap="none" spc="0">
                <a:ln>
                  <a:noFill/>
                </a:ln>
                <a:ea typeface="+mn-ea"/>
              </a:rPr>
              <a:t>urbane Flächen          11%</a:t>
            </a:r>
            <a:endParaRPr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Phosphoreintrag in Gewässer</a:t>
            </a:r>
            <a:endParaRPr/>
          </a:p>
        </p:txBody>
      </p:sp>
      <p:sp>
        <p:nvSpPr>
          <p:cNvPr id="6" name="Rechteck 5"/>
          <p:cNvSpPr/>
          <p:nvPr/>
        </p:nvSpPr>
        <p:spPr bwMode="auto">
          <a:xfrm>
            <a:off x="2879555" y="3374557"/>
            <a:ext cx="6516688" cy="2461723"/>
          </a:xfrm>
          <a:prstGeom prst="rect">
            <a:avLst/>
          </a:prstGeom>
          <a:solidFill>
            <a:srgbClr val="00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7" name="Group 3"/>
          <p:cNvGrpSpPr/>
          <p:nvPr/>
        </p:nvGrpSpPr>
        <p:grpSpPr bwMode="auto">
          <a:xfrm>
            <a:off x="2957343" y="3500996"/>
            <a:ext cx="6394450" cy="1701800"/>
            <a:chOff x="1732" y="1346"/>
            <a:chExt cx="4028" cy="1072"/>
          </a:xfrm>
        </p:grpSpPr>
        <p:graphicFrame>
          <p:nvGraphicFramePr>
            <p:cNvPr id="3" name="Objek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7879785"/>
                </p:ext>
              </p:extLst>
            </p:nvPr>
          </p:nvGraphicFramePr>
          <p:xfrm>
            <a:off x="3440" y="1700"/>
            <a:ext cx="631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6" name="oleObj" r:id="rId4" imgW="1000760" imgH="322580" progId="Visio.Drawing.11">
                    <p:embed/>
                  </p:oleObj>
                </mc:Choice>
                <mc:Fallback>
                  <p:oleObj name="oleObj" r:id="rId4" imgW="1000760" imgH="322580" progId="Visio.Drawing.11">
                    <p:embed/>
                    <p:pic>
                      <p:nvPicPr>
                        <p:cNvPr id="18439" name=""/>
                        <p:cNvPicPr/>
                        <p:nvPr/>
                      </p:nvPicPr>
                      <p:blipFill>
                        <a:blip r:embed="rId5"/>
                        <a:stretch/>
                      </p:blipFill>
                      <p:spPr bwMode="auto">
                        <a:xfrm>
                          <a:off x="3440" y="1700"/>
                          <a:ext cx="631" cy="20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Freeform 5"/>
            <p:cNvSpPr/>
            <p:nvPr/>
          </p:nvSpPr>
          <p:spPr bwMode="auto">
            <a:xfrm>
              <a:off x="4055" y="1346"/>
              <a:ext cx="1682" cy="755"/>
            </a:xfrm>
            <a:custGeom>
              <a:avLst/>
              <a:gdLst>
                <a:gd name="T0" fmla="*/ 0 w 3815"/>
                <a:gd name="T1" fmla="*/ 0 h 1742"/>
                <a:gd name="T2" fmla="*/ 0 w 3815"/>
                <a:gd name="T3" fmla="*/ 0 h 1742"/>
                <a:gd name="T4" fmla="*/ 1 w 3815"/>
                <a:gd name="T5" fmla="*/ 0 h 1742"/>
                <a:gd name="T6" fmla="*/ 2 w 3815"/>
                <a:gd name="T7" fmla="*/ 0 h 1742"/>
                <a:gd name="T8" fmla="*/ 2 w 3815"/>
                <a:gd name="T9" fmla="*/ 0 h 1742"/>
                <a:gd name="T10" fmla="*/ 2 w 3815"/>
                <a:gd name="T11" fmla="*/ 1 h 1742"/>
                <a:gd name="T12" fmla="*/ 1 w 3815"/>
                <a:gd name="T13" fmla="*/ 1 h 1742"/>
                <a:gd name="T14" fmla="*/ 1 w 3815"/>
                <a:gd name="T15" fmla="*/ 1 h 1742"/>
                <a:gd name="T16" fmla="*/ 0 w 3815"/>
                <a:gd name="T17" fmla="*/ 1 h 1742"/>
                <a:gd name="T18" fmla="*/ 0 w 3815"/>
                <a:gd name="T19" fmla="*/ 0 h 1742"/>
                <a:gd name="T20" fmla="*/ 0 w 3815"/>
                <a:gd name="T21" fmla="*/ 0 h 17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15"/>
                <a:gd name="T34" fmla="*/ 0 h 1742"/>
                <a:gd name="T35" fmla="*/ 3815 w 3815"/>
                <a:gd name="T36" fmla="*/ 1742 h 17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15" h="1742" extrusionOk="0">
                  <a:moveTo>
                    <a:pt x="5" y="819"/>
                  </a:moveTo>
                  <a:cubicBezTo>
                    <a:pt x="315" y="597"/>
                    <a:pt x="580" y="586"/>
                    <a:pt x="880" y="511"/>
                  </a:cubicBezTo>
                  <a:cubicBezTo>
                    <a:pt x="1250" y="418"/>
                    <a:pt x="1673" y="229"/>
                    <a:pt x="2090" y="162"/>
                  </a:cubicBezTo>
                  <a:cubicBezTo>
                    <a:pt x="2397" y="114"/>
                    <a:pt x="2700" y="132"/>
                    <a:pt x="3006" y="98"/>
                  </a:cubicBezTo>
                  <a:cubicBezTo>
                    <a:pt x="3274" y="69"/>
                    <a:pt x="3545" y="0"/>
                    <a:pt x="3815" y="0"/>
                  </a:cubicBezTo>
                  <a:lnTo>
                    <a:pt x="3815" y="1741"/>
                  </a:lnTo>
                  <a:cubicBezTo>
                    <a:pt x="3278" y="1742"/>
                    <a:pt x="2740" y="1711"/>
                    <a:pt x="2207" y="1648"/>
                  </a:cubicBezTo>
                  <a:cubicBezTo>
                    <a:pt x="1884" y="1611"/>
                    <a:pt x="1563" y="1561"/>
                    <a:pt x="1250" y="1495"/>
                  </a:cubicBezTo>
                  <a:cubicBezTo>
                    <a:pt x="1004" y="1443"/>
                    <a:pt x="762" y="1380"/>
                    <a:pt x="543" y="1270"/>
                  </a:cubicBezTo>
                  <a:cubicBezTo>
                    <a:pt x="337" y="1166"/>
                    <a:pt x="151" y="1020"/>
                    <a:pt x="0" y="870"/>
                  </a:cubicBezTo>
                  <a:lnTo>
                    <a:pt x="5" y="819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600" b="0" i="0" u="none" strike="noStrike" cap="none" spc="0" baseline="-25000">
                <a:ln>
                  <a:noFill/>
                </a:ln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1742" y="1381"/>
              <a:ext cx="1695" cy="748"/>
            </a:xfrm>
            <a:custGeom>
              <a:avLst/>
              <a:gdLst>
                <a:gd name="T0" fmla="*/ 2 w 3845"/>
                <a:gd name="T1" fmla="*/ 0 h 1724"/>
                <a:gd name="T2" fmla="*/ 2 w 3845"/>
                <a:gd name="T3" fmla="*/ 0 h 1724"/>
                <a:gd name="T4" fmla="*/ 2 w 3845"/>
                <a:gd name="T5" fmla="*/ 0 h 1724"/>
                <a:gd name="T6" fmla="*/ 1 w 3845"/>
                <a:gd name="T7" fmla="*/ 0 h 1724"/>
                <a:gd name="T8" fmla="*/ 0 w 3845"/>
                <a:gd name="T9" fmla="*/ 0 h 1724"/>
                <a:gd name="T10" fmla="*/ 0 w 3845"/>
                <a:gd name="T11" fmla="*/ 0 h 1724"/>
                <a:gd name="T12" fmla="*/ 0 w 3845"/>
                <a:gd name="T13" fmla="*/ 1 h 1724"/>
                <a:gd name="T14" fmla="*/ 1 w 3845"/>
                <a:gd name="T15" fmla="*/ 1 h 1724"/>
                <a:gd name="T16" fmla="*/ 2 w 3845"/>
                <a:gd name="T17" fmla="*/ 1 h 1724"/>
                <a:gd name="T18" fmla="*/ 2 w 3845"/>
                <a:gd name="T19" fmla="*/ 1 h 1724"/>
                <a:gd name="T20" fmla="*/ 2 w 3845"/>
                <a:gd name="T21" fmla="*/ 0 h 1724"/>
                <a:gd name="T22" fmla="*/ 2 w 3845"/>
                <a:gd name="T23" fmla="*/ 0 h 1724"/>
                <a:gd name="T24" fmla="*/ 2 w 3845"/>
                <a:gd name="T25" fmla="*/ 0 h 17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45"/>
                <a:gd name="T40" fmla="*/ 0 h 1724"/>
                <a:gd name="T41" fmla="*/ 3845 w 3845"/>
                <a:gd name="T42" fmla="*/ 1724 h 17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45" h="1724" extrusionOk="0">
                  <a:moveTo>
                    <a:pt x="3845" y="768"/>
                  </a:moveTo>
                  <a:lnTo>
                    <a:pt x="3819" y="768"/>
                  </a:lnTo>
                  <a:cubicBezTo>
                    <a:pt x="3568" y="683"/>
                    <a:pt x="3302" y="636"/>
                    <a:pt x="3041" y="553"/>
                  </a:cubicBezTo>
                  <a:cubicBezTo>
                    <a:pt x="2695" y="443"/>
                    <a:pt x="2359" y="270"/>
                    <a:pt x="2001" y="205"/>
                  </a:cubicBezTo>
                  <a:cubicBezTo>
                    <a:pt x="1593" y="130"/>
                    <a:pt x="1156" y="195"/>
                    <a:pt x="754" y="143"/>
                  </a:cubicBezTo>
                  <a:cubicBezTo>
                    <a:pt x="513" y="113"/>
                    <a:pt x="285" y="40"/>
                    <a:pt x="0" y="0"/>
                  </a:cubicBezTo>
                  <a:lnTo>
                    <a:pt x="0" y="1690"/>
                  </a:lnTo>
                  <a:cubicBezTo>
                    <a:pt x="464" y="1724"/>
                    <a:pt x="939" y="1701"/>
                    <a:pt x="1408" y="1669"/>
                  </a:cubicBezTo>
                  <a:cubicBezTo>
                    <a:pt x="1737" y="1647"/>
                    <a:pt x="2064" y="1620"/>
                    <a:pt x="2386" y="1551"/>
                  </a:cubicBezTo>
                  <a:cubicBezTo>
                    <a:pt x="2593" y="1507"/>
                    <a:pt x="2798" y="1446"/>
                    <a:pt x="2975" y="1336"/>
                  </a:cubicBezTo>
                  <a:cubicBezTo>
                    <a:pt x="3141" y="1232"/>
                    <a:pt x="3282" y="1085"/>
                    <a:pt x="3461" y="999"/>
                  </a:cubicBezTo>
                  <a:cubicBezTo>
                    <a:pt x="3602" y="931"/>
                    <a:pt x="3768" y="901"/>
                    <a:pt x="3819" y="794"/>
                  </a:cubicBezTo>
                  <a:lnTo>
                    <a:pt x="3845" y="768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600" b="0" i="0" u="none" strike="noStrike" cap="none" spc="0" baseline="-25000">
                <a:ln>
                  <a:noFill/>
                </a:ln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1" name="AutoShape 7"/>
            <p:cNvSpPr>
              <a:spLocks noChangeAspect="1" noChangeArrowheads="1" noTextEdit="1"/>
            </p:cNvSpPr>
            <p:nvPr/>
          </p:nvSpPr>
          <p:spPr bwMode="auto">
            <a:xfrm>
              <a:off x="1732" y="1828"/>
              <a:ext cx="4028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600" b="0" i="0" u="none" strike="noStrike" cap="none" spc="0" baseline="-25000">
                <a:ln>
                  <a:noFill/>
                </a:ln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2" name="Freeform 8" descr="70%"/>
            <p:cNvSpPr/>
            <p:nvPr/>
          </p:nvSpPr>
          <p:spPr bwMode="auto">
            <a:xfrm>
              <a:off x="1742" y="1839"/>
              <a:ext cx="3996" cy="567"/>
            </a:xfrm>
            <a:custGeom>
              <a:avLst/>
              <a:gdLst>
                <a:gd name="T0" fmla="*/ 16 w 7991"/>
                <a:gd name="T1" fmla="*/ 3 h 1132"/>
                <a:gd name="T2" fmla="*/ 16 w 7991"/>
                <a:gd name="T3" fmla="*/ 3 h 1132"/>
                <a:gd name="T4" fmla="*/ 15 w 7991"/>
                <a:gd name="T5" fmla="*/ 3 h 1132"/>
                <a:gd name="T6" fmla="*/ 15 w 7991"/>
                <a:gd name="T7" fmla="*/ 3 h 1132"/>
                <a:gd name="T8" fmla="*/ 15 w 7991"/>
                <a:gd name="T9" fmla="*/ 3 h 1132"/>
                <a:gd name="T10" fmla="*/ 14 w 7991"/>
                <a:gd name="T11" fmla="*/ 2 h 1132"/>
                <a:gd name="T12" fmla="*/ 14 w 7991"/>
                <a:gd name="T13" fmla="*/ 2 h 1132"/>
                <a:gd name="T14" fmla="*/ 13 w 7991"/>
                <a:gd name="T15" fmla="*/ 2 h 1132"/>
                <a:gd name="T16" fmla="*/ 12 w 7991"/>
                <a:gd name="T17" fmla="*/ 2 h 1132"/>
                <a:gd name="T18" fmla="*/ 12 w 7991"/>
                <a:gd name="T19" fmla="*/ 2 h 1132"/>
                <a:gd name="T20" fmla="*/ 11 w 7991"/>
                <a:gd name="T21" fmla="*/ 2 h 1132"/>
                <a:gd name="T22" fmla="*/ 10 w 7991"/>
                <a:gd name="T23" fmla="*/ 2 h 1132"/>
                <a:gd name="T24" fmla="*/ 9 w 7991"/>
                <a:gd name="T25" fmla="*/ 2 h 1132"/>
                <a:gd name="T26" fmla="*/ 8 w 7991"/>
                <a:gd name="T27" fmla="*/ 2 h 1132"/>
                <a:gd name="T28" fmla="*/ 7 w 7991"/>
                <a:gd name="T29" fmla="*/ 2 h 1132"/>
                <a:gd name="T30" fmla="*/ 6 w 7991"/>
                <a:gd name="T31" fmla="*/ 2 h 1132"/>
                <a:gd name="T32" fmla="*/ 5 w 7991"/>
                <a:gd name="T33" fmla="*/ 3 h 1132"/>
                <a:gd name="T34" fmla="*/ 4 w 7991"/>
                <a:gd name="T35" fmla="*/ 3 h 1132"/>
                <a:gd name="T36" fmla="*/ 3 w 7991"/>
                <a:gd name="T37" fmla="*/ 3 h 1132"/>
                <a:gd name="T38" fmla="*/ 3 w 7991"/>
                <a:gd name="T39" fmla="*/ 3 h 1132"/>
                <a:gd name="T40" fmla="*/ 2 w 7991"/>
                <a:gd name="T41" fmla="*/ 3 h 1132"/>
                <a:gd name="T42" fmla="*/ 2 w 7991"/>
                <a:gd name="T43" fmla="*/ 3 h 1132"/>
                <a:gd name="T44" fmla="*/ 1 w 7991"/>
                <a:gd name="T45" fmla="*/ 3 h 1132"/>
                <a:gd name="T46" fmla="*/ 1 w 7991"/>
                <a:gd name="T47" fmla="*/ 3 h 1132"/>
                <a:gd name="T48" fmla="*/ 1 w 7991"/>
                <a:gd name="T49" fmla="*/ 1 h 1132"/>
                <a:gd name="T50" fmla="*/ 3 w 7991"/>
                <a:gd name="T51" fmla="*/ 1 h 1132"/>
                <a:gd name="T52" fmla="*/ 4 w 7991"/>
                <a:gd name="T53" fmla="*/ 1 h 1132"/>
                <a:gd name="T54" fmla="*/ 5 w 7991"/>
                <a:gd name="T55" fmla="*/ 1 h 1132"/>
                <a:gd name="T56" fmla="*/ 5 w 7991"/>
                <a:gd name="T57" fmla="*/ 1 h 1132"/>
                <a:gd name="T58" fmla="*/ 6 w 7991"/>
                <a:gd name="T59" fmla="*/ 1 h 1132"/>
                <a:gd name="T60" fmla="*/ 6 w 7991"/>
                <a:gd name="T61" fmla="*/ 1 h 1132"/>
                <a:gd name="T62" fmla="*/ 6 w 7991"/>
                <a:gd name="T63" fmla="*/ 1 h 1132"/>
                <a:gd name="T64" fmla="*/ 6 w 7991"/>
                <a:gd name="T65" fmla="*/ 1 h 1132"/>
                <a:gd name="T66" fmla="*/ 6 w 7991"/>
                <a:gd name="T67" fmla="*/ 1 h 1132"/>
                <a:gd name="T68" fmla="*/ 7 w 7991"/>
                <a:gd name="T69" fmla="*/ 1 h 1132"/>
                <a:gd name="T70" fmla="*/ 7 w 7991"/>
                <a:gd name="T71" fmla="*/ 1 h 1132"/>
                <a:gd name="T72" fmla="*/ 8 w 7991"/>
                <a:gd name="T73" fmla="*/ 1 h 1132"/>
                <a:gd name="T74" fmla="*/ 8 w 7991"/>
                <a:gd name="T75" fmla="*/ 1 h 1132"/>
                <a:gd name="T76" fmla="*/ 8 w 7991"/>
                <a:gd name="T77" fmla="*/ 1 h 1132"/>
                <a:gd name="T78" fmla="*/ 8 w 7991"/>
                <a:gd name="T79" fmla="*/ 1 h 1132"/>
                <a:gd name="T80" fmla="*/ 8 w 7991"/>
                <a:gd name="T81" fmla="*/ 1 h 1132"/>
                <a:gd name="T82" fmla="*/ 9 w 7991"/>
                <a:gd name="T83" fmla="*/ 1 h 1132"/>
                <a:gd name="T84" fmla="*/ 9 w 7991"/>
                <a:gd name="T85" fmla="*/ 1 h 1132"/>
                <a:gd name="T86" fmla="*/ 10 w 7991"/>
                <a:gd name="T87" fmla="*/ 1 h 1132"/>
                <a:gd name="T88" fmla="*/ 10 w 7991"/>
                <a:gd name="T89" fmla="*/ 1 h 1132"/>
                <a:gd name="T90" fmla="*/ 10 w 7991"/>
                <a:gd name="T91" fmla="*/ 1 h 1132"/>
                <a:gd name="T92" fmla="*/ 10 w 7991"/>
                <a:gd name="T93" fmla="*/ 1 h 1132"/>
                <a:gd name="T94" fmla="*/ 10 w 7991"/>
                <a:gd name="T95" fmla="*/ 1 h 1132"/>
                <a:gd name="T96" fmla="*/ 10 w 7991"/>
                <a:gd name="T97" fmla="*/ 1 h 1132"/>
                <a:gd name="T98" fmla="*/ 12 w 7991"/>
                <a:gd name="T99" fmla="*/ 1 h 1132"/>
                <a:gd name="T100" fmla="*/ 13 w 7991"/>
                <a:gd name="T101" fmla="*/ 1 h 1132"/>
                <a:gd name="T102" fmla="*/ 14 w 7991"/>
                <a:gd name="T103" fmla="*/ 1 h 1132"/>
                <a:gd name="T104" fmla="*/ 16 w 7991"/>
                <a:gd name="T105" fmla="*/ 1 h 11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991"/>
                <a:gd name="T160" fmla="*/ 0 h 1132"/>
                <a:gd name="T161" fmla="*/ 7991 w 7991"/>
                <a:gd name="T162" fmla="*/ 1132 h 11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991" h="1132" extrusionOk="0">
                  <a:moveTo>
                    <a:pt x="7991" y="1132"/>
                  </a:moveTo>
                  <a:lnTo>
                    <a:pt x="7941" y="1132"/>
                  </a:lnTo>
                  <a:lnTo>
                    <a:pt x="7924" y="1132"/>
                  </a:lnTo>
                  <a:lnTo>
                    <a:pt x="7907" y="1132"/>
                  </a:lnTo>
                  <a:lnTo>
                    <a:pt x="7887" y="1130"/>
                  </a:lnTo>
                  <a:lnTo>
                    <a:pt x="7868" y="1130"/>
                  </a:lnTo>
                  <a:lnTo>
                    <a:pt x="7847" y="1128"/>
                  </a:lnTo>
                  <a:lnTo>
                    <a:pt x="7826" y="1126"/>
                  </a:lnTo>
                  <a:lnTo>
                    <a:pt x="7803" y="1123"/>
                  </a:lnTo>
                  <a:lnTo>
                    <a:pt x="7780" y="1119"/>
                  </a:lnTo>
                  <a:lnTo>
                    <a:pt x="7757" y="1115"/>
                  </a:lnTo>
                  <a:lnTo>
                    <a:pt x="7732" y="1111"/>
                  </a:lnTo>
                  <a:lnTo>
                    <a:pt x="7707" y="1107"/>
                  </a:lnTo>
                  <a:lnTo>
                    <a:pt x="7681" y="1103"/>
                  </a:lnTo>
                  <a:lnTo>
                    <a:pt x="7656" y="1098"/>
                  </a:lnTo>
                  <a:lnTo>
                    <a:pt x="7629" y="1094"/>
                  </a:lnTo>
                  <a:lnTo>
                    <a:pt x="7602" y="1088"/>
                  </a:lnTo>
                  <a:lnTo>
                    <a:pt x="7575" y="1084"/>
                  </a:lnTo>
                  <a:lnTo>
                    <a:pt x="7546" y="1078"/>
                  </a:lnTo>
                  <a:lnTo>
                    <a:pt x="7520" y="1073"/>
                  </a:lnTo>
                  <a:lnTo>
                    <a:pt x="7491" y="1069"/>
                  </a:lnTo>
                  <a:lnTo>
                    <a:pt x="7462" y="1063"/>
                  </a:lnTo>
                  <a:lnTo>
                    <a:pt x="7435" y="1059"/>
                  </a:lnTo>
                  <a:lnTo>
                    <a:pt x="7407" y="1054"/>
                  </a:lnTo>
                  <a:lnTo>
                    <a:pt x="7340" y="1044"/>
                  </a:lnTo>
                  <a:lnTo>
                    <a:pt x="7275" y="1036"/>
                  </a:lnTo>
                  <a:lnTo>
                    <a:pt x="7209" y="1027"/>
                  </a:lnTo>
                  <a:lnTo>
                    <a:pt x="7144" y="1021"/>
                  </a:lnTo>
                  <a:lnTo>
                    <a:pt x="7077" y="1015"/>
                  </a:lnTo>
                  <a:lnTo>
                    <a:pt x="7012" y="1010"/>
                  </a:lnTo>
                  <a:lnTo>
                    <a:pt x="6947" y="1004"/>
                  </a:lnTo>
                  <a:lnTo>
                    <a:pt x="6882" y="1000"/>
                  </a:lnTo>
                  <a:lnTo>
                    <a:pt x="6817" y="998"/>
                  </a:lnTo>
                  <a:lnTo>
                    <a:pt x="6752" y="994"/>
                  </a:lnTo>
                  <a:lnTo>
                    <a:pt x="6685" y="992"/>
                  </a:lnTo>
                  <a:lnTo>
                    <a:pt x="6619" y="990"/>
                  </a:lnTo>
                  <a:lnTo>
                    <a:pt x="6554" y="988"/>
                  </a:lnTo>
                  <a:lnTo>
                    <a:pt x="6489" y="987"/>
                  </a:lnTo>
                  <a:lnTo>
                    <a:pt x="6422" y="985"/>
                  </a:lnTo>
                  <a:lnTo>
                    <a:pt x="6357" y="983"/>
                  </a:lnTo>
                  <a:lnTo>
                    <a:pt x="6292" y="983"/>
                  </a:lnTo>
                  <a:lnTo>
                    <a:pt x="6227" y="981"/>
                  </a:lnTo>
                  <a:lnTo>
                    <a:pt x="6160" y="979"/>
                  </a:lnTo>
                  <a:lnTo>
                    <a:pt x="6095" y="977"/>
                  </a:lnTo>
                  <a:lnTo>
                    <a:pt x="6028" y="975"/>
                  </a:lnTo>
                  <a:lnTo>
                    <a:pt x="5962" y="973"/>
                  </a:lnTo>
                  <a:lnTo>
                    <a:pt x="5895" y="969"/>
                  </a:lnTo>
                  <a:lnTo>
                    <a:pt x="5811" y="965"/>
                  </a:lnTo>
                  <a:lnTo>
                    <a:pt x="5725" y="960"/>
                  </a:lnTo>
                  <a:lnTo>
                    <a:pt x="5641" y="954"/>
                  </a:lnTo>
                  <a:lnTo>
                    <a:pt x="5555" y="948"/>
                  </a:lnTo>
                  <a:lnTo>
                    <a:pt x="5470" y="942"/>
                  </a:lnTo>
                  <a:lnTo>
                    <a:pt x="5384" y="935"/>
                  </a:lnTo>
                  <a:lnTo>
                    <a:pt x="5298" y="927"/>
                  </a:lnTo>
                  <a:lnTo>
                    <a:pt x="5212" y="919"/>
                  </a:lnTo>
                  <a:lnTo>
                    <a:pt x="5125" y="912"/>
                  </a:lnTo>
                  <a:lnTo>
                    <a:pt x="5041" y="904"/>
                  </a:lnTo>
                  <a:lnTo>
                    <a:pt x="4955" y="898"/>
                  </a:lnTo>
                  <a:lnTo>
                    <a:pt x="4869" y="891"/>
                  </a:lnTo>
                  <a:lnTo>
                    <a:pt x="4783" y="883"/>
                  </a:lnTo>
                  <a:lnTo>
                    <a:pt x="4696" y="877"/>
                  </a:lnTo>
                  <a:lnTo>
                    <a:pt x="4610" y="872"/>
                  </a:lnTo>
                  <a:lnTo>
                    <a:pt x="4526" y="866"/>
                  </a:lnTo>
                  <a:lnTo>
                    <a:pt x="4440" y="860"/>
                  </a:lnTo>
                  <a:lnTo>
                    <a:pt x="4354" y="856"/>
                  </a:lnTo>
                  <a:lnTo>
                    <a:pt x="4269" y="852"/>
                  </a:lnTo>
                  <a:lnTo>
                    <a:pt x="4183" y="851"/>
                  </a:lnTo>
                  <a:lnTo>
                    <a:pt x="4097" y="849"/>
                  </a:lnTo>
                  <a:lnTo>
                    <a:pt x="4013" y="849"/>
                  </a:lnTo>
                  <a:lnTo>
                    <a:pt x="3928" y="851"/>
                  </a:lnTo>
                  <a:lnTo>
                    <a:pt x="3842" y="852"/>
                  </a:lnTo>
                  <a:lnTo>
                    <a:pt x="3739" y="856"/>
                  </a:lnTo>
                  <a:lnTo>
                    <a:pt x="3635" y="864"/>
                  </a:lnTo>
                  <a:lnTo>
                    <a:pt x="3532" y="872"/>
                  </a:lnTo>
                  <a:lnTo>
                    <a:pt x="3428" y="881"/>
                  </a:lnTo>
                  <a:lnTo>
                    <a:pt x="3325" y="893"/>
                  </a:lnTo>
                  <a:lnTo>
                    <a:pt x="3222" y="904"/>
                  </a:lnTo>
                  <a:lnTo>
                    <a:pt x="3118" y="918"/>
                  </a:lnTo>
                  <a:lnTo>
                    <a:pt x="3015" y="933"/>
                  </a:lnTo>
                  <a:lnTo>
                    <a:pt x="2911" y="948"/>
                  </a:lnTo>
                  <a:lnTo>
                    <a:pt x="2810" y="964"/>
                  </a:lnTo>
                  <a:lnTo>
                    <a:pt x="2706" y="979"/>
                  </a:lnTo>
                  <a:lnTo>
                    <a:pt x="2603" y="994"/>
                  </a:lnTo>
                  <a:lnTo>
                    <a:pt x="2501" y="1010"/>
                  </a:lnTo>
                  <a:lnTo>
                    <a:pt x="2398" y="1025"/>
                  </a:lnTo>
                  <a:lnTo>
                    <a:pt x="2295" y="1040"/>
                  </a:lnTo>
                  <a:lnTo>
                    <a:pt x="2191" y="1055"/>
                  </a:lnTo>
                  <a:lnTo>
                    <a:pt x="2088" y="1069"/>
                  </a:lnTo>
                  <a:lnTo>
                    <a:pt x="1984" y="1080"/>
                  </a:lnTo>
                  <a:lnTo>
                    <a:pt x="1881" y="1092"/>
                  </a:lnTo>
                  <a:lnTo>
                    <a:pt x="1777" y="1101"/>
                  </a:lnTo>
                  <a:lnTo>
                    <a:pt x="1674" y="1111"/>
                  </a:lnTo>
                  <a:lnTo>
                    <a:pt x="1569" y="1117"/>
                  </a:lnTo>
                  <a:lnTo>
                    <a:pt x="1463" y="1123"/>
                  </a:lnTo>
                  <a:lnTo>
                    <a:pt x="1360" y="1124"/>
                  </a:lnTo>
                  <a:lnTo>
                    <a:pt x="1304" y="1126"/>
                  </a:lnTo>
                  <a:lnTo>
                    <a:pt x="1247" y="1126"/>
                  </a:lnTo>
                  <a:lnTo>
                    <a:pt x="1191" y="1126"/>
                  </a:lnTo>
                  <a:lnTo>
                    <a:pt x="1136" y="1124"/>
                  </a:lnTo>
                  <a:lnTo>
                    <a:pt x="1080" y="1124"/>
                  </a:lnTo>
                  <a:lnTo>
                    <a:pt x="1025" y="1123"/>
                  </a:lnTo>
                  <a:lnTo>
                    <a:pt x="969" y="1121"/>
                  </a:lnTo>
                  <a:lnTo>
                    <a:pt x="914" y="1119"/>
                  </a:lnTo>
                  <a:lnTo>
                    <a:pt x="858" y="1117"/>
                  </a:lnTo>
                  <a:lnTo>
                    <a:pt x="803" y="1115"/>
                  </a:lnTo>
                  <a:lnTo>
                    <a:pt x="747" y="1113"/>
                  </a:lnTo>
                  <a:lnTo>
                    <a:pt x="691" y="1111"/>
                  </a:lnTo>
                  <a:lnTo>
                    <a:pt x="636" y="1109"/>
                  </a:lnTo>
                  <a:lnTo>
                    <a:pt x="582" y="1107"/>
                  </a:lnTo>
                  <a:lnTo>
                    <a:pt x="529" y="1107"/>
                  </a:lnTo>
                  <a:lnTo>
                    <a:pt x="473" y="1107"/>
                  </a:lnTo>
                  <a:lnTo>
                    <a:pt x="419" y="1107"/>
                  </a:lnTo>
                  <a:lnTo>
                    <a:pt x="366" y="1107"/>
                  </a:lnTo>
                  <a:lnTo>
                    <a:pt x="314" y="1107"/>
                  </a:lnTo>
                  <a:lnTo>
                    <a:pt x="260" y="1109"/>
                  </a:lnTo>
                  <a:lnTo>
                    <a:pt x="209" y="1113"/>
                  </a:lnTo>
                  <a:lnTo>
                    <a:pt x="157" y="1115"/>
                  </a:lnTo>
                  <a:lnTo>
                    <a:pt x="105" y="1121"/>
                  </a:lnTo>
                  <a:lnTo>
                    <a:pt x="56" y="1124"/>
                  </a:lnTo>
                  <a:lnTo>
                    <a:pt x="4" y="1132"/>
                  </a:lnTo>
                  <a:lnTo>
                    <a:pt x="0" y="521"/>
                  </a:lnTo>
                  <a:lnTo>
                    <a:pt x="111" y="513"/>
                  </a:lnTo>
                  <a:lnTo>
                    <a:pt x="226" y="510"/>
                  </a:lnTo>
                  <a:lnTo>
                    <a:pt x="339" y="506"/>
                  </a:lnTo>
                  <a:lnTo>
                    <a:pt x="454" y="506"/>
                  </a:lnTo>
                  <a:lnTo>
                    <a:pt x="571" y="504"/>
                  </a:lnTo>
                  <a:lnTo>
                    <a:pt x="686" y="504"/>
                  </a:lnTo>
                  <a:lnTo>
                    <a:pt x="803" y="504"/>
                  </a:lnTo>
                  <a:lnTo>
                    <a:pt x="919" y="504"/>
                  </a:lnTo>
                  <a:lnTo>
                    <a:pt x="1036" y="502"/>
                  </a:lnTo>
                  <a:lnTo>
                    <a:pt x="1155" y="500"/>
                  </a:lnTo>
                  <a:lnTo>
                    <a:pt x="1272" y="496"/>
                  </a:lnTo>
                  <a:lnTo>
                    <a:pt x="1389" y="490"/>
                  </a:lnTo>
                  <a:lnTo>
                    <a:pt x="1504" y="483"/>
                  </a:lnTo>
                  <a:lnTo>
                    <a:pt x="1620" y="471"/>
                  </a:lnTo>
                  <a:lnTo>
                    <a:pt x="1735" y="458"/>
                  </a:lnTo>
                  <a:lnTo>
                    <a:pt x="1848" y="441"/>
                  </a:lnTo>
                  <a:lnTo>
                    <a:pt x="1961" y="420"/>
                  </a:lnTo>
                  <a:lnTo>
                    <a:pt x="2074" y="395"/>
                  </a:lnTo>
                  <a:lnTo>
                    <a:pt x="2185" y="364"/>
                  </a:lnTo>
                  <a:lnTo>
                    <a:pt x="2295" y="329"/>
                  </a:lnTo>
                  <a:lnTo>
                    <a:pt x="2402" y="289"/>
                  </a:lnTo>
                  <a:lnTo>
                    <a:pt x="2425" y="282"/>
                  </a:lnTo>
                  <a:lnTo>
                    <a:pt x="2446" y="272"/>
                  </a:lnTo>
                  <a:lnTo>
                    <a:pt x="2467" y="262"/>
                  </a:lnTo>
                  <a:lnTo>
                    <a:pt x="2488" y="253"/>
                  </a:lnTo>
                  <a:lnTo>
                    <a:pt x="2509" y="243"/>
                  </a:lnTo>
                  <a:lnTo>
                    <a:pt x="2528" y="234"/>
                  </a:lnTo>
                  <a:lnTo>
                    <a:pt x="2549" y="222"/>
                  </a:lnTo>
                  <a:lnTo>
                    <a:pt x="2570" y="213"/>
                  </a:lnTo>
                  <a:lnTo>
                    <a:pt x="2590" y="201"/>
                  </a:lnTo>
                  <a:lnTo>
                    <a:pt x="2609" y="190"/>
                  </a:lnTo>
                  <a:lnTo>
                    <a:pt x="2628" y="178"/>
                  </a:lnTo>
                  <a:lnTo>
                    <a:pt x="2647" y="167"/>
                  </a:lnTo>
                  <a:lnTo>
                    <a:pt x="2664" y="155"/>
                  </a:lnTo>
                  <a:lnTo>
                    <a:pt x="2683" y="142"/>
                  </a:lnTo>
                  <a:lnTo>
                    <a:pt x="2701" y="130"/>
                  </a:lnTo>
                  <a:lnTo>
                    <a:pt x="2716" y="117"/>
                  </a:lnTo>
                  <a:lnTo>
                    <a:pt x="2733" y="103"/>
                  </a:lnTo>
                  <a:lnTo>
                    <a:pt x="2749" y="90"/>
                  </a:lnTo>
                  <a:lnTo>
                    <a:pt x="2764" y="77"/>
                  </a:lnTo>
                  <a:lnTo>
                    <a:pt x="2777" y="61"/>
                  </a:lnTo>
                  <a:lnTo>
                    <a:pt x="2791" y="46"/>
                  </a:lnTo>
                  <a:lnTo>
                    <a:pt x="2804" y="31"/>
                  </a:lnTo>
                  <a:lnTo>
                    <a:pt x="2816" y="15"/>
                  </a:lnTo>
                  <a:lnTo>
                    <a:pt x="2827" y="0"/>
                  </a:lnTo>
                  <a:lnTo>
                    <a:pt x="2863" y="23"/>
                  </a:lnTo>
                  <a:lnTo>
                    <a:pt x="2902" y="44"/>
                  </a:lnTo>
                  <a:lnTo>
                    <a:pt x="2944" y="63"/>
                  </a:lnTo>
                  <a:lnTo>
                    <a:pt x="2986" y="79"/>
                  </a:lnTo>
                  <a:lnTo>
                    <a:pt x="3030" y="92"/>
                  </a:lnTo>
                  <a:lnTo>
                    <a:pt x="3074" y="103"/>
                  </a:lnTo>
                  <a:lnTo>
                    <a:pt x="3120" y="113"/>
                  </a:lnTo>
                  <a:lnTo>
                    <a:pt x="3168" y="121"/>
                  </a:lnTo>
                  <a:lnTo>
                    <a:pt x="3216" y="126"/>
                  </a:lnTo>
                  <a:lnTo>
                    <a:pt x="3262" y="132"/>
                  </a:lnTo>
                  <a:lnTo>
                    <a:pt x="3310" y="138"/>
                  </a:lnTo>
                  <a:lnTo>
                    <a:pt x="3356" y="142"/>
                  </a:lnTo>
                  <a:lnTo>
                    <a:pt x="3402" y="147"/>
                  </a:lnTo>
                  <a:lnTo>
                    <a:pt x="3446" y="151"/>
                  </a:lnTo>
                  <a:lnTo>
                    <a:pt x="3488" y="157"/>
                  </a:lnTo>
                  <a:lnTo>
                    <a:pt x="3528" y="163"/>
                  </a:lnTo>
                  <a:lnTo>
                    <a:pt x="3551" y="167"/>
                  </a:lnTo>
                  <a:lnTo>
                    <a:pt x="3572" y="170"/>
                  </a:lnTo>
                  <a:lnTo>
                    <a:pt x="3593" y="174"/>
                  </a:lnTo>
                  <a:lnTo>
                    <a:pt x="3612" y="178"/>
                  </a:lnTo>
                  <a:lnTo>
                    <a:pt x="3633" y="184"/>
                  </a:lnTo>
                  <a:lnTo>
                    <a:pt x="3653" y="188"/>
                  </a:lnTo>
                  <a:lnTo>
                    <a:pt x="3670" y="193"/>
                  </a:lnTo>
                  <a:lnTo>
                    <a:pt x="3689" y="197"/>
                  </a:lnTo>
                  <a:lnTo>
                    <a:pt x="3706" y="203"/>
                  </a:lnTo>
                  <a:lnTo>
                    <a:pt x="3723" y="209"/>
                  </a:lnTo>
                  <a:lnTo>
                    <a:pt x="3741" y="213"/>
                  </a:lnTo>
                  <a:lnTo>
                    <a:pt x="3756" y="218"/>
                  </a:lnTo>
                  <a:lnTo>
                    <a:pt x="3773" y="224"/>
                  </a:lnTo>
                  <a:lnTo>
                    <a:pt x="3789" y="228"/>
                  </a:lnTo>
                  <a:lnTo>
                    <a:pt x="3804" y="234"/>
                  </a:lnTo>
                  <a:lnTo>
                    <a:pt x="3819" y="238"/>
                  </a:lnTo>
                  <a:lnTo>
                    <a:pt x="3835" y="243"/>
                  </a:lnTo>
                  <a:lnTo>
                    <a:pt x="3848" y="247"/>
                  </a:lnTo>
                  <a:lnTo>
                    <a:pt x="3863" y="251"/>
                  </a:lnTo>
                  <a:lnTo>
                    <a:pt x="3877" y="255"/>
                  </a:lnTo>
                  <a:lnTo>
                    <a:pt x="3928" y="268"/>
                  </a:lnTo>
                  <a:lnTo>
                    <a:pt x="3978" y="280"/>
                  </a:lnTo>
                  <a:lnTo>
                    <a:pt x="4026" y="285"/>
                  </a:lnTo>
                  <a:lnTo>
                    <a:pt x="4072" y="289"/>
                  </a:lnTo>
                  <a:lnTo>
                    <a:pt x="4118" y="289"/>
                  </a:lnTo>
                  <a:lnTo>
                    <a:pt x="4164" y="287"/>
                  </a:lnTo>
                  <a:lnTo>
                    <a:pt x="4208" y="282"/>
                  </a:lnTo>
                  <a:lnTo>
                    <a:pt x="4254" y="274"/>
                  </a:lnTo>
                  <a:lnTo>
                    <a:pt x="4302" y="262"/>
                  </a:lnTo>
                  <a:lnTo>
                    <a:pt x="4348" y="251"/>
                  </a:lnTo>
                  <a:lnTo>
                    <a:pt x="4398" y="234"/>
                  </a:lnTo>
                  <a:lnTo>
                    <a:pt x="4449" y="216"/>
                  </a:lnTo>
                  <a:lnTo>
                    <a:pt x="4503" y="197"/>
                  </a:lnTo>
                  <a:lnTo>
                    <a:pt x="4560" y="174"/>
                  </a:lnTo>
                  <a:lnTo>
                    <a:pt x="4620" y="149"/>
                  </a:lnTo>
                  <a:lnTo>
                    <a:pt x="4683" y="123"/>
                  </a:lnTo>
                  <a:lnTo>
                    <a:pt x="4750" y="96"/>
                  </a:lnTo>
                  <a:lnTo>
                    <a:pt x="4823" y="65"/>
                  </a:lnTo>
                  <a:lnTo>
                    <a:pt x="4899" y="33"/>
                  </a:lnTo>
                  <a:lnTo>
                    <a:pt x="4982" y="0"/>
                  </a:lnTo>
                  <a:lnTo>
                    <a:pt x="4986" y="4"/>
                  </a:lnTo>
                  <a:lnTo>
                    <a:pt x="4991" y="6"/>
                  </a:lnTo>
                  <a:lnTo>
                    <a:pt x="4997" y="10"/>
                  </a:lnTo>
                  <a:lnTo>
                    <a:pt x="5001" y="11"/>
                  </a:lnTo>
                  <a:lnTo>
                    <a:pt x="5005" y="13"/>
                  </a:lnTo>
                  <a:lnTo>
                    <a:pt x="5011" y="17"/>
                  </a:lnTo>
                  <a:lnTo>
                    <a:pt x="5014" y="19"/>
                  </a:lnTo>
                  <a:lnTo>
                    <a:pt x="5020" y="21"/>
                  </a:lnTo>
                  <a:lnTo>
                    <a:pt x="5024" y="25"/>
                  </a:lnTo>
                  <a:lnTo>
                    <a:pt x="5028" y="27"/>
                  </a:lnTo>
                  <a:lnTo>
                    <a:pt x="5032" y="29"/>
                  </a:lnTo>
                  <a:lnTo>
                    <a:pt x="5037" y="31"/>
                  </a:lnTo>
                  <a:lnTo>
                    <a:pt x="5041" y="34"/>
                  </a:lnTo>
                  <a:lnTo>
                    <a:pt x="5045" y="36"/>
                  </a:lnTo>
                  <a:lnTo>
                    <a:pt x="5049" y="38"/>
                  </a:lnTo>
                  <a:lnTo>
                    <a:pt x="5053" y="40"/>
                  </a:lnTo>
                  <a:lnTo>
                    <a:pt x="5057" y="42"/>
                  </a:lnTo>
                  <a:lnTo>
                    <a:pt x="5060" y="44"/>
                  </a:lnTo>
                  <a:lnTo>
                    <a:pt x="5064" y="46"/>
                  </a:lnTo>
                  <a:lnTo>
                    <a:pt x="5070" y="48"/>
                  </a:lnTo>
                  <a:lnTo>
                    <a:pt x="5074" y="50"/>
                  </a:lnTo>
                  <a:lnTo>
                    <a:pt x="5078" y="52"/>
                  </a:lnTo>
                  <a:lnTo>
                    <a:pt x="5081" y="54"/>
                  </a:lnTo>
                  <a:lnTo>
                    <a:pt x="5189" y="103"/>
                  </a:lnTo>
                  <a:lnTo>
                    <a:pt x="5304" y="149"/>
                  </a:lnTo>
                  <a:lnTo>
                    <a:pt x="5422" y="190"/>
                  </a:lnTo>
                  <a:lnTo>
                    <a:pt x="5547" y="228"/>
                  </a:lnTo>
                  <a:lnTo>
                    <a:pt x="5677" y="262"/>
                  </a:lnTo>
                  <a:lnTo>
                    <a:pt x="5811" y="293"/>
                  </a:lnTo>
                  <a:lnTo>
                    <a:pt x="5947" y="322"/>
                  </a:lnTo>
                  <a:lnTo>
                    <a:pt x="6087" y="347"/>
                  </a:lnTo>
                  <a:lnTo>
                    <a:pt x="6229" y="370"/>
                  </a:lnTo>
                  <a:lnTo>
                    <a:pt x="6372" y="391"/>
                  </a:lnTo>
                  <a:lnTo>
                    <a:pt x="6516" y="408"/>
                  </a:lnTo>
                  <a:lnTo>
                    <a:pt x="6660" y="425"/>
                  </a:lnTo>
                  <a:lnTo>
                    <a:pt x="6805" y="439"/>
                  </a:lnTo>
                  <a:lnTo>
                    <a:pt x="6947" y="452"/>
                  </a:lnTo>
                  <a:lnTo>
                    <a:pt x="7089" y="464"/>
                  </a:lnTo>
                  <a:lnTo>
                    <a:pt x="7229" y="473"/>
                  </a:lnTo>
                  <a:lnTo>
                    <a:pt x="7365" y="483"/>
                  </a:lnTo>
                  <a:lnTo>
                    <a:pt x="7499" y="490"/>
                  </a:lnTo>
                  <a:lnTo>
                    <a:pt x="7629" y="498"/>
                  </a:lnTo>
                  <a:lnTo>
                    <a:pt x="7753" y="506"/>
                  </a:lnTo>
                  <a:lnTo>
                    <a:pt x="7872" y="513"/>
                  </a:lnTo>
                  <a:lnTo>
                    <a:pt x="7985" y="521"/>
                  </a:lnTo>
                  <a:lnTo>
                    <a:pt x="7991" y="1132"/>
                  </a:lnTo>
                  <a:close/>
                </a:path>
              </a:pathLst>
            </a:custGeom>
            <a:pattFill prst="pct70">
              <a:fgClr>
                <a:srgbClr val="B2B2B2"/>
              </a:fgClr>
              <a:bgClr>
                <a:srgbClr val="3333CC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600" b="0" i="0" u="none" strike="noStrike" cap="none" spc="0" baseline="-25000">
                <a:ln>
                  <a:noFill/>
                </a:ln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3" name="Freeform 9" descr="Große Konfetti"/>
            <p:cNvSpPr/>
            <p:nvPr/>
          </p:nvSpPr>
          <p:spPr bwMode="auto">
            <a:xfrm>
              <a:off x="3157" y="1691"/>
              <a:ext cx="1075" cy="293"/>
            </a:xfrm>
            <a:custGeom>
              <a:avLst/>
              <a:gdLst>
                <a:gd name="T0" fmla="*/ 4 w 2148"/>
                <a:gd name="T1" fmla="*/ 0 h 590"/>
                <a:gd name="T2" fmla="*/ 4 w 2148"/>
                <a:gd name="T3" fmla="*/ 0 h 590"/>
                <a:gd name="T4" fmla="*/ 4 w 2148"/>
                <a:gd name="T5" fmla="*/ 0 h 590"/>
                <a:gd name="T6" fmla="*/ 4 w 2148"/>
                <a:gd name="T7" fmla="*/ 0 h 590"/>
                <a:gd name="T8" fmla="*/ 4 w 2148"/>
                <a:gd name="T9" fmla="*/ 0 h 590"/>
                <a:gd name="T10" fmla="*/ 4 w 2148"/>
                <a:gd name="T11" fmla="*/ 0 h 590"/>
                <a:gd name="T12" fmla="*/ 4 w 2148"/>
                <a:gd name="T13" fmla="*/ 0 h 590"/>
                <a:gd name="T14" fmla="*/ 3 w 2148"/>
                <a:gd name="T15" fmla="*/ 0 h 590"/>
                <a:gd name="T16" fmla="*/ 3 w 2148"/>
                <a:gd name="T17" fmla="*/ 0 h 590"/>
                <a:gd name="T18" fmla="*/ 3 w 2148"/>
                <a:gd name="T19" fmla="*/ 0 h 590"/>
                <a:gd name="T20" fmla="*/ 3 w 2148"/>
                <a:gd name="T21" fmla="*/ 0 h 590"/>
                <a:gd name="T22" fmla="*/ 3 w 2148"/>
                <a:gd name="T23" fmla="*/ 0 h 590"/>
                <a:gd name="T24" fmla="*/ 3 w 2148"/>
                <a:gd name="T25" fmla="*/ 0 h 590"/>
                <a:gd name="T26" fmla="*/ 2 w 2148"/>
                <a:gd name="T27" fmla="*/ 0 h 590"/>
                <a:gd name="T28" fmla="*/ 2 w 2148"/>
                <a:gd name="T29" fmla="*/ 0 h 590"/>
                <a:gd name="T30" fmla="*/ 2 w 2148"/>
                <a:gd name="T31" fmla="*/ 0 h 590"/>
                <a:gd name="T32" fmla="*/ 2 w 2148"/>
                <a:gd name="T33" fmla="*/ 0 h 590"/>
                <a:gd name="T34" fmla="*/ 2 w 2148"/>
                <a:gd name="T35" fmla="*/ 0 h 590"/>
                <a:gd name="T36" fmla="*/ 2 w 2148"/>
                <a:gd name="T37" fmla="*/ 0 h 590"/>
                <a:gd name="T38" fmla="*/ 2 w 2148"/>
                <a:gd name="T39" fmla="*/ 0 h 590"/>
                <a:gd name="T40" fmla="*/ 2 w 2148"/>
                <a:gd name="T41" fmla="*/ 0 h 590"/>
                <a:gd name="T42" fmla="*/ 2 w 2148"/>
                <a:gd name="T43" fmla="*/ 0 h 590"/>
                <a:gd name="T44" fmla="*/ 2 w 2148"/>
                <a:gd name="T45" fmla="*/ 0 h 590"/>
                <a:gd name="T46" fmla="*/ 2 w 2148"/>
                <a:gd name="T47" fmla="*/ 0 h 590"/>
                <a:gd name="T48" fmla="*/ 1 w 2148"/>
                <a:gd name="T49" fmla="*/ 0 h 590"/>
                <a:gd name="T50" fmla="*/ 1 w 2148"/>
                <a:gd name="T51" fmla="*/ 0 h 590"/>
                <a:gd name="T52" fmla="*/ 1 w 2148"/>
                <a:gd name="T53" fmla="*/ 0 h 590"/>
                <a:gd name="T54" fmla="*/ 1 w 2148"/>
                <a:gd name="T55" fmla="*/ 0 h 590"/>
                <a:gd name="T56" fmla="*/ 1 w 2148"/>
                <a:gd name="T57" fmla="*/ 0 h 590"/>
                <a:gd name="T58" fmla="*/ 1 w 2148"/>
                <a:gd name="T59" fmla="*/ 0 h 590"/>
                <a:gd name="T60" fmla="*/ 1 w 2148"/>
                <a:gd name="T61" fmla="*/ 0 h 590"/>
                <a:gd name="T62" fmla="*/ 2 w 2148"/>
                <a:gd name="T63" fmla="*/ 0 h 590"/>
                <a:gd name="T64" fmla="*/ 2 w 2148"/>
                <a:gd name="T65" fmla="*/ 0 h 590"/>
                <a:gd name="T66" fmla="*/ 2 w 2148"/>
                <a:gd name="T67" fmla="*/ 0 h 590"/>
                <a:gd name="T68" fmla="*/ 2 w 2148"/>
                <a:gd name="T69" fmla="*/ 1 h 590"/>
                <a:gd name="T70" fmla="*/ 3 w 2148"/>
                <a:gd name="T71" fmla="*/ 1 h 590"/>
                <a:gd name="T72" fmla="*/ 3 w 2148"/>
                <a:gd name="T73" fmla="*/ 1 h 590"/>
                <a:gd name="T74" fmla="*/ 3 w 2148"/>
                <a:gd name="T75" fmla="*/ 1 h 590"/>
                <a:gd name="T76" fmla="*/ 3 w 2148"/>
                <a:gd name="T77" fmla="*/ 1 h 590"/>
                <a:gd name="T78" fmla="*/ 3 w 2148"/>
                <a:gd name="T79" fmla="*/ 1 h 590"/>
                <a:gd name="T80" fmla="*/ 3 w 2148"/>
                <a:gd name="T81" fmla="*/ 1 h 590"/>
                <a:gd name="T82" fmla="*/ 3 w 2148"/>
                <a:gd name="T83" fmla="*/ 1 h 590"/>
                <a:gd name="T84" fmla="*/ 4 w 2148"/>
                <a:gd name="T85" fmla="*/ 1 h 590"/>
                <a:gd name="T86" fmla="*/ 4 w 2148"/>
                <a:gd name="T87" fmla="*/ 0 h 590"/>
                <a:gd name="T88" fmla="*/ 4 w 2148"/>
                <a:gd name="T89" fmla="*/ 0 h 590"/>
                <a:gd name="T90" fmla="*/ 4 w 2148"/>
                <a:gd name="T91" fmla="*/ 0 h 590"/>
                <a:gd name="T92" fmla="*/ 4 w 2148"/>
                <a:gd name="T93" fmla="*/ 0 h 590"/>
                <a:gd name="T94" fmla="*/ 4 w 2148"/>
                <a:gd name="T95" fmla="*/ 0 h 590"/>
                <a:gd name="T96" fmla="*/ 5 w 2148"/>
                <a:gd name="T97" fmla="*/ 0 h 590"/>
                <a:gd name="T98" fmla="*/ 5 w 2148"/>
                <a:gd name="T99" fmla="*/ 0 h 590"/>
                <a:gd name="T100" fmla="*/ 5 w 2148"/>
                <a:gd name="T101" fmla="*/ 0 h 590"/>
                <a:gd name="T102" fmla="*/ 5 w 2148"/>
                <a:gd name="T103" fmla="*/ 0 h 590"/>
                <a:gd name="T104" fmla="*/ 5 w 2148"/>
                <a:gd name="T105" fmla="*/ 0 h 590"/>
                <a:gd name="T106" fmla="*/ 5 w 2148"/>
                <a:gd name="T107" fmla="*/ 0 h 590"/>
                <a:gd name="T108" fmla="*/ 5 w 2148"/>
                <a:gd name="T109" fmla="*/ 0 h 590"/>
                <a:gd name="T110" fmla="*/ 5 w 2148"/>
                <a:gd name="T111" fmla="*/ 0 h 590"/>
                <a:gd name="T112" fmla="*/ 5 w 2148"/>
                <a:gd name="T113" fmla="*/ 0 h 590"/>
                <a:gd name="T114" fmla="*/ 4 w 2148"/>
                <a:gd name="T115" fmla="*/ 0 h 590"/>
                <a:gd name="T116" fmla="*/ 4 w 2148"/>
                <a:gd name="T117" fmla="*/ 0 h 590"/>
                <a:gd name="T118" fmla="*/ 4 w 2148"/>
                <a:gd name="T119" fmla="*/ 0 h 5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48"/>
                <a:gd name="T181" fmla="*/ 0 h 590"/>
                <a:gd name="T182" fmla="*/ 2148 w 2148"/>
                <a:gd name="T183" fmla="*/ 590 h 5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48" h="590" extrusionOk="0">
                  <a:moveTo>
                    <a:pt x="1790" y="0"/>
                  </a:moveTo>
                  <a:lnTo>
                    <a:pt x="1786" y="17"/>
                  </a:lnTo>
                  <a:lnTo>
                    <a:pt x="1781" y="35"/>
                  </a:lnTo>
                  <a:lnTo>
                    <a:pt x="1773" y="52"/>
                  </a:lnTo>
                  <a:lnTo>
                    <a:pt x="1767" y="69"/>
                  </a:lnTo>
                  <a:lnTo>
                    <a:pt x="1760" y="87"/>
                  </a:lnTo>
                  <a:lnTo>
                    <a:pt x="1752" y="106"/>
                  </a:lnTo>
                  <a:lnTo>
                    <a:pt x="1742" y="123"/>
                  </a:lnTo>
                  <a:lnTo>
                    <a:pt x="1733" y="140"/>
                  </a:lnTo>
                  <a:lnTo>
                    <a:pt x="1723" y="156"/>
                  </a:lnTo>
                  <a:lnTo>
                    <a:pt x="1714" y="173"/>
                  </a:lnTo>
                  <a:lnTo>
                    <a:pt x="1704" y="190"/>
                  </a:lnTo>
                  <a:lnTo>
                    <a:pt x="1693" y="206"/>
                  </a:lnTo>
                  <a:lnTo>
                    <a:pt x="1681" y="221"/>
                  </a:lnTo>
                  <a:lnTo>
                    <a:pt x="1668" y="234"/>
                  </a:lnTo>
                  <a:lnTo>
                    <a:pt x="1654" y="248"/>
                  </a:lnTo>
                  <a:lnTo>
                    <a:pt x="1641" y="261"/>
                  </a:lnTo>
                  <a:lnTo>
                    <a:pt x="1626" y="275"/>
                  </a:lnTo>
                  <a:lnTo>
                    <a:pt x="1606" y="288"/>
                  </a:lnTo>
                  <a:lnTo>
                    <a:pt x="1589" y="300"/>
                  </a:lnTo>
                  <a:lnTo>
                    <a:pt x="1570" y="311"/>
                  </a:lnTo>
                  <a:lnTo>
                    <a:pt x="1551" y="321"/>
                  </a:lnTo>
                  <a:lnTo>
                    <a:pt x="1532" y="329"/>
                  </a:lnTo>
                  <a:lnTo>
                    <a:pt x="1511" y="336"/>
                  </a:lnTo>
                  <a:lnTo>
                    <a:pt x="1490" y="342"/>
                  </a:lnTo>
                  <a:lnTo>
                    <a:pt x="1469" y="348"/>
                  </a:lnTo>
                  <a:lnTo>
                    <a:pt x="1447" y="354"/>
                  </a:lnTo>
                  <a:lnTo>
                    <a:pt x="1426" y="357"/>
                  </a:lnTo>
                  <a:lnTo>
                    <a:pt x="1403" y="361"/>
                  </a:lnTo>
                  <a:lnTo>
                    <a:pt x="1380" y="363"/>
                  </a:lnTo>
                  <a:lnTo>
                    <a:pt x="1359" y="365"/>
                  </a:lnTo>
                  <a:lnTo>
                    <a:pt x="1336" y="365"/>
                  </a:lnTo>
                  <a:lnTo>
                    <a:pt x="1313" y="365"/>
                  </a:lnTo>
                  <a:lnTo>
                    <a:pt x="1273" y="363"/>
                  </a:lnTo>
                  <a:lnTo>
                    <a:pt x="1231" y="359"/>
                  </a:lnTo>
                  <a:lnTo>
                    <a:pt x="1191" y="356"/>
                  </a:lnTo>
                  <a:lnTo>
                    <a:pt x="1149" y="348"/>
                  </a:lnTo>
                  <a:lnTo>
                    <a:pt x="1109" y="338"/>
                  </a:lnTo>
                  <a:lnTo>
                    <a:pt x="1066" y="329"/>
                  </a:lnTo>
                  <a:lnTo>
                    <a:pt x="1026" y="317"/>
                  </a:lnTo>
                  <a:lnTo>
                    <a:pt x="986" y="306"/>
                  </a:lnTo>
                  <a:lnTo>
                    <a:pt x="946" y="292"/>
                  </a:lnTo>
                  <a:lnTo>
                    <a:pt x="906" y="277"/>
                  </a:lnTo>
                  <a:lnTo>
                    <a:pt x="865" y="263"/>
                  </a:lnTo>
                  <a:lnTo>
                    <a:pt x="827" y="248"/>
                  </a:lnTo>
                  <a:lnTo>
                    <a:pt x="787" y="233"/>
                  </a:lnTo>
                  <a:lnTo>
                    <a:pt x="770" y="225"/>
                  </a:lnTo>
                  <a:lnTo>
                    <a:pt x="752" y="217"/>
                  </a:lnTo>
                  <a:lnTo>
                    <a:pt x="735" y="209"/>
                  </a:lnTo>
                  <a:lnTo>
                    <a:pt x="718" y="202"/>
                  </a:lnTo>
                  <a:lnTo>
                    <a:pt x="703" y="194"/>
                  </a:lnTo>
                  <a:lnTo>
                    <a:pt x="687" y="185"/>
                  </a:lnTo>
                  <a:lnTo>
                    <a:pt x="672" y="175"/>
                  </a:lnTo>
                  <a:lnTo>
                    <a:pt x="659" y="163"/>
                  </a:lnTo>
                  <a:lnTo>
                    <a:pt x="645" y="152"/>
                  </a:lnTo>
                  <a:lnTo>
                    <a:pt x="634" y="138"/>
                  </a:lnTo>
                  <a:lnTo>
                    <a:pt x="624" y="123"/>
                  </a:lnTo>
                  <a:lnTo>
                    <a:pt x="615" y="106"/>
                  </a:lnTo>
                  <a:lnTo>
                    <a:pt x="607" y="88"/>
                  </a:lnTo>
                  <a:lnTo>
                    <a:pt x="601" y="67"/>
                  </a:lnTo>
                  <a:lnTo>
                    <a:pt x="599" y="65"/>
                  </a:lnTo>
                  <a:lnTo>
                    <a:pt x="599" y="62"/>
                  </a:lnTo>
                  <a:lnTo>
                    <a:pt x="597" y="58"/>
                  </a:lnTo>
                  <a:lnTo>
                    <a:pt x="597" y="56"/>
                  </a:lnTo>
                  <a:lnTo>
                    <a:pt x="595" y="52"/>
                  </a:lnTo>
                  <a:lnTo>
                    <a:pt x="594" y="50"/>
                  </a:lnTo>
                  <a:lnTo>
                    <a:pt x="592" y="46"/>
                  </a:lnTo>
                  <a:lnTo>
                    <a:pt x="590" y="46"/>
                  </a:lnTo>
                  <a:lnTo>
                    <a:pt x="588" y="44"/>
                  </a:lnTo>
                  <a:lnTo>
                    <a:pt x="584" y="42"/>
                  </a:lnTo>
                  <a:lnTo>
                    <a:pt x="580" y="42"/>
                  </a:lnTo>
                  <a:lnTo>
                    <a:pt x="576" y="44"/>
                  </a:lnTo>
                  <a:lnTo>
                    <a:pt x="571" y="44"/>
                  </a:lnTo>
                  <a:lnTo>
                    <a:pt x="565" y="46"/>
                  </a:lnTo>
                  <a:lnTo>
                    <a:pt x="509" y="81"/>
                  </a:lnTo>
                  <a:lnTo>
                    <a:pt x="450" y="115"/>
                  </a:lnTo>
                  <a:lnTo>
                    <a:pt x="387" y="146"/>
                  </a:lnTo>
                  <a:lnTo>
                    <a:pt x="320" y="175"/>
                  </a:lnTo>
                  <a:lnTo>
                    <a:pt x="253" y="202"/>
                  </a:lnTo>
                  <a:lnTo>
                    <a:pt x="188" y="229"/>
                  </a:lnTo>
                  <a:lnTo>
                    <a:pt x="121" y="254"/>
                  </a:lnTo>
                  <a:lnTo>
                    <a:pt x="59" y="275"/>
                  </a:lnTo>
                  <a:lnTo>
                    <a:pt x="0" y="296"/>
                  </a:lnTo>
                  <a:lnTo>
                    <a:pt x="44" y="327"/>
                  </a:lnTo>
                  <a:lnTo>
                    <a:pt x="88" y="352"/>
                  </a:lnTo>
                  <a:lnTo>
                    <a:pt x="134" y="375"/>
                  </a:lnTo>
                  <a:lnTo>
                    <a:pt x="182" y="392"/>
                  </a:lnTo>
                  <a:lnTo>
                    <a:pt x="230" y="405"/>
                  </a:lnTo>
                  <a:lnTo>
                    <a:pt x="280" y="417"/>
                  </a:lnTo>
                  <a:lnTo>
                    <a:pt x="327" y="427"/>
                  </a:lnTo>
                  <a:lnTo>
                    <a:pt x="379" y="434"/>
                  </a:lnTo>
                  <a:lnTo>
                    <a:pt x="429" y="440"/>
                  </a:lnTo>
                  <a:lnTo>
                    <a:pt x="481" y="446"/>
                  </a:lnTo>
                  <a:lnTo>
                    <a:pt x="530" y="450"/>
                  </a:lnTo>
                  <a:lnTo>
                    <a:pt x="582" y="454"/>
                  </a:lnTo>
                  <a:lnTo>
                    <a:pt x="634" y="459"/>
                  </a:lnTo>
                  <a:lnTo>
                    <a:pt x="685" y="465"/>
                  </a:lnTo>
                  <a:lnTo>
                    <a:pt x="737" y="473"/>
                  </a:lnTo>
                  <a:lnTo>
                    <a:pt x="787" y="482"/>
                  </a:lnTo>
                  <a:lnTo>
                    <a:pt x="816" y="490"/>
                  </a:lnTo>
                  <a:lnTo>
                    <a:pt x="844" y="496"/>
                  </a:lnTo>
                  <a:lnTo>
                    <a:pt x="873" y="503"/>
                  </a:lnTo>
                  <a:lnTo>
                    <a:pt x="902" y="513"/>
                  </a:lnTo>
                  <a:lnTo>
                    <a:pt x="931" y="521"/>
                  </a:lnTo>
                  <a:lnTo>
                    <a:pt x="959" y="528"/>
                  </a:lnTo>
                  <a:lnTo>
                    <a:pt x="986" y="538"/>
                  </a:lnTo>
                  <a:lnTo>
                    <a:pt x="1015" y="546"/>
                  </a:lnTo>
                  <a:lnTo>
                    <a:pt x="1043" y="553"/>
                  </a:lnTo>
                  <a:lnTo>
                    <a:pt x="1072" y="561"/>
                  </a:lnTo>
                  <a:lnTo>
                    <a:pt x="1101" y="569"/>
                  </a:lnTo>
                  <a:lnTo>
                    <a:pt x="1130" y="575"/>
                  </a:lnTo>
                  <a:lnTo>
                    <a:pt x="1158" y="580"/>
                  </a:lnTo>
                  <a:lnTo>
                    <a:pt x="1187" y="584"/>
                  </a:lnTo>
                  <a:lnTo>
                    <a:pt x="1216" y="588"/>
                  </a:lnTo>
                  <a:lnTo>
                    <a:pt x="1241" y="590"/>
                  </a:lnTo>
                  <a:lnTo>
                    <a:pt x="1266" y="590"/>
                  </a:lnTo>
                  <a:lnTo>
                    <a:pt x="1289" y="590"/>
                  </a:lnTo>
                  <a:lnTo>
                    <a:pt x="1313" y="590"/>
                  </a:lnTo>
                  <a:lnTo>
                    <a:pt x="1336" y="588"/>
                  </a:lnTo>
                  <a:lnTo>
                    <a:pt x="1361" y="586"/>
                  </a:lnTo>
                  <a:lnTo>
                    <a:pt x="1386" y="584"/>
                  </a:lnTo>
                  <a:lnTo>
                    <a:pt x="1409" y="580"/>
                  </a:lnTo>
                  <a:lnTo>
                    <a:pt x="1434" y="576"/>
                  </a:lnTo>
                  <a:lnTo>
                    <a:pt x="1457" y="573"/>
                  </a:lnTo>
                  <a:lnTo>
                    <a:pt x="1482" y="567"/>
                  </a:lnTo>
                  <a:lnTo>
                    <a:pt x="1505" y="561"/>
                  </a:lnTo>
                  <a:lnTo>
                    <a:pt x="1528" y="555"/>
                  </a:lnTo>
                  <a:lnTo>
                    <a:pt x="1551" y="550"/>
                  </a:lnTo>
                  <a:lnTo>
                    <a:pt x="1574" y="542"/>
                  </a:lnTo>
                  <a:lnTo>
                    <a:pt x="1606" y="532"/>
                  </a:lnTo>
                  <a:lnTo>
                    <a:pt x="1637" y="521"/>
                  </a:lnTo>
                  <a:lnTo>
                    <a:pt x="1668" y="509"/>
                  </a:lnTo>
                  <a:lnTo>
                    <a:pt x="1698" y="498"/>
                  </a:lnTo>
                  <a:lnTo>
                    <a:pt x="1727" y="484"/>
                  </a:lnTo>
                  <a:lnTo>
                    <a:pt x="1758" y="471"/>
                  </a:lnTo>
                  <a:lnTo>
                    <a:pt x="1788" y="459"/>
                  </a:lnTo>
                  <a:lnTo>
                    <a:pt x="1817" y="446"/>
                  </a:lnTo>
                  <a:lnTo>
                    <a:pt x="1848" y="432"/>
                  </a:lnTo>
                  <a:lnTo>
                    <a:pt x="1878" y="419"/>
                  </a:lnTo>
                  <a:lnTo>
                    <a:pt x="1909" y="405"/>
                  </a:lnTo>
                  <a:lnTo>
                    <a:pt x="1930" y="396"/>
                  </a:lnTo>
                  <a:lnTo>
                    <a:pt x="1953" y="386"/>
                  </a:lnTo>
                  <a:lnTo>
                    <a:pt x="1976" y="379"/>
                  </a:lnTo>
                  <a:lnTo>
                    <a:pt x="1997" y="369"/>
                  </a:lnTo>
                  <a:lnTo>
                    <a:pt x="2020" y="359"/>
                  </a:lnTo>
                  <a:lnTo>
                    <a:pt x="2041" y="352"/>
                  </a:lnTo>
                  <a:lnTo>
                    <a:pt x="2060" y="342"/>
                  </a:lnTo>
                  <a:lnTo>
                    <a:pt x="2081" y="332"/>
                  </a:lnTo>
                  <a:lnTo>
                    <a:pt x="2098" y="325"/>
                  </a:lnTo>
                  <a:lnTo>
                    <a:pt x="2118" y="315"/>
                  </a:lnTo>
                  <a:lnTo>
                    <a:pt x="2133" y="306"/>
                  </a:lnTo>
                  <a:lnTo>
                    <a:pt x="2148" y="296"/>
                  </a:lnTo>
                  <a:lnTo>
                    <a:pt x="2141" y="292"/>
                  </a:lnTo>
                  <a:lnTo>
                    <a:pt x="2135" y="288"/>
                  </a:lnTo>
                  <a:lnTo>
                    <a:pt x="2129" y="284"/>
                  </a:lnTo>
                  <a:lnTo>
                    <a:pt x="2123" y="283"/>
                  </a:lnTo>
                  <a:lnTo>
                    <a:pt x="2120" y="279"/>
                  </a:lnTo>
                  <a:lnTo>
                    <a:pt x="2116" y="277"/>
                  </a:lnTo>
                  <a:lnTo>
                    <a:pt x="2114" y="275"/>
                  </a:lnTo>
                  <a:lnTo>
                    <a:pt x="2112" y="275"/>
                  </a:lnTo>
                  <a:lnTo>
                    <a:pt x="2110" y="273"/>
                  </a:lnTo>
                  <a:lnTo>
                    <a:pt x="2110" y="271"/>
                  </a:lnTo>
                  <a:lnTo>
                    <a:pt x="2108" y="271"/>
                  </a:lnTo>
                  <a:lnTo>
                    <a:pt x="2108" y="269"/>
                  </a:lnTo>
                  <a:lnTo>
                    <a:pt x="2106" y="269"/>
                  </a:lnTo>
                  <a:lnTo>
                    <a:pt x="2100" y="263"/>
                  </a:lnTo>
                  <a:lnTo>
                    <a:pt x="2089" y="256"/>
                  </a:lnTo>
                  <a:lnTo>
                    <a:pt x="2072" y="246"/>
                  </a:lnTo>
                  <a:lnTo>
                    <a:pt x="2053" y="236"/>
                  </a:lnTo>
                  <a:lnTo>
                    <a:pt x="2028" y="223"/>
                  </a:lnTo>
                  <a:lnTo>
                    <a:pt x="2001" y="208"/>
                  </a:lnTo>
                  <a:lnTo>
                    <a:pt x="1972" y="192"/>
                  </a:lnTo>
                  <a:lnTo>
                    <a:pt x="1943" y="175"/>
                  </a:lnTo>
                  <a:lnTo>
                    <a:pt x="1915" y="154"/>
                  </a:lnTo>
                  <a:lnTo>
                    <a:pt x="1886" y="133"/>
                  </a:lnTo>
                  <a:lnTo>
                    <a:pt x="1859" y="110"/>
                  </a:lnTo>
                  <a:lnTo>
                    <a:pt x="1836" y="85"/>
                  </a:lnTo>
                  <a:lnTo>
                    <a:pt x="1817" y="58"/>
                  </a:lnTo>
                  <a:lnTo>
                    <a:pt x="1802" y="31"/>
                  </a:lnTo>
                  <a:lnTo>
                    <a:pt x="1790" y="0"/>
                  </a:lnTo>
                  <a:close/>
                </a:path>
              </a:pathLst>
            </a:custGeom>
            <a:pattFill prst="lgConfetti">
              <a:fgClr>
                <a:srgbClr val="3333CC"/>
              </a:fgClr>
              <a:bgClr>
                <a:srgbClr val="B2B2B2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600" b="0" i="0" u="none" strike="noStrike" cap="none" spc="0" baseline="-25000">
                <a:ln>
                  <a:noFill/>
                </a:ln>
                <a:solidFill>
                  <a:srgbClr val="FFFFFF"/>
                </a:solidFill>
                <a:ea typeface="+mn-ea"/>
              </a:endParaRPr>
            </a:p>
          </p:txBody>
        </p:sp>
      </p:grp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289130" y="4442384"/>
            <a:ext cx="6889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de-DE" sz="1200">
                <a:solidFill>
                  <a:srgbClr val="3333CC"/>
                </a:solidFill>
                <a:ea typeface="+mn-ea"/>
                <a:cs typeface="Arial"/>
              </a:rPr>
              <a:t>▼</a:t>
            </a:r>
            <a:endParaRPr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046243" y="4209021"/>
            <a:ext cx="1730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400" b="0" i="0" u="none" strike="noStrike" cap="none" spc="0">
                <a:ln>
                  <a:noFill/>
                </a:ln>
                <a:solidFill>
                  <a:srgbClr val="FFFFFF"/>
                </a:solidFill>
                <a:ea typeface="+mn-ea"/>
              </a:rPr>
              <a:t>Grundwasserebene</a:t>
            </a:r>
            <a:endParaRPr/>
          </a:p>
        </p:txBody>
      </p:sp>
      <p:sp>
        <p:nvSpPr>
          <p:cNvPr id="16" name="AutoShape 23"/>
          <p:cNvSpPr>
            <a:spLocks noChangeArrowheads="1"/>
          </p:cNvSpPr>
          <p:nvPr/>
        </p:nvSpPr>
        <p:spPr bwMode="auto">
          <a:xfrm rot="9984427">
            <a:off x="6895207" y="3503120"/>
            <a:ext cx="565150" cy="330200"/>
          </a:xfrm>
          <a:prstGeom prst="rightArrow">
            <a:avLst>
              <a:gd name="adj1" fmla="val 50000"/>
              <a:gd name="adj2" fmla="val 42788"/>
            </a:avLst>
          </a:prstGeom>
          <a:solidFill>
            <a:srgbClr val="C00000"/>
          </a:solidFill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600" b="0" i="0" u="none" strike="noStrike" cap="none" spc="0" baseline="-25000">
              <a:ln>
                <a:noFill/>
              </a:ln>
              <a:solidFill>
                <a:srgbClr val="FFFFFF"/>
              </a:solidFill>
              <a:ea typeface="+mn-ea"/>
            </a:endParaRPr>
          </a:p>
        </p:txBody>
      </p:sp>
      <p:grpSp>
        <p:nvGrpSpPr>
          <p:cNvPr id="35" name="Gruppieren 34"/>
          <p:cNvGrpSpPr/>
          <p:nvPr/>
        </p:nvGrpSpPr>
        <p:grpSpPr bwMode="auto">
          <a:xfrm>
            <a:off x="3112419" y="5091734"/>
            <a:ext cx="6150977" cy="749721"/>
            <a:chOff x="3112419" y="5091734"/>
            <a:chExt cx="6150977" cy="749721"/>
          </a:xfrm>
        </p:grpSpPr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3944768" y="5091734"/>
              <a:ext cx="4621215" cy="336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600" b="0" i="0" u="none" strike="noStrike" cap="none" spc="0">
                  <a:ln>
                    <a:noFill/>
                  </a:ln>
                  <a:solidFill>
                    <a:srgbClr val="FFFFFF"/>
                  </a:solidFill>
                  <a:ea typeface="+mn-ea"/>
                </a:rPr>
                <a:t>Gesamtmenge der jährlichen Einträge:</a:t>
              </a:r>
              <a:endParaRPr/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3112419" y="5502901"/>
              <a:ext cx="138371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600" b="0" i="0" u="none" strike="noStrike" cap="none" spc="0">
                  <a:ln>
                    <a:noFill/>
                  </a:ln>
                  <a:solidFill>
                    <a:srgbClr val="FFFFFF"/>
                  </a:solidFill>
                  <a:ea typeface="+mn-ea"/>
                </a:rPr>
                <a:t>24.500 t/Jahr</a:t>
              </a:r>
              <a:endParaRPr/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7879684" y="5499726"/>
              <a:ext cx="138371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600" b="0" i="0" u="none" strike="noStrike" cap="none" spc="0">
                  <a:ln>
                    <a:noFill/>
                  </a:ln>
                  <a:solidFill>
                    <a:srgbClr val="FFFFFF"/>
                  </a:solidFill>
                  <a:ea typeface="+mn-ea"/>
                </a:rPr>
                <a:t>12.500 t/Jahr</a:t>
              </a:r>
              <a:endParaRPr/>
            </a:p>
          </p:txBody>
        </p:sp>
      </p:grp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6283155" y="1628948"/>
            <a:ext cx="311308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600" b="0" i="0" u="none" strike="noStrike" cap="none" spc="0">
                <a:ln>
                  <a:noFill/>
                </a:ln>
                <a:ea typeface="+mn-ea"/>
              </a:rPr>
              <a:t>Quellen:</a:t>
            </a:r>
            <a:endParaRPr/>
          </a:p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600" b="0" i="0" u="none" strike="noStrike" cap="none" spc="0">
                <a:ln>
                  <a:noFill/>
                </a:ln>
                <a:ea typeface="+mn-ea"/>
              </a:rPr>
              <a:t>Kommunale Kläranlagen     31%</a:t>
            </a:r>
            <a:endParaRPr/>
          </a:p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600" b="0" i="0" u="none" strike="noStrike" cap="none" spc="0">
                <a:ln>
                  <a:noFill/>
                </a:ln>
                <a:ea typeface="+mn-ea"/>
              </a:rPr>
              <a:t>indirekte Industrie-       einleitung                              3%</a:t>
            </a:r>
            <a:endParaRPr/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2856094" y="950055"/>
            <a:ext cx="19543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b="1" i="0" u="none" strike="noStrike" cap="none" spc="0">
                <a:ln>
                  <a:noFill/>
                </a:ln>
                <a:ea typeface="+mn-ea"/>
              </a:rPr>
              <a:t>Diffuse Einträge</a:t>
            </a:r>
            <a:endParaRPr/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6243449" y="950055"/>
            <a:ext cx="26597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b="1" i="0" u="none" strike="noStrike" cap="none" spc="0">
                <a:ln>
                  <a:noFill/>
                </a:ln>
                <a:ea typeface="+mn-ea"/>
              </a:rPr>
              <a:t>Punktförmige Einträge</a:t>
            </a:r>
            <a:endParaRPr/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2878821" y="1306238"/>
            <a:ext cx="25811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600" b="0" i="0" u="none" strike="noStrike" cap="none" spc="0">
                <a:ln>
                  <a:noFill/>
                </a:ln>
                <a:ea typeface="+mn-ea"/>
              </a:rPr>
              <a:t>Insgesamt                  66%</a:t>
            </a:r>
            <a:endParaRPr/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6294268" y="1307525"/>
            <a:ext cx="31005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600" b="0" i="0" u="none" strike="noStrike" cap="none" spc="0">
                <a:ln>
                  <a:noFill/>
                </a:ln>
                <a:ea typeface="+mn-ea"/>
              </a:rPr>
              <a:t>Insgesamt                           34%</a:t>
            </a:r>
            <a:endParaRPr/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10891602" y="6614096"/>
            <a:ext cx="12987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de-DE" sz="1000"/>
              <a:t>Bildzitat: H. Nacken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1109"/>
    </mc:Choice>
    <mc:Fallback xmlns:w="http://schemas.openxmlformats.org/wordprocessingml/2006/main" xmlns:m="http://schemas.openxmlformats.org/officeDocument/2006/math" xmlns="">
      <p:transition advClick="1" advTm="611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 Schematischer Stoffeintrag</a:t>
            </a:r>
            <a:endParaRPr/>
          </a:p>
        </p:txBody>
      </p:sp>
      <p:sp>
        <p:nvSpPr>
          <p:cNvPr id="47" name="Rectangle 2"/>
          <p:cNvSpPr>
            <a:spLocks noChangeArrowheads="1"/>
          </p:cNvSpPr>
          <p:nvPr/>
        </p:nvSpPr>
        <p:spPr bwMode="auto">
          <a:xfrm>
            <a:off x="2367603" y="2709863"/>
            <a:ext cx="7561263" cy="1936750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600" b="0" i="0" u="none" strike="noStrike" cap="none" spc="0" baseline="-25000">
              <a:ln>
                <a:noFill/>
              </a:ln>
              <a:solidFill>
                <a:srgbClr val="FFFFFF"/>
              </a:solidFill>
              <a:ea typeface="+mn-ea"/>
            </a:endParaRPr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9279578" y="2708275"/>
            <a:ext cx="144463" cy="2297113"/>
          </a:xfrm>
          <a:prstGeom prst="rect">
            <a:avLst/>
          </a:prstGeom>
          <a:solidFill>
            <a:srgbClr val="FDD88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600" b="0" i="0" u="none" strike="noStrike" cap="none" spc="0" baseline="-25000">
              <a:ln>
                <a:noFill/>
              </a:ln>
              <a:solidFill>
                <a:srgbClr val="FFFFFF"/>
              </a:solidFill>
              <a:ea typeface="+mn-ea"/>
            </a:endParaRPr>
          </a:p>
        </p:txBody>
      </p:sp>
      <p:sp>
        <p:nvSpPr>
          <p:cNvPr id="53" name="AutoShape 10"/>
          <p:cNvSpPr>
            <a:spLocks noChangeArrowheads="1"/>
          </p:cNvSpPr>
          <p:nvPr/>
        </p:nvSpPr>
        <p:spPr bwMode="auto">
          <a:xfrm>
            <a:off x="3951928" y="2709863"/>
            <a:ext cx="3671888" cy="431799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600" b="0" i="0" u="none" strike="noStrike" cap="none" spc="0">
              <a:ln>
                <a:noFill/>
              </a:ln>
              <a:solidFill>
                <a:srgbClr val="FFFFFF"/>
              </a:solidFill>
              <a:ea typeface="+mn-ea"/>
            </a:endParaRPr>
          </a:p>
        </p:txBody>
      </p:sp>
      <p:sp>
        <p:nvSpPr>
          <p:cNvPr id="54" name="Oval 11"/>
          <p:cNvSpPr>
            <a:spLocks noChangeArrowheads="1"/>
          </p:cNvSpPr>
          <p:nvPr/>
        </p:nvSpPr>
        <p:spPr bwMode="auto">
          <a:xfrm>
            <a:off x="6099816" y="2916238"/>
            <a:ext cx="5048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600" b="0" i="0" u="none" strike="noStrike" cap="none" spc="0" baseline="-25000">
              <a:ln>
                <a:noFill/>
              </a:ln>
              <a:solidFill>
                <a:srgbClr val="FFFFFF"/>
              </a:solidFill>
              <a:ea typeface="+mn-ea"/>
            </a:endParaRPr>
          </a:p>
        </p:txBody>
      </p:sp>
      <p:sp>
        <p:nvSpPr>
          <p:cNvPr id="55" name="Oval 12"/>
          <p:cNvSpPr>
            <a:spLocks noChangeArrowheads="1"/>
          </p:cNvSpPr>
          <p:nvPr/>
        </p:nvSpPr>
        <p:spPr bwMode="auto">
          <a:xfrm>
            <a:off x="5680716" y="2781300"/>
            <a:ext cx="215899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600" b="0" i="0" u="none" strike="noStrike" cap="none" spc="0" baseline="-25000">
              <a:ln>
                <a:noFill/>
              </a:ln>
              <a:solidFill>
                <a:srgbClr val="FFFFFF"/>
              </a:solidFill>
              <a:ea typeface="+mn-ea"/>
            </a:endParaRPr>
          </a:p>
        </p:txBody>
      </p:sp>
      <p:sp>
        <p:nvSpPr>
          <p:cNvPr id="56" name="Oval 13"/>
          <p:cNvSpPr>
            <a:spLocks noChangeArrowheads="1"/>
          </p:cNvSpPr>
          <p:nvPr/>
        </p:nvSpPr>
        <p:spPr bwMode="auto">
          <a:xfrm>
            <a:off x="4710753" y="2822575"/>
            <a:ext cx="504825" cy="698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600" b="0" i="0" u="none" strike="noStrike" cap="none" spc="0" baseline="-25000">
              <a:ln>
                <a:noFill/>
              </a:ln>
              <a:solidFill>
                <a:srgbClr val="FFFFFF"/>
              </a:solidFill>
              <a:ea typeface="+mn-ea"/>
            </a:endParaRPr>
          </a:p>
        </p:txBody>
      </p:sp>
      <p:sp>
        <p:nvSpPr>
          <p:cNvPr id="63" name="Rectangle 28"/>
          <p:cNvSpPr>
            <a:spLocks noChangeArrowheads="1"/>
          </p:cNvSpPr>
          <p:nvPr/>
        </p:nvSpPr>
        <p:spPr bwMode="auto">
          <a:xfrm>
            <a:off x="2367603" y="4646613"/>
            <a:ext cx="7561263" cy="360362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600" b="0" i="0" u="none" strike="noStrike" cap="none" spc="0" baseline="-25000">
              <a:ln>
                <a:noFill/>
              </a:ln>
              <a:solidFill>
                <a:srgbClr val="FFFFFF"/>
              </a:solidFill>
              <a:ea typeface="+mn-ea"/>
            </a:endParaRPr>
          </a:p>
        </p:txBody>
      </p:sp>
      <p:grpSp>
        <p:nvGrpSpPr>
          <p:cNvPr id="64" name="Group 29"/>
          <p:cNvGrpSpPr/>
          <p:nvPr/>
        </p:nvGrpSpPr>
        <p:grpSpPr bwMode="auto">
          <a:xfrm>
            <a:off x="1369065" y="4779963"/>
            <a:ext cx="8509001" cy="147637"/>
            <a:chOff x="-199" y="3005"/>
            <a:chExt cx="5359" cy="93"/>
          </a:xfrm>
        </p:grpSpPr>
        <p:sp>
          <p:nvSpPr>
            <p:cNvPr id="65" name="AutoShape 30"/>
            <p:cNvSpPr>
              <a:spLocks noChangeArrowheads="1"/>
            </p:cNvSpPr>
            <p:nvPr/>
          </p:nvSpPr>
          <p:spPr bwMode="auto">
            <a:xfrm>
              <a:off x="1383" y="3005"/>
              <a:ext cx="573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93 w 21600"/>
                <a:gd name="T13" fmla="*/ 5400 h 21600"/>
                <a:gd name="T14" fmla="*/ 18886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 extrusionOk="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 extrusionOk="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600" b="0" i="0" u="none" strike="noStrike" cap="none" spc="0">
                <a:ln>
                  <a:noFill/>
                </a:ln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66" name="AutoShape 31"/>
            <p:cNvSpPr>
              <a:spLocks noChangeArrowheads="1"/>
            </p:cNvSpPr>
            <p:nvPr/>
          </p:nvSpPr>
          <p:spPr bwMode="auto">
            <a:xfrm>
              <a:off x="2181" y="3006"/>
              <a:ext cx="573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93 w 21600"/>
                <a:gd name="T13" fmla="*/ 5400 h 21600"/>
                <a:gd name="T14" fmla="*/ 18886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 extrusionOk="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 extrusionOk="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600" b="0" i="0" u="none" strike="noStrike" cap="none" spc="0">
                <a:ln>
                  <a:noFill/>
                </a:ln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67" name="AutoShape 32"/>
            <p:cNvSpPr>
              <a:spLocks noChangeArrowheads="1"/>
            </p:cNvSpPr>
            <p:nvPr/>
          </p:nvSpPr>
          <p:spPr bwMode="auto">
            <a:xfrm>
              <a:off x="2983" y="3006"/>
              <a:ext cx="573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93 w 21600"/>
                <a:gd name="T13" fmla="*/ 5400 h 21600"/>
                <a:gd name="T14" fmla="*/ 18886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 extrusionOk="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 extrusionOk="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600" b="0" i="0" u="none" strike="noStrike" cap="none" spc="0">
                <a:ln>
                  <a:noFill/>
                </a:ln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68" name="AutoShape 33"/>
            <p:cNvSpPr>
              <a:spLocks noChangeArrowheads="1"/>
            </p:cNvSpPr>
            <p:nvPr/>
          </p:nvSpPr>
          <p:spPr bwMode="auto">
            <a:xfrm>
              <a:off x="3784" y="3006"/>
              <a:ext cx="573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93 w 21600"/>
                <a:gd name="T13" fmla="*/ 5400 h 21600"/>
                <a:gd name="T14" fmla="*/ 18886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 extrusionOk="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 extrusionOk="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600" b="0" i="0" u="none" strike="noStrike" cap="none" spc="0">
                <a:ln>
                  <a:noFill/>
                </a:ln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69" name="AutoShape 34"/>
            <p:cNvSpPr>
              <a:spLocks noChangeArrowheads="1"/>
            </p:cNvSpPr>
            <p:nvPr/>
          </p:nvSpPr>
          <p:spPr bwMode="auto">
            <a:xfrm>
              <a:off x="4588" y="3006"/>
              <a:ext cx="573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93 w 21600"/>
                <a:gd name="T13" fmla="*/ 5400 h 21600"/>
                <a:gd name="T14" fmla="*/ 18886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 extrusionOk="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 extrusionOk="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600" b="0" i="0" u="none" strike="noStrike" cap="none" spc="0">
                <a:ln>
                  <a:noFill/>
                </a:ln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70" name="AutoShape 35"/>
            <p:cNvSpPr>
              <a:spLocks noChangeArrowheads="1"/>
            </p:cNvSpPr>
            <p:nvPr/>
          </p:nvSpPr>
          <p:spPr bwMode="auto">
            <a:xfrm>
              <a:off x="586" y="3006"/>
              <a:ext cx="573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93 w 21600"/>
                <a:gd name="T13" fmla="*/ 5400 h 21600"/>
                <a:gd name="T14" fmla="*/ 18886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 extrusionOk="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 extrusionOk="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600" b="0" i="0" u="none" strike="noStrike" cap="none" spc="0">
                <a:ln>
                  <a:noFill/>
                </a:ln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71" name="AutoShape 36"/>
            <p:cNvSpPr>
              <a:spLocks noChangeArrowheads="1"/>
            </p:cNvSpPr>
            <p:nvPr/>
          </p:nvSpPr>
          <p:spPr bwMode="auto">
            <a:xfrm>
              <a:off x="-199" y="3006"/>
              <a:ext cx="573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93 w 21600"/>
                <a:gd name="T13" fmla="*/ 5400 h 21600"/>
                <a:gd name="T14" fmla="*/ 18886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 extrusionOk="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 extrusionOk="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600" b="0" i="0" u="none" strike="noStrike" cap="none" spc="0">
                <a:ln>
                  <a:noFill/>
                </a:ln>
                <a:solidFill>
                  <a:srgbClr val="FFFFFF"/>
                </a:solidFill>
                <a:ea typeface="+mn-ea"/>
              </a:endParaRPr>
            </a:p>
          </p:txBody>
        </p:sp>
      </p:grpSp>
      <p:sp>
        <p:nvSpPr>
          <p:cNvPr id="72" name="Oval 40"/>
          <p:cNvSpPr>
            <a:spLocks noChangeArrowheads="1"/>
          </p:cNvSpPr>
          <p:nvPr/>
        </p:nvSpPr>
        <p:spPr bwMode="auto">
          <a:xfrm>
            <a:off x="5248916" y="4686300"/>
            <a:ext cx="3024187" cy="288924"/>
          </a:xfrm>
          <a:prstGeom prst="ellipse">
            <a:avLst/>
          </a:prstGeom>
          <a:solidFill>
            <a:srgbClr val="FF0000">
              <a:alpha val="79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600" b="0" i="0" u="none" strike="noStrike" cap="none" spc="0" baseline="-25000">
              <a:ln>
                <a:noFill/>
              </a:ln>
              <a:solidFill>
                <a:srgbClr val="FFFFFF"/>
              </a:solidFill>
              <a:ea typeface="+mn-ea"/>
            </a:endParaRPr>
          </a:p>
        </p:txBody>
      </p:sp>
      <p:sp>
        <p:nvSpPr>
          <p:cNvPr id="73" name="Oval 41"/>
          <p:cNvSpPr>
            <a:spLocks noChangeArrowheads="1"/>
          </p:cNvSpPr>
          <p:nvPr/>
        </p:nvSpPr>
        <p:spPr bwMode="auto">
          <a:xfrm>
            <a:off x="5609278" y="4686300"/>
            <a:ext cx="4319588" cy="288924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600" b="0" i="0" u="none" strike="noStrike" cap="none" spc="0" baseline="-25000">
              <a:ln>
                <a:noFill/>
              </a:ln>
              <a:solidFill>
                <a:srgbClr val="FFFFFF"/>
              </a:solidFill>
              <a:ea typeface="+mn-ea"/>
            </a:endParaRPr>
          </a:p>
        </p:txBody>
      </p:sp>
      <p:grpSp>
        <p:nvGrpSpPr>
          <p:cNvPr id="74" name="Group 42"/>
          <p:cNvGrpSpPr/>
          <p:nvPr/>
        </p:nvGrpSpPr>
        <p:grpSpPr bwMode="auto">
          <a:xfrm>
            <a:off x="4845691" y="4722812"/>
            <a:ext cx="1785937" cy="252412"/>
            <a:chOff x="1990" y="2975"/>
            <a:chExt cx="1125" cy="159"/>
          </a:xfrm>
        </p:grpSpPr>
        <p:sp>
          <p:nvSpPr>
            <p:cNvPr id="75" name="Oval 43"/>
            <p:cNvSpPr>
              <a:spLocks noChangeArrowheads="1"/>
            </p:cNvSpPr>
            <p:nvPr/>
          </p:nvSpPr>
          <p:spPr bwMode="auto">
            <a:xfrm>
              <a:off x="1990" y="3022"/>
              <a:ext cx="272" cy="69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600" b="0" i="0" u="none" strike="noStrike" cap="none" spc="0" baseline="-25000">
                <a:ln>
                  <a:noFill/>
                </a:ln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76" name="Oval 44"/>
            <p:cNvSpPr>
              <a:spLocks noChangeArrowheads="1"/>
            </p:cNvSpPr>
            <p:nvPr/>
          </p:nvSpPr>
          <p:spPr bwMode="auto">
            <a:xfrm>
              <a:off x="2499" y="3009"/>
              <a:ext cx="182" cy="91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600" b="0" i="0" u="none" strike="noStrike" cap="none" spc="0" baseline="-25000">
                <a:ln>
                  <a:noFill/>
                </a:ln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77" name="Oval 45"/>
            <p:cNvSpPr>
              <a:spLocks noChangeArrowheads="1"/>
            </p:cNvSpPr>
            <p:nvPr/>
          </p:nvSpPr>
          <p:spPr bwMode="auto">
            <a:xfrm>
              <a:off x="2798" y="2975"/>
              <a:ext cx="318" cy="159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600" b="0" i="0" u="none" strike="noStrike" cap="none" spc="0" baseline="-25000">
                <a:ln>
                  <a:noFill/>
                </a:ln>
                <a:solidFill>
                  <a:srgbClr val="FFFFFF"/>
                </a:solidFill>
                <a:ea typeface="+mn-ea"/>
              </a:endParaRPr>
            </a:p>
          </p:txBody>
        </p:sp>
      </p:grpSp>
      <p:sp>
        <p:nvSpPr>
          <p:cNvPr id="78" name="Text Box 50"/>
          <p:cNvSpPr txBox="1">
            <a:spLocks noChangeArrowheads="1"/>
          </p:cNvSpPr>
          <p:nvPr/>
        </p:nvSpPr>
        <p:spPr bwMode="auto">
          <a:xfrm>
            <a:off x="6793553" y="4168774"/>
            <a:ext cx="1728788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000" b="0" i="0" u="none" strike="noStrike" cap="none" spc="0" baseline="-25000">
                <a:ln>
                  <a:noFill/>
                </a:ln>
                <a:solidFill>
                  <a:srgbClr val="FFFFFF"/>
                </a:solidFill>
                <a:ea typeface="+mn-ea"/>
              </a:rPr>
              <a:t>Ort der Beurteilung</a:t>
            </a:r>
            <a:endParaRPr/>
          </a:p>
        </p:txBody>
      </p:sp>
      <p:sp>
        <p:nvSpPr>
          <p:cNvPr id="80" name="Line 56"/>
          <p:cNvSpPr>
            <a:spLocks noChangeShapeType="1"/>
          </p:cNvSpPr>
          <p:nvPr/>
        </p:nvSpPr>
        <p:spPr bwMode="auto">
          <a:xfrm>
            <a:off x="8704903" y="3770313"/>
            <a:ext cx="0" cy="86359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600" b="0" i="0" u="none" strike="noStrike" cap="none" spc="0">
              <a:ln>
                <a:noFill/>
              </a:ln>
              <a:solidFill>
                <a:srgbClr val="FFFFFF"/>
              </a:solidFill>
              <a:ea typeface="+mn-ea"/>
            </a:endParaRPr>
          </a:p>
        </p:txBody>
      </p:sp>
      <p:sp>
        <p:nvSpPr>
          <p:cNvPr id="81" name="Line 57"/>
          <p:cNvSpPr>
            <a:spLocks noChangeShapeType="1"/>
          </p:cNvSpPr>
          <p:nvPr/>
        </p:nvSpPr>
        <p:spPr bwMode="auto">
          <a:xfrm flipV="1">
            <a:off x="8704903" y="2717800"/>
            <a:ext cx="0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600" b="0" i="0" u="none" strike="noStrike" cap="none" spc="0">
              <a:ln>
                <a:noFill/>
              </a:ln>
              <a:solidFill>
                <a:srgbClr val="FFFFFF"/>
              </a:solidFill>
              <a:ea typeface="+mn-ea"/>
            </a:endParaRPr>
          </a:p>
        </p:txBody>
      </p:sp>
      <p:sp>
        <p:nvSpPr>
          <p:cNvPr id="82" name="Text Box 58"/>
          <p:cNvSpPr txBox="1">
            <a:spLocks noChangeArrowheads="1"/>
          </p:cNvSpPr>
          <p:nvPr/>
        </p:nvSpPr>
        <p:spPr bwMode="auto">
          <a:xfrm>
            <a:off x="2185041" y="5191125"/>
            <a:ext cx="2160587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000" b="0" i="0" u="none" strike="noStrike" cap="none" spc="0" baseline="-25000">
                <a:ln>
                  <a:noFill/>
                </a:ln>
                <a:ea typeface="+mn-ea"/>
              </a:rPr>
              <a:t>Grundwasserleiter</a:t>
            </a:r>
            <a:endParaRPr/>
          </a:p>
        </p:txBody>
      </p:sp>
      <p:sp>
        <p:nvSpPr>
          <p:cNvPr id="83" name="Line 59"/>
          <p:cNvSpPr>
            <a:spLocks noChangeShapeType="1"/>
          </p:cNvSpPr>
          <p:nvPr/>
        </p:nvSpPr>
        <p:spPr bwMode="auto">
          <a:xfrm flipV="1">
            <a:off x="3232791" y="4868863"/>
            <a:ext cx="431799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600" b="0" i="0" u="none" strike="noStrike" cap="none" spc="0">
              <a:ln>
                <a:noFill/>
              </a:ln>
              <a:solidFill>
                <a:srgbClr val="FFFFFF"/>
              </a:solidFill>
              <a:ea typeface="+mn-ea"/>
            </a:endParaRPr>
          </a:p>
        </p:txBody>
      </p:sp>
      <p:sp>
        <p:nvSpPr>
          <p:cNvPr id="85" name="Rectangle 62"/>
          <p:cNvSpPr>
            <a:spLocks noChangeArrowheads="1"/>
          </p:cNvSpPr>
          <p:nvPr/>
        </p:nvSpPr>
        <p:spPr bwMode="auto">
          <a:xfrm>
            <a:off x="9124003" y="2714625"/>
            <a:ext cx="503238" cy="192881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600" b="0" i="0" u="none" strike="noStrike" cap="none" spc="0" baseline="-25000">
              <a:ln>
                <a:noFill/>
              </a:ln>
              <a:solidFill>
                <a:srgbClr val="FFFFFF"/>
              </a:solidFill>
              <a:ea typeface="+mn-ea"/>
            </a:endParaRPr>
          </a:p>
        </p:txBody>
      </p:sp>
      <p:sp>
        <p:nvSpPr>
          <p:cNvPr id="86" name="Text Box 64"/>
          <p:cNvSpPr txBox="1">
            <a:spLocks noChangeArrowheads="1"/>
          </p:cNvSpPr>
          <p:nvPr/>
        </p:nvSpPr>
        <p:spPr bwMode="auto">
          <a:xfrm>
            <a:off x="4909197" y="3109920"/>
            <a:ext cx="15414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800" b="0" i="0" u="none" strike="noStrike" cap="none" spc="0" baseline="-25000">
                <a:ln>
                  <a:noFill/>
                </a:ln>
                <a:solidFill>
                  <a:srgbClr val="FFFFFF"/>
                </a:solidFill>
                <a:ea typeface="+mn-ea"/>
              </a:rPr>
              <a:t>Schadstoffquelle</a:t>
            </a:r>
            <a:endParaRPr/>
          </a:p>
        </p:txBody>
      </p:sp>
      <p:sp>
        <p:nvSpPr>
          <p:cNvPr id="87" name="Text Box 3"/>
          <p:cNvSpPr txBox="1">
            <a:spLocks noChangeArrowheads="1"/>
          </p:cNvSpPr>
          <p:nvPr/>
        </p:nvSpPr>
        <p:spPr bwMode="auto">
          <a:xfrm>
            <a:off x="5081504" y="6602292"/>
            <a:ext cx="7170596" cy="24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000" b="0" i="0" u="none" strike="noStrike" cap="none" spc="0">
                <a:ln>
                  <a:noFill/>
                </a:ln>
                <a:ea typeface="+mn-ea"/>
              </a:rPr>
              <a:t>Bildzitat:</a:t>
            </a:r>
            <a:r>
              <a: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Dr. Roland Meyer, RWTH, Promotion: Auswirkungen der Verwertung mineralischer Reststoffe auf das Grundwasser</a:t>
            </a:r>
            <a:endParaRPr/>
          </a:p>
        </p:txBody>
      </p:sp>
      <p:sp>
        <p:nvSpPr>
          <p:cNvPr id="79" name="Text Box 55"/>
          <p:cNvSpPr txBox="1">
            <a:spLocks noChangeArrowheads="1"/>
          </p:cNvSpPr>
          <p:nvPr/>
        </p:nvSpPr>
        <p:spPr bwMode="auto">
          <a:xfrm>
            <a:off x="7800028" y="3109913"/>
            <a:ext cx="1733550" cy="60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000" b="0" i="0" u="none" strike="noStrike" cap="none" spc="0" baseline="-25000">
                <a:ln>
                  <a:noFill/>
                </a:ln>
                <a:solidFill>
                  <a:srgbClr val="FFFFFF"/>
                </a:solidFill>
                <a:ea typeface="+mn-ea"/>
              </a:rPr>
              <a:t>Ungesättigte</a:t>
            </a:r>
            <a:endParaRPr/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000" b="0" i="0" u="none" strike="noStrike" cap="none" spc="0" baseline="-25000">
                <a:ln>
                  <a:noFill/>
                </a:ln>
                <a:solidFill>
                  <a:srgbClr val="FFFFFF"/>
                </a:solidFill>
                <a:ea typeface="+mn-ea"/>
              </a:rPr>
              <a:t>Bodenzone</a:t>
            </a:r>
            <a:endParaRPr/>
          </a:p>
        </p:txBody>
      </p:sp>
      <p:sp>
        <p:nvSpPr>
          <p:cNvPr id="49" name="AutoShape 4"/>
          <p:cNvSpPr>
            <a:spLocks noChangeArrowheads="1"/>
          </p:cNvSpPr>
          <p:nvPr/>
        </p:nvSpPr>
        <p:spPr bwMode="auto">
          <a:xfrm>
            <a:off x="6277616" y="1630363"/>
            <a:ext cx="190500" cy="1497012"/>
          </a:xfrm>
          <a:prstGeom prst="downArrow">
            <a:avLst>
              <a:gd name="adj1" fmla="val 50000"/>
              <a:gd name="adj2" fmla="val 196458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600" b="0" i="0" u="none" strike="noStrike" cap="none" spc="0" baseline="-25000">
              <a:ln>
                <a:noFill/>
              </a:ln>
              <a:solidFill>
                <a:srgbClr val="FFFFFF"/>
              </a:solidFill>
              <a:ea typeface="+mn-ea"/>
            </a:endParaRPr>
          </a:p>
        </p:txBody>
      </p:sp>
      <p:sp>
        <p:nvSpPr>
          <p:cNvPr id="50" name="AutoShape 5"/>
          <p:cNvSpPr>
            <a:spLocks noChangeArrowheads="1"/>
          </p:cNvSpPr>
          <p:nvPr/>
        </p:nvSpPr>
        <p:spPr bwMode="auto">
          <a:xfrm>
            <a:off x="5752153" y="1628775"/>
            <a:ext cx="68263" cy="1497013"/>
          </a:xfrm>
          <a:prstGeom prst="downArrow">
            <a:avLst>
              <a:gd name="adj1" fmla="val 50000"/>
              <a:gd name="adj2" fmla="val 54825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600" b="0" i="0" u="none" strike="noStrike" cap="none" spc="0" baseline="-25000">
              <a:ln>
                <a:noFill/>
              </a:ln>
              <a:solidFill>
                <a:srgbClr val="FFFFFF"/>
              </a:solidFill>
              <a:ea typeface="+mn-ea"/>
            </a:endParaRPr>
          </a:p>
        </p:txBody>
      </p:sp>
      <p:sp>
        <p:nvSpPr>
          <p:cNvPr id="51" name="AutoShape 6"/>
          <p:cNvSpPr>
            <a:spLocks noChangeArrowheads="1"/>
          </p:cNvSpPr>
          <p:nvPr/>
        </p:nvSpPr>
        <p:spPr bwMode="auto">
          <a:xfrm>
            <a:off x="5009203" y="1647825"/>
            <a:ext cx="104775" cy="1497013"/>
          </a:xfrm>
          <a:prstGeom prst="downArrow">
            <a:avLst>
              <a:gd name="adj1" fmla="val 50000"/>
              <a:gd name="adj2" fmla="val 357197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600" b="0" i="0" u="none" strike="noStrike" cap="none" spc="0" baseline="-25000">
              <a:ln>
                <a:noFill/>
              </a:ln>
              <a:solidFill>
                <a:srgbClr val="FFFFFF"/>
              </a:solidFill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798"/>
    </mc:Choice>
    <mc:Fallback xmlns:w="http://schemas.openxmlformats.org/wordprocessingml/2006/main" xmlns:m="http://schemas.openxmlformats.org/officeDocument/2006/math" xmlns="">
      <p:transition advClick="1" advTm="607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0023 L -8.33333E-7 0.216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416 L 2.5E-6 0.220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324 L -3.61111E-6 0.21944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0.1375 0.000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Anforderungen an die Landwirtschaft</a:t>
            </a:r>
            <a:endParaRPr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83382" y="1168299"/>
            <a:ext cx="1150223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e-DE"/>
              <a:t>Grundsätzlich gilt:</a:t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r>
              <a:rPr lang="de-DE"/>
              <a:t>Jeder hat sich so zu verhalten, dass schädliche Bodenveränderungen gar nicht erst entstehen können. </a:t>
            </a:r>
            <a:endParaRPr/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e-DE" b="1"/>
              <a:t>=&gt; Pflicht zur Vorsorge</a:t>
            </a:r>
            <a:endParaRPr/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de-DE"/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e-DE"/>
              <a:t>Bei bestehenden schädlichen Bodenveränderungen sind Sanierungs-, Schutz- oder Beschränkungsmaß-nahmen zu ergreifen. </a:t>
            </a:r>
            <a:endParaRPr/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e-DE" b="1"/>
              <a:t>=&gt; Pflicht zur Gefahrenabwehr</a:t>
            </a:r>
            <a:endParaRPr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74650" y="4295432"/>
            <a:ext cx="2803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de-DE" b="1"/>
              <a:t>Schlußfolgerungen:</a:t>
            </a:r>
            <a:endParaRPr lang="de-DE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194455" y="4295432"/>
            <a:ext cx="555133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pPr marL="174625" indent="-174625">
              <a:spcBef>
                <a:spcPts val="0"/>
              </a:spcBef>
              <a:buFont typeface="Arial"/>
              <a:buChar char="•"/>
              <a:defRPr/>
            </a:pPr>
            <a:r>
              <a:rPr lang="de-DE"/>
              <a:t>Schadstoffbelastungen verhindern</a:t>
            </a:r>
            <a:endParaRPr/>
          </a:p>
          <a:p>
            <a:pPr marL="174625" indent="-174625">
              <a:spcBef>
                <a:spcPts val="0"/>
              </a:spcBef>
              <a:buFont typeface="Arial"/>
              <a:buChar char="•"/>
              <a:defRPr/>
            </a:pPr>
            <a:endParaRPr lang="de-DE"/>
          </a:p>
          <a:p>
            <a:pPr marL="174625" indent="-174625">
              <a:spcBef>
                <a:spcPts val="0"/>
              </a:spcBef>
              <a:buFont typeface="Arial"/>
              <a:buChar char="•"/>
              <a:defRPr/>
            </a:pPr>
            <a:r>
              <a:rPr lang="de-DE"/>
              <a:t>Erosionsprozesse vermeiden</a:t>
            </a:r>
            <a:endParaRPr/>
          </a:p>
          <a:p>
            <a:pPr marL="174625" indent="-174625">
              <a:spcBef>
                <a:spcPts val="0"/>
              </a:spcBef>
              <a:buFont typeface="Arial"/>
              <a:buChar char="•"/>
              <a:defRPr/>
            </a:pPr>
            <a:endParaRPr lang="de-DE"/>
          </a:p>
          <a:p>
            <a:pPr marL="174625" indent="-174625">
              <a:spcBef>
                <a:spcPts val="0"/>
              </a:spcBef>
              <a:buFont typeface="Arial"/>
              <a:buChar char="•"/>
              <a:defRPr/>
            </a:pPr>
            <a:r>
              <a:rPr lang="de-DE"/>
              <a:t>Schadverdichtungen vorbeugen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2741"/>
    </mc:Choice>
    <mc:Fallback xmlns:w="http://schemas.openxmlformats.org/wordprocessingml/2006/main" xmlns:m="http://schemas.openxmlformats.org/officeDocument/2006/math" xmlns="">
      <p:transition advClick="1" advTm="2027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/>
              <a:t>Gewässergefährdung durch landwirtschaftliche Kulturen</a:t>
            </a:r>
            <a:endParaRPr/>
          </a:p>
        </p:txBody>
      </p:sp>
      <p:grpSp>
        <p:nvGrpSpPr>
          <p:cNvPr id="10" name="Group 6"/>
          <p:cNvGrpSpPr/>
          <p:nvPr/>
        </p:nvGrpSpPr>
        <p:grpSpPr bwMode="auto">
          <a:xfrm>
            <a:off x="2853770" y="2161999"/>
            <a:ext cx="6413500" cy="982663"/>
            <a:chOff x="1533" y="1502"/>
            <a:chExt cx="4040" cy="618"/>
          </a:xfrm>
        </p:grpSpPr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1556" y="1700"/>
              <a:ext cx="47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de-DE"/>
                <a:t>Wiese</a:t>
              </a:r>
              <a:endParaRPr/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2098" y="1700"/>
              <a:ext cx="47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de-DE"/>
                <a:t>Weide</a:t>
              </a:r>
              <a:endParaRPr/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2654" y="1700"/>
              <a:ext cx="60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de-DE"/>
                <a:t>Getreide</a:t>
              </a:r>
              <a:endParaRPr/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3337" y="1642"/>
              <a:ext cx="92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de-DE"/>
                <a:t>Hackfrüchte </a:t>
              </a:r>
              <a:r>
                <a:rPr lang="de-DE" sz="1200"/>
                <a:t>(Rüben ,Kartoffeln)</a:t>
              </a:r>
              <a:endParaRPr lang="de-DE"/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4362" y="1700"/>
              <a:ext cx="3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de-DE"/>
                <a:t>Mais</a:t>
              </a:r>
              <a:endParaRPr/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4865" y="1539"/>
              <a:ext cx="708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de-DE"/>
                <a:t>Gemüse, Obst, Weinbau</a:t>
              </a:r>
              <a:endParaRPr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 flipV="1">
              <a:off x="1533" y="1510"/>
              <a:ext cx="4032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1533" y="2088"/>
              <a:ext cx="40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1533" y="1502"/>
              <a:ext cx="0" cy="5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2068" y="1503"/>
              <a:ext cx="0" cy="5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2624" y="1503"/>
              <a:ext cx="0" cy="5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3303" y="1503"/>
              <a:ext cx="0" cy="5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4315" y="1503"/>
              <a:ext cx="0" cy="5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>
              <a:off x="5558" y="1503"/>
              <a:ext cx="0" cy="5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4814" y="1503"/>
              <a:ext cx="0" cy="5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28" name="Gruppieren 27"/>
          <p:cNvGrpSpPr/>
          <p:nvPr/>
        </p:nvGrpSpPr>
        <p:grpSpPr bwMode="auto">
          <a:xfrm>
            <a:off x="2787095" y="3512915"/>
            <a:ext cx="6503987" cy="1346202"/>
            <a:chOff x="2754143" y="3288353"/>
            <a:chExt cx="6503987" cy="1346202"/>
          </a:xfrm>
        </p:grpSpPr>
        <p:grpSp>
          <p:nvGrpSpPr>
            <p:cNvPr id="6" name="Group 2"/>
            <p:cNvGrpSpPr/>
            <p:nvPr/>
          </p:nvGrpSpPr>
          <p:grpSpPr bwMode="auto">
            <a:xfrm>
              <a:off x="2754143" y="4298005"/>
              <a:ext cx="6503987" cy="336550"/>
              <a:chOff x="1491" y="3406"/>
              <a:chExt cx="4097" cy="212"/>
            </a:xfrm>
          </p:grpSpPr>
          <p:sp>
            <p:nvSpPr>
              <p:cNvPr id="8" name="Text Box 4"/>
              <p:cNvSpPr txBox="1">
                <a:spLocks noChangeArrowheads="1"/>
              </p:cNvSpPr>
              <p:nvPr/>
            </p:nvSpPr>
            <p:spPr bwMode="auto">
              <a:xfrm>
                <a:off x="1491" y="3406"/>
                <a:ext cx="47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de-DE"/>
                  <a:t>gering</a:t>
                </a:r>
                <a:endParaRPr/>
              </a:p>
            </p:txBody>
          </p:sp>
          <p:sp>
            <p:nvSpPr>
              <p:cNvPr id="9" name="Text Box 5"/>
              <p:cNvSpPr txBox="1">
                <a:spLocks noChangeArrowheads="1"/>
              </p:cNvSpPr>
              <p:nvPr/>
            </p:nvSpPr>
            <p:spPr bwMode="auto">
              <a:xfrm>
                <a:off x="5208" y="3406"/>
                <a:ext cx="37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de-DE"/>
                  <a:t>groß</a:t>
                </a:r>
                <a:endParaRPr/>
              </a:p>
            </p:txBody>
          </p:sp>
        </p:grpSp>
        <p:sp>
          <p:nvSpPr>
            <p:cNvPr id="27" name="Rechtwinkliges Dreieck 26"/>
            <p:cNvSpPr/>
            <p:nvPr/>
          </p:nvSpPr>
          <p:spPr bwMode="auto">
            <a:xfrm flipH="1">
              <a:off x="2795416" y="3288353"/>
              <a:ext cx="6415089" cy="917576"/>
            </a:xfrm>
            <a:prstGeom prst="rtTriangle">
              <a:avLst/>
            </a:prstGeom>
            <a:solidFill>
              <a:srgbClr val="0054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4266"/>
    </mc:Choice>
    <mc:Fallback xmlns:w="http://schemas.openxmlformats.org/wordprocessingml/2006/main" xmlns:m="http://schemas.openxmlformats.org/officeDocument/2006/math" xmlns="">
      <p:transition advClick="1" advTm="64266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Gute fachliche Praxis</a:t>
            </a:r>
            <a:endParaRPr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xfrm>
            <a:off x="374650" y="1169532"/>
            <a:ext cx="11520486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de-DE" sz="1800"/>
              <a:t>Standort- und witterungsgerechte Bodenbearbeitung</a:t>
            </a:r>
            <a:endParaRPr/>
          </a:p>
          <a:p>
            <a:pPr>
              <a:spcBef>
                <a:spcPts val="0"/>
              </a:spcBef>
              <a:defRPr/>
            </a:pPr>
            <a:endParaRPr lang="de-DE" sz="1800"/>
          </a:p>
          <a:p>
            <a:pPr>
              <a:spcBef>
                <a:spcPts val="0"/>
              </a:spcBef>
              <a:defRPr/>
            </a:pPr>
            <a:r>
              <a:rPr lang="de-DE" sz="1800"/>
              <a:t>Erhaltung oder Verbesserung der Bodenstruktur</a:t>
            </a:r>
            <a:endParaRPr/>
          </a:p>
          <a:p>
            <a:pPr>
              <a:spcBef>
                <a:spcPts val="0"/>
              </a:spcBef>
              <a:defRPr/>
            </a:pPr>
            <a:endParaRPr lang="de-DE" sz="1800"/>
          </a:p>
          <a:p>
            <a:pPr>
              <a:spcBef>
                <a:spcPts val="0"/>
              </a:spcBef>
              <a:defRPr/>
            </a:pPr>
            <a:r>
              <a:rPr lang="de-DE" sz="1800"/>
              <a:t>Vermeidung von Bodenschadverdichtungen</a:t>
            </a:r>
            <a:endParaRPr/>
          </a:p>
          <a:p>
            <a:pPr>
              <a:spcBef>
                <a:spcPts val="0"/>
              </a:spcBef>
              <a:defRPr/>
            </a:pPr>
            <a:endParaRPr lang="de-DE" sz="1800"/>
          </a:p>
          <a:p>
            <a:pPr>
              <a:spcBef>
                <a:spcPts val="0"/>
              </a:spcBef>
              <a:defRPr/>
            </a:pPr>
            <a:r>
              <a:rPr lang="de-DE" sz="1800"/>
              <a:t>Vermeidung von Bodenabträgen (Erosion)</a:t>
            </a:r>
            <a:endParaRPr/>
          </a:p>
          <a:p>
            <a:pPr>
              <a:spcBef>
                <a:spcPts val="0"/>
              </a:spcBef>
              <a:defRPr/>
            </a:pPr>
            <a:endParaRPr lang="de-DE" sz="1800"/>
          </a:p>
          <a:p>
            <a:pPr>
              <a:spcBef>
                <a:spcPts val="0"/>
              </a:spcBef>
              <a:defRPr/>
            </a:pPr>
            <a:r>
              <a:rPr lang="de-DE" sz="1800"/>
              <a:t>Erhaltung naturbetonter Strukturelemente der Feldflur (z.B. Hecken, Feldgehölze, Feldraine)</a:t>
            </a:r>
            <a:endParaRPr/>
          </a:p>
          <a:p>
            <a:pPr>
              <a:spcBef>
                <a:spcPts val="0"/>
              </a:spcBef>
              <a:defRPr/>
            </a:pPr>
            <a:endParaRPr lang="de-DE" sz="1800"/>
          </a:p>
          <a:p>
            <a:pPr>
              <a:spcBef>
                <a:spcPts val="0"/>
              </a:spcBef>
              <a:defRPr/>
            </a:pPr>
            <a:r>
              <a:rPr lang="de-DE" sz="1800"/>
              <a:t>Erhaltung und Förderung der biologischen Aktivität des Bodens</a:t>
            </a:r>
            <a:endParaRPr/>
          </a:p>
          <a:p>
            <a:pPr>
              <a:spcBef>
                <a:spcPts val="0"/>
              </a:spcBef>
              <a:defRPr/>
            </a:pPr>
            <a:endParaRPr lang="de-DE" sz="1800"/>
          </a:p>
          <a:p>
            <a:pPr>
              <a:spcBef>
                <a:spcPts val="0"/>
              </a:spcBef>
              <a:defRPr/>
            </a:pPr>
            <a:r>
              <a:rPr lang="de-DE" sz="1800"/>
              <a:t>Erhaltung des standorttypischen Humusgehaltes</a:t>
            </a:r>
            <a:endParaRPr/>
          </a:p>
          <a:p>
            <a:pPr>
              <a:spcBef>
                <a:spcPts val="0"/>
              </a:spcBef>
              <a:defRPr/>
            </a:pPr>
            <a:endParaRPr lang="de-DE" sz="1800"/>
          </a:p>
          <a:p>
            <a:pPr>
              <a:spcBef>
                <a:spcPts val="0"/>
              </a:spcBef>
              <a:defRPr/>
            </a:pPr>
            <a:endParaRPr lang="de-DE" sz="1800"/>
          </a:p>
          <a:p>
            <a:pPr marL="0" indent="0">
              <a:spcBef>
                <a:spcPts val="0"/>
              </a:spcBef>
              <a:buNone/>
              <a:defRPr/>
            </a:pPr>
            <a:endParaRPr lang="de-DE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0410"/>
    </mc:Choice>
    <mc:Fallback xmlns:w="http://schemas.openxmlformats.org/wordprocessingml/2006/main" xmlns:m="http://schemas.openxmlformats.org/officeDocument/2006/math" xmlns="">
      <p:transition advClick="1" advTm="13041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Verringerung von Schadstoffeinträgen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 bwMode="auto">
          <a:xfrm>
            <a:off x="374650" y="1163823"/>
            <a:ext cx="11482505" cy="3738834"/>
          </a:xfrm>
        </p:spPr>
        <p:txBody>
          <a:bodyPr/>
          <a:lstStyle/>
          <a:p>
            <a:pPr>
              <a:defRPr/>
            </a:pPr>
            <a:r>
              <a:rPr lang="de-DE" sz="1800"/>
              <a:t>Einsatz schwermetallarmer Mineraldünger</a:t>
            </a:r>
            <a:endParaRPr/>
          </a:p>
          <a:p>
            <a:pPr>
              <a:defRPr/>
            </a:pPr>
            <a:endParaRPr lang="de-DE" sz="1800"/>
          </a:p>
          <a:p>
            <a:pPr>
              <a:defRPr/>
            </a:pPr>
            <a:r>
              <a:rPr lang="de-DE" sz="1800"/>
              <a:t>Verminderung unnötig hoher Zusätze an Kupfer, Zink und  Antibiotika in Futtermitteln, zur Entlastung der Frachten in Gülle oder Festmist</a:t>
            </a:r>
          </a:p>
          <a:p>
            <a:pPr>
              <a:defRPr/>
            </a:pPr>
            <a:endParaRPr lang="de-DE" sz="1800"/>
          </a:p>
          <a:p>
            <a:pPr>
              <a:defRPr/>
            </a:pPr>
            <a:r>
              <a:rPr lang="de-DE" sz="1800"/>
              <a:t>Einschränkung der Verwertung von Klärschlämmen auf besonders nährstoffreiche und schadstoffarme Schlämme</a:t>
            </a:r>
            <a:endParaRPr/>
          </a:p>
          <a:p>
            <a:pPr>
              <a:defRPr/>
            </a:pPr>
            <a:endParaRPr lang="de-DE" sz="1800"/>
          </a:p>
          <a:p>
            <a:pPr>
              <a:defRPr/>
            </a:pPr>
            <a:r>
              <a:rPr lang="de-DE" sz="1800"/>
              <a:t>Nur gütegesicherte Komposte entsprechend der Bioabfallverordnung ausbringen</a:t>
            </a:r>
            <a:endParaRPr/>
          </a:p>
          <a:p>
            <a:pPr marL="0" indent="0">
              <a:buNone/>
              <a:defRPr/>
            </a:pPr>
            <a:endParaRPr lang="de-DE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7660"/>
    </mc:Choice>
    <mc:Fallback xmlns:w="http://schemas.openxmlformats.org/wordprocessingml/2006/main" xmlns:m="http://schemas.openxmlformats.org/officeDocument/2006/math" xmlns="">
      <p:transition advClick="1" advTm="4766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Maßnahmen gegen Bodenerosion</a:t>
            </a:r>
            <a:endParaRPr/>
          </a:p>
        </p:txBody>
      </p:sp>
      <p:pic>
        <p:nvPicPr>
          <p:cNvPr id="16386" name="Picture 2" descr="Rill Erosion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988288" y="1149350"/>
            <a:ext cx="6539737" cy="4679460"/>
          </a:xfrm>
          <a:prstGeom prst="rect">
            <a:avLst/>
          </a:prstGeom>
          <a:noFill/>
        </p:spPr>
      </p:pic>
      <p:pic>
        <p:nvPicPr>
          <p:cNvPr id="16388" name="Picture 4" descr="k5951-1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898524" y="879605"/>
            <a:ext cx="3387726" cy="5111571"/>
          </a:xfrm>
          <a:prstGeom prst="rect">
            <a:avLst/>
          </a:prstGeom>
          <a:noFill/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679078" y="6614993"/>
            <a:ext cx="1089753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0" i="0" u="none" strike="noStrike" cap="none" spc="0">
                <a:ln>
                  <a:noFill/>
                </a:ln>
                <a:ea typeface="+mn-ea"/>
              </a:rPr>
              <a:t>Bildzitate: </a:t>
            </a:r>
            <a:r>
              <a:rPr lang="en-US" sz="1000"/>
              <a:t>"k5951-1" by USDAgov and "Rill Erosion" by SoilScience.info  are marked with CC BY 2.0. To view the terms, visit https://creativecommons.org/licenses/by/2.0/?ref=openverse </a:t>
            </a:r>
            <a:endParaRPr/>
          </a:p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>
              <a:ln>
                <a:noFill/>
              </a:ln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670"/>
    </mc:Choice>
    <mc:Fallback xmlns:w="http://schemas.openxmlformats.org/wordprocessingml/2006/main" xmlns:m="http://schemas.openxmlformats.org/officeDocument/2006/math" xmlns="">
      <p:transition advClick="1" advTm="767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Maßnahmen gegen Bodenerosion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 bwMode="auto">
          <a:xfrm>
            <a:off x="374650" y="1166854"/>
            <a:ext cx="11498936" cy="4524289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de-DE" sz="1800"/>
              <a:t>Reduzierung der Zeitspannen ohne oder nur geringer Bodenbedeckung durch Untersaaten, Zwischenfruchtanbau oder Strohmulch</a:t>
            </a:r>
          </a:p>
          <a:p>
            <a:pPr>
              <a:spcBef>
                <a:spcPts val="0"/>
              </a:spcBef>
              <a:defRPr/>
            </a:pPr>
            <a:endParaRPr lang="de-DE" sz="1800"/>
          </a:p>
          <a:p>
            <a:pPr>
              <a:spcBef>
                <a:spcPts val="0"/>
              </a:spcBef>
              <a:defRPr/>
            </a:pPr>
            <a:r>
              <a:rPr lang="de-DE" sz="1800"/>
              <a:t>Anwendung erosionsmindernder Bodenbearbeitungs- und Bestellverfahren wie konservierende Bodenbearbeitung mit Mulch oder Direktsaat</a:t>
            </a:r>
            <a:endParaRPr/>
          </a:p>
          <a:p>
            <a:pPr>
              <a:spcBef>
                <a:spcPts val="0"/>
              </a:spcBef>
              <a:defRPr/>
            </a:pPr>
            <a:endParaRPr lang="de-DE" sz="1800"/>
          </a:p>
          <a:p>
            <a:pPr>
              <a:spcBef>
                <a:spcPts val="0"/>
              </a:spcBef>
              <a:defRPr/>
            </a:pPr>
            <a:r>
              <a:rPr lang="de-DE" sz="1800"/>
              <a:t>Vermeidung hangabwärts gerichteter Bearbeitungsspuren</a:t>
            </a:r>
            <a:endParaRPr/>
          </a:p>
          <a:p>
            <a:pPr>
              <a:spcBef>
                <a:spcPts val="0"/>
              </a:spcBef>
              <a:defRPr/>
            </a:pPr>
            <a:endParaRPr lang="de-DE" sz="1800"/>
          </a:p>
          <a:p>
            <a:pPr>
              <a:spcBef>
                <a:spcPts val="0"/>
              </a:spcBef>
              <a:defRPr/>
            </a:pPr>
            <a:r>
              <a:rPr lang="de-DE" sz="1800"/>
              <a:t>Aufbau und Erhalt eines stabilen Bodengefüges, z.B. durch Zufuhr organischer Substanz und Kalk</a:t>
            </a:r>
            <a:endParaRPr/>
          </a:p>
          <a:p>
            <a:pPr>
              <a:spcBef>
                <a:spcPts val="0"/>
              </a:spcBef>
              <a:defRPr/>
            </a:pPr>
            <a:endParaRPr lang="de-DE" sz="1800"/>
          </a:p>
          <a:p>
            <a:pPr>
              <a:spcBef>
                <a:spcPts val="0"/>
              </a:spcBef>
              <a:defRPr/>
            </a:pPr>
            <a:r>
              <a:rPr lang="de-DE" sz="1800"/>
              <a:t>Vermeiden von Krumenbasis- und Unterbodenverdichtungen</a:t>
            </a:r>
            <a:endParaRPr/>
          </a:p>
          <a:p>
            <a:pPr>
              <a:spcBef>
                <a:spcPts val="0"/>
              </a:spcBef>
              <a:defRPr/>
            </a:pPr>
            <a:endParaRPr lang="de-DE" sz="1800"/>
          </a:p>
          <a:p>
            <a:pPr>
              <a:spcBef>
                <a:spcPts val="0"/>
              </a:spcBef>
              <a:defRPr/>
            </a:pPr>
            <a:r>
              <a:rPr lang="de-DE" sz="1800"/>
              <a:t>Unterteilung langer Hänge, die sonst durchgehend mit erosionsfördernden Kulturen bestellt wurden</a:t>
            </a:r>
            <a:endParaRPr/>
          </a:p>
          <a:p>
            <a:pPr>
              <a:spcBef>
                <a:spcPts val="0"/>
              </a:spcBef>
              <a:defRPr/>
            </a:pPr>
            <a:endParaRPr lang="de-DE" sz="1800"/>
          </a:p>
          <a:p>
            <a:pPr>
              <a:spcBef>
                <a:spcPts val="0"/>
              </a:spcBef>
              <a:defRPr/>
            </a:pPr>
            <a:r>
              <a:rPr lang="de-DE" sz="1800"/>
              <a:t>Anlage von Grünstreifen quer zum Hang</a:t>
            </a:r>
            <a:endParaRPr/>
          </a:p>
          <a:p>
            <a:pPr>
              <a:spcBef>
                <a:spcPts val="0"/>
              </a:spcBef>
              <a:defRPr/>
            </a:pPr>
            <a:endParaRPr lang="de-DE" sz="1800"/>
          </a:p>
          <a:p>
            <a:pPr>
              <a:spcBef>
                <a:spcPts val="0"/>
              </a:spcBef>
              <a:defRPr/>
            </a:pPr>
            <a:r>
              <a:rPr lang="de-DE" sz="1800"/>
              <a:t>Dauerhafte Begrünung von besonders gefährdeten Tiefenlinien</a:t>
            </a:r>
            <a:endParaRPr/>
          </a:p>
          <a:p>
            <a:pPr>
              <a:defRPr/>
            </a:pPr>
            <a:endParaRPr lang="de-DE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3004"/>
    </mc:Choice>
    <mc:Fallback xmlns:w="http://schemas.openxmlformats.org/wordprocessingml/2006/main" xmlns:m="http://schemas.openxmlformats.org/officeDocument/2006/math" xmlns="">
      <p:transition advClick="1" advTm="11300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Lehr- und Lernziele der Veranstaltung</a:t>
            </a:r>
          </a:p>
        </p:txBody>
      </p:sp>
      <p:sp>
        <p:nvSpPr>
          <p:cNvPr id="9" name="Google Shape;170;p28"/>
          <p:cNvSpPr txBox="1"/>
          <p:nvPr/>
        </p:nvSpPr>
        <p:spPr bwMode="auto">
          <a:xfrm>
            <a:off x="2712444" y="2562261"/>
            <a:ext cx="9105023" cy="833717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</a:defRPr>
            </a:lvl1pPr>
            <a:lvl2pPr marL="914400" marR="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2pPr>
            <a:lvl3pPr marL="1371600" marR="0" lvl="2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3pPr>
            <a:lvl4pPr marL="1828800" marR="0" lvl="3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4pPr>
            <a:lvl5pPr marL="2286000" marR="0" lvl="4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5pPr>
            <a:lvl6pPr marL="2743200" marR="0" lvl="5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6pPr>
            <a:lvl7pPr marL="3200400" marR="0" lvl="6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7pPr>
            <a:lvl8pPr marL="3657600" marR="0" lvl="7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8pPr>
            <a:lvl9pPr marL="4114800" marR="0" lvl="8" indent="-3175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9pPr>
          </a:lstStyle>
          <a:p>
            <a:pPr marL="0" indent="0" algn="l">
              <a:buClr>
                <a:srgbClr val="000000"/>
              </a:buClr>
              <a:buFont typeface="Arial"/>
              <a:buNone/>
              <a:defRPr/>
            </a:pPr>
            <a:r>
              <a:rPr lang="de-DE" sz="1600">
                <a:solidFill>
                  <a:srgbClr val="646567"/>
                </a:solidFill>
                <a:latin typeface="Arial"/>
                <a:cs typeface="Arial"/>
              </a:rPr>
              <a:t>—</a:t>
            </a:r>
          </a:p>
        </p:txBody>
      </p:sp>
      <p:sp>
        <p:nvSpPr>
          <p:cNvPr id="23" name="Google Shape;170;p28"/>
          <p:cNvSpPr txBox="1"/>
          <p:nvPr/>
        </p:nvSpPr>
        <p:spPr bwMode="auto">
          <a:xfrm>
            <a:off x="2712444" y="5104643"/>
            <a:ext cx="9105023" cy="833717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</a:defRPr>
            </a:lvl1pPr>
            <a:lvl2pPr marL="914400" marR="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2pPr>
            <a:lvl3pPr marL="1371600" marR="0" lvl="2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3pPr>
            <a:lvl4pPr marL="1828800" marR="0" lvl="3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4pPr>
            <a:lvl5pPr marL="2286000" marR="0" lvl="4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5pPr>
            <a:lvl6pPr marL="2743200" marR="0" lvl="5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6pPr>
            <a:lvl7pPr marL="3200400" marR="0" lvl="6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7pPr>
            <a:lvl8pPr marL="3657600" marR="0" lvl="7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8pPr>
            <a:lvl9pPr marL="4114800" marR="0" lvl="8" indent="-3175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9pPr>
          </a:lstStyle>
          <a:p>
            <a:pPr marL="0" indent="0" algn="l">
              <a:buClr>
                <a:srgbClr val="000000"/>
              </a:buClr>
              <a:defRPr/>
            </a:pPr>
            <a:endParaRPr lang="de-DE" sz="1600">
              <a:solidFill>
                <a:srgbClr val="646567"/>
              </a:solidFill>
              <a:latin typeface="Arial"/>
              <a:cs typeface="Arial"/>
            </a:endParaRPr>
          </a:p>
        </p:txBody>
      </p:sp>
      <p:sp>
        <p:nvSpPr>
          <p:cNvPr id="24" name="Google Shape;170;p28"/>
          <p:cNvSpPr txBox="1"/>
          <p:nvPr/>
        </p:nvSpPr>
        <p:spPr bwMode="auto">
          <a:xfrm>
            <a:off x="2712444" y="4257181"/>
            <a:ext cx="9105023" cy="833717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</a:defRPr>
            </a:lvl1pPr>
            <a:lvl2pPr marL="914400" marR="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2pPr>
            <a:lvl3pPr marL="1371600" marR="0" lvl="2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3pPr>
            <a:lvl4pPr marL="1828800" marR="0" lvl="3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4pPr>
            <a:lvl5pPr marL="2286000" marR="0" lvl="4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5pPr>
            <a:lvl6pPr marL="2743200" marR="0" lvl="5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6pPr>
            <a:lvl7pPr marL="3200400" marR="0" lvl="6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7pPr>
            <a:lvl8pPr marL="3657600" marR="0" lvl="7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8pPr>
            <a:lvl9pPr marL="4114800" marR="0" lvl="8" indent="-3175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9pPr>
          </a:lstStyle>
          <a:p>
            <a:pPr marL="0" indent="0" algn="l">
              <a:buClr>
                <a:srgbClr val="000000"/>
              </a:buClr>
              <a:defRPr/>
            </a:pPr>
            <a:r>
              <a:rPr lang="de-DE" sz="1600"/>
              <a:t>Sie erläutern Stoffeinträge in den Grundwasserkörper und deren Einfluss auf die Qualität des Grundwassers in Deutschland</a:t>
            </a:r>
            <a:endParaRPr lang="de-DE" sz="1600">
              <a:solidFill>
                <a:srgbClr val="646567"/>
              </a:solidFill>
              <a:latin typeface="Arial"/>
              <a:cs typeface="Arial"/>
            </a:endParaRPr>
          </a:p>
        </p:txBody>
      </p:sp>
      <p:sp>
        <p:nvSpPr>
          <p:cNvPr id="25" name="Google Shape;170;p28"/>
          <p:cNvSpPr txBox="1"/>
          <p:nvPr/>
        </p:nvSpPr>
        <p:spPr bwMode="auto">
          <a:xfrm>
            <a:off x="2712444" y="867340"/>
            <a:ext cx="9105023" cy="833717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</a:defRPr>
            </a:lvl1pPr>
            <a:lvl2pPr marL="914400" marR="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2pPr>
            <a:lvl3pPr marL="1371600" marR="0" lvl="2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3pPr>
            <a:lvl4pPr marL="1828800" marR="0" lvl="3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4pPr>
            <a:lvl5pPr marL="2286000" marR="0" lvl="4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5pPr>
            <a:lvl6pPr marL="2743200" marR="0" lvl="5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6pPr>
            <a:lvl7pPr marL="3200400" marR="0" lvl="6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7pPr>
            <a:lvl8pPr marL="3657600" marR="0" lvl="7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8pPr>
            <a:lvl9pPr marL="4114800" marR="0" lvl="8" indent="-3175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9pPr>
          </a:lstStyle>
          <a:p>
            <a:pPr marL="0" indent="0" algn="l">
              <a:buClr>
                <a:srgbClr val="000000"/>
              </a:buClr>
              <a:buFont typeface="Arial"/>
              <a:buNone/>
              <a:defRPr/>
            </a:pPr>
            <a:r>
              <a:rPr lang="de-DE" sz="1600">
                <a:solidFill>
                  <a:srgbClr val="646567"/>
                </a:solidFill>
                <a:latin typeface="Arial"/>
                <a:cs typeface="Arial"/>
              </a:rPr>
              <a:t>—</a:t>
            </a:r>
            <a:endParaRPr/>
          </a:p>
        </p:txBody>
      </p:sp>
      <p:sp>
        <p:nvSpPr>
          <p:cNvPr id="26" name="Google Shape;170;p28"/>
          <p:cNvSpPr txBox="1"/>
          <p:nvPr/>
        </p:nvSpPr>
        <p:spPr bwMode="auto">
          <a:xfrm>
            <a:off x="2712444" y="3409721"/>
            <a:ext cx="9105023" cy="833717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</a:defRPr>
            </a:lvl1pPr>
            <a:lvl2pPr marL="914400" marR="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2pPr>
            <a:lvl3pPr marL="1371600" marR="0" lvl="2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3pPr>
            <a:lvl4pPr marL="1828800" marR="0" lvl="3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4pPr>
            <a:lvl5pPr marL="2286000" marR="0" lvl="4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5pPr>
            <a:lvl6pPr marL="2743200" marR="0" lvl="5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6pPr>
            <a:lvl7pPr marL="3200400" marR="0" lvl="6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7pPr>
            <a:lvl8pPr marL="3657600" marR="0" lvl="7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8pPr>
            <a:lvl9pPr marL="4114800" marR="0" lvl="8" indent="-3175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9pPr>
          </a:lstStyle>
          <a:p>
            <a:pPr marL="0" indent="0" algn="l">
              <a:buClr>
                <a:srgbClr val="000000"/>
              </a:buClr>
              <a:defRPr/>
            </a:pPr>
            <a:endParaRPr lang="de-DE" sz="1600">
              <a:solidFill>
                <a:srgbClr val="646567"/>
              </a:solidFill>
              <a:latin typeface="Arial"/>
              <a:cs typeface="Arial"/>
            </a:endParaRPr>
          </a:p>
        </p:txBody>
      </p:sp>
      <p:sp>
        <p:nvSpPr>
          <p:cNvPr id="27" name="Google Shape;170;p28"/>
          <p:cNvSpPr txBox="1"/>
          <p:nvPr/>
        </p:nvSpPr>
        <p:spPr bwMode="auto">
          <a:xfrm>
            <a:off x="2712444" y="1714801"/>
            <a:ext cx="9105023" cy="833717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</a:defRPr>
            </a:lvl1pPr>
            <a:lvl2pPr marL="914400" marR="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2pPr>
            <a:lvl3pPr marL="1371600" marR="0" lvl="2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3pPr>
            <a:lvl4pPr marL="1828800" marR="0" lvl="3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4pPr>
            <a:lvl5pPr marL="2286000" marR="0" lvl="4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5pPr>
            <a:lvl6pPr marL="2743200" marR="0" lvl="5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6pPr>
            <a:lvl7pPr marL="3200400" marR="0" lvl="6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7pPr>
            <a:lvl8pPr marL="3657600" marR="0" lvl="7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8pPr>
            <a:lvl9pPr marL="4114800" marR="0" lvl="8" indent="-3175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9pPr>
          </a:lstStyle>
          <a:p>
            <a:pPr marL="0" indent="0" algn="l">
              <a:buClr>
                <a:srgbClr val="000000"/>
              </a:buClr>
              <a:buFont typeface="Arial"/>
              <a:buNone/>
              <a:defRPr/>
            </a:pPr>
            <a:r>
              <a:rPr lang="de-DE" sz="1600">
                <a:solidFill>
                  <a:srgbClr val="646567"/>
                </a:solidFill>
                <a:latin typeface="Arial"/>
                <a:cs typeface="Arial"/>
              </a:rPr>
              <a:t>—</a:t>
            </a:r>
            <a:endParaRPr/>
          </a:p>
        </p:txBody>
      </p:sp>
      <p:sp>
        <p:nvSpPr>
          <p:cNvPr id="43577830" name="Google Shape;170;p28"/>
          <p:cNvSpPr txBox="1"/>
          <p:nvPr/>
        </p:nvSpPr>
        <p:spPr bwMode="auto">
          <a:xfrm>
            <a:off x="2753856" y="3395977"/>
            <a:ext cx="9105022" cy="833716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</a:defRPr>
            </a:lvl1pPr>
            <a:lvl2pPr marL="914400" marR="0" lvl="1" indent="-31749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2pPr>
            <a:lvl3pPr marL="1371600" marR="0" lvl="2" indent="-317499" algn="ctr">
              <a:lnSpc>
                <a:spcPct val="100000"/>
              </a:lnSpc>
              <a:spcBef>
                <a:spcPts val="159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3pPr>
            <a:lvl4pPr marL="1828800" marR="0" lvl="3" indent="-317499" algn="ctr">
              <a:lnSpc>
                <a:spcPct val="100000"/>
              </a:lnSpc>
              <a:spcBef>
                <a:spcPts val="159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4pPr>
            <a:lvl5pPr marL="2286000" marR="0" lvl="4" indent="-317499" algn="ctr">
              <a:lnSpc>
                <a:spcPct val="100000"/>
              </a:lnSpc>
              <a:spcBef>
                <a:spcPts val="159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5pPr>
            <a:lvl6pPr marL="2743200" marR="0" lvl="5" indent="-317499" algn="ctr">
              <a:lnSpc>
                <a:spcPct val="100000"/>
              </a:lnSpc>
              <a:spcBef>
                <a:spcPts val="159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6pPr>
            <a:lvl7pPr marL="3200400" marR="0" lvl="6" indent="-317499" algn="ctr">
              <a:lnSpc>
                <a:spcPct val="100000"/>
              </a:lnSpc>
              <a:spcBef>
                <a:spcPts val="159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7pPr>
            <a:lvl8pPr marL="3657600" marR="0" lvl="7" indent="-317499" algn="ctr">
              <a:lnSpc>
                <a:spcPct val="100000"/>
              </a:lnSpc>
              <a:spcBef>
                <a:spcPts val="159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8pPr>
            <a:lvl9pPr marL="4114800" marR="0" lvl="8" indent="-317499" algn="ctr">
              <a:lnSpc>
                <a:spcPct val="100000"/>
              </a:lnSpc>
              <a:spcBef>
                <a:spcPts val="1599"/>
              </a:spcBef>
              <a:spcAft>
                <a:spcPts val="1599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9pPr>
          </a:lstStyle>
          <a:p>
            <a:pPr marL="0" indent="0" algn="l">
              <a:buClr>
                <a:srgbClr val="000000"/>
              </a:buClr>
              <a:buFont typeface="Arial"/>
              <a:buNone/>
              <a:defRPr/>
            </a:pPr>
            <a:r>
              <a:rPr lang="de-DE" sz="1600">
                <a:solidFill>
                  <a:srgbClr val="646567"/>
                </a:solidFill>
                <a:latin typeface="Arial"/>
                <a:cs typeface="Arial"/>
              </a:rPr>
              <a:t>—</a:t>
            </a:r>
          </a:p>
        </p:txBody>
      </p:sp>
      <p:sp>
        <p:nvSpPr>
          <p:cNvPr id="90783591" name="Google Shape;170;p28"/>
          <p:cNvSpPr txBox="1"/>
          <p:nvPr/>
        </p:nvSpPr>
        <p:spPr bwMode="auto">
          <a:xfrm>
            <a:off x="2753856" y="5052499"/>
            <a:ext cx="9105022" cy="833716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</a:defRPr>
            </a:lvl1pPr>
            <a:lvl2pPr marL="914400" marR="0" lvl="1" indent="-31749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2pPr>
            <a:lvl3pPr marL="1371600" marR="0" lvl="2" indent="-317499" algn="ctr">
              <a:lnSpc>
                <a:spcPct val="100000"/>
              </a:lnSpc>
              <a:spcBef>
                <a:spcPts val="159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3pPr>
            <a:lvl4pPr marL="1828800" marR="0" lvl="3" indent="-317499" algn="ctr">
              <a:lnSpc>
                <a:spcPct val="100000"/>
              </a:lnSpc>
              <a:spcBef>
                <a:spcPts val="159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4pPr>
            <a:lvl5pPr marL="2286000" marR="0" lvl="4" indent="-317499" algn="ctr">
              <a:lnSpc>
                <a:spcPct val="100000"/>
              </a:lnSpc>
              <a:spcBef>
                <a:spcPts val="159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5pPr>
            <a:lvl6pPr marL="2743200" marR="0" lvl="5" indent="-317499" algn="ctr">
              <a:lnSpc>
                <a:spcPct val="100000"/>
              </a:lnSpc>
              <a:spcBef>
                <a:spcPts val="159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6pPr>
            <a:lvl7pPr marL="3200400" marR="0" lvl="6" indent="-317499" algn="ctr">
              <a:lnSpc>
                <a:spcPct val="100000"/>
              </a:lnSpc>
              <a:spcBef>
                <a:spcPts val="159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7pPr>
            <a:lvl8pPr marL="3657600" marR="0" lvl="7" indent="-317499" algn="ctr">
              <a:lnSpc>
                <a:spcPct val="100000"/>
              </a:lnSpc>
              <a:spcBef>
                <a:spcPts val="159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8pPr>
            <a:lvl9pPr marL="4114800" marR="0" lvl="8" indent="-317499" algn="ctr">
              <a:lnSpc>
                <a:spcPct val="100000"/>
              </a:lnSpc>
              <a:spcBef>
                <a:spcPts val="1599"/>
              </a:spcBef>
              <a:spcAft>
                <a:spcPts val="1599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9pPr>
          </a:lstStyle>
          <a:p>
            <a:pPr marL="0" indent="0" algn="l">
              <a:buClr>
                <a:srgbClr val="000000"/>
              </a:buClr>
              <a:buFont typeface="Arial"/>
              <a:buNone/>
              <a:defRPr/>
            </a:pPr>
            <a:r>
              <a:rPr lang="de-DE" sz="1600">
                <a:solidFill>
                  <a:srgbClr val="646567"/>
                </a:solidFill>
                <a:latin typeface="Arial"/>
                <a:cs typeface="Arial"/>
              </a:rPr>
              <a:t>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351"/>
    </mc:Choice>
    <mc:Fallback xmlns:w="http://schemas.openxmlformats.org/wordprocessingml/2006/main" xmlns:m="http://schemas.openxmlformats.org/officeDocument/2006/math" xmlns="">
      <p:transition advClick="1" advTm="1235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 smtClean="0"/>
              <a:t>Quellen</a:t>
            </a:r>
            <a:endParaRPr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 bwMode="auto">
          <a:xfrm>
            <a:off x="334963" y="837506"/>
            <a:ext cx="11482505" cy="4524287"/>
          </a:xfrm>
        </p:spPr>
        <p:txBody>
          <a:bodyPr>
            <a:normAutofit/>
          </a:bodyPr>
          <a:lstStyle/>
          <a:p>
            <a:pPr marL="171450" indent="-171450">
              <a:spcBef>
                <a:spcPts val="0"/>
              </a:spcBef>
              <a:spcAft>
                <a:spcPts val="600"/>
              </a:spcAft>
              <a:buFont typeface="Wingdings"/>
              <a:buChar char="§"/>
              <a:defRPr/>
            </a:pPr>
            <a:r>
              <a:rPr lang="de-DE" sz="1400" dirty="0"/>
              <a:t>Baumgartner, A. &amp; H.-J. Liebscher (Hrsg.) (1996</a:t>
            </a:r>
            <a:r>
              <a:rPr lang="de-DE" sz="1400" dirty="0" smtClean="0"/>
              <a:t>). </a:t>
            </a:r>
            <a:r>
              <a:rPr lang="de-DE" sz="1400" dirty="0"/>
              <a:t>Allgemeine Hydrologie. Quantitative Hydrologie. Lehrbuch der Hydrologie Band 1. Geb. Bornträger. 694 </a:t>
            </a:r>
            <a:r>
              <a:rPr lang="de-DE" sz="1400" dirty="0" smtClean="0"/>
              <a:t>S.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Wingdings"/>
              <a:buChar char="§"/>
              <a:defRPr/>
            </a:pPr>
            <a:r>
              <a:rPr lang="de-DE" sz="1400" dirty="0" smtClean="0"/>
              <a:t>Dyck, S. </a:t>
            </a:r>
            <a:r>
              <a:rPr lang="de-DE" sz="1400" dirty="0"/>
              <a:t>&amp; </a:t>
            </a:r>
            <a:r>
              <a:rPr lang="de-DE" sz="1400" dirty="0" smtClean="0"/>
              <a:t>G. Peschke </a:t>
            </a:r>
            <a:r>
              <a:rPr lang="de-DE" sz="1400" dirty="0"/>
              <a:t>(1995</a:t>
            </a:r>
            <a:r>
              <a:rPr lang="de-DE" sz="1400" dirty="0" smtClean="0"/>
              <a:t>). </a:t>
            </a:r>
            <a:r>
              <a:rPr lang="de-DE" sz="1400" dirty="0"/>
              <a:t>Grundlagen der Hydrologie, Berlin, Verlag für Bauwesen. 536 S.</a:t>
            </a:r>
            <a:endParaRPr sz="1400" dirty="0"/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Wingdings"/>
              <a:buChar char="§"/>
              <a:defRPr/>
            </a:pPr>
            <a:r>
              <a:rPr lang="de-DE" sz="1400" dirty="0" err="1" smtClean="0"/>
              <a:t>Fohrer</a:t>
            </a:r>
            <a:r>
              <a:rPr lang="de-DE" sz="1400" dirty="0"/>
              <a:t>, N., Bormann, H., Miegel, K., Casper, M., </a:t>
            </a:r>
            <a:r>
              <a:rPr lang="de-DE" sz="1400" dirty="0" err="1"/>
              <a:t>Bronstert</a:t>
            </a:r>
            <a:r>
              <a:rPr lang="de-DE" sz="1400" dirty="0"/>
              <a:t>, A., Schumann, A. &amp; M. Weiler (Hrsg.) (2016</a:t>
            </a:r>
            <a:r>
              <a:rPr lang="de-DE" sz="1400" dirty="0" smtClean="0"/>
              <a:t>). </a:t>
            </a:r>
            <a:r>
              <a:rPr lang="de-DE" sz="1400" dirty="0"/>
              <a:t>Hydrologie. </a:t>
            </a:r>
            <a:r>
              <a:rPr lang="de-DE" sz="1400" dirty="0" err="1"/>
              <a:t>utb</a:t>
            </a:r>
            <a:r>
              <a:rPr lang="de-DE" sz="1400" dirty="0"/>
              <a:t>. </a:t>
            </a:r>
            <a:r>
              <a:rPr lang="de-DE" sz="1400" dirty="0" err="1"/>
              <a:t>basics</a:t>
            </a:r>
            <a:r>
              <a:rPr lang="de-DE" sz="1400" dirty="0"/>
              <a:t>. Hauptverlag. 389 </a:t>
            </a:r>
            <a:r>
              <a:rPr lang="de-DE" sz="1400" dirty="0" smtClean="0"/>
              <a:t>S.</a:t>
            </a:r>
            <a:endParaRPr lang="de-DE" sz="1400" dirty="0"/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Wingdings"/>
              <a:buChar char="§"/>
              <a:defRPr/>
            </a:pPr>
            <a:r>
              <a:rPr lang="de-DE" sz="1400" dirty="0" err="1" smtClean="0"/>
              <a:t>Grotzinger</a:t>
            </a:r>
            <a:r>
              <a:rPr lang="de-DE" sz="1400" dirty="0"/>
              <a:t>, J. u. Jordan, T. (2017</a:t>
            </a:r>
            <a:r>
              <a:rPr lang="de-DE" sz="1400" dirty="0" smtClean="0"/>
              <a:t>). </a:t>
            </a:r>
            <a:r>
              <a:rPr lang="de-DE" sz="1400" dirty="0"/>
              <a:t>Press-</a:t>
            </a:r>
            <a:r>
              <a:rPr lang="de-DE" sz="1400" dirty="0" err="1"/>
              <a:t>Siever</a:t>
            </a:r>
            <a:r>
              <a:rPr lang="de-DE" sz="1400" dirty="0"/>
              <a:t>. Allgemeine Geologie. 7. Aufl., Berlin: Springer-Verlag. ISBN 9783662483411. DOI: </a:t>
            </a:r>
            <a:r>
              <a:rPr lang="de-DE" sz="1400" dirty="0" smtClean="0"/>
              <a:t>10.1007/978-3-662-48342-8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Wingdings"/>
              <a:buChar char="§"/>
              <a:defRPr/>
            </a:pPr>
            <a:r>
              <a:rPr lang="de-DE" sz="1400" dirty="0" smtClean="0">
                <a:solidFill>
                  <a:sysClr val="windowText" lastClr="000000"/>
                </a:solidFill>
              </a:rPr>
              <a:t>Richter</a:t>
            </a:r>
            <a:r>
              <a:rPr lang="de-DE" sz="1400" dirty="0">
                <a:solidFill>
                  <a:sysClr val="windowText" lastClr="000000"/>
                </a:solidFill>
              </a:rPr>
              <a:t>, G. (1998</a:t>
            </a:r>
            <a:r>
              <a:rPr lang="de-DE" sz="1400" dirty="0" smtClean="0">
                <a:solidFill>
                  <a:sysClr val="windowText" lastClr="000000"/>
                </a:solidFill>
              </a:rPr>
              <a:t>). </a:t>
            </a:r>
            <a:r>
              <a:rPr lang="de-DE" sz="1400" dirty="0">
                <a:solidFill>
                  <a:sysClr val="windowText" lastClr="000000"/>
                </a:solidFill>
              </a:rPr>
              <a:t>Bodenerosion: Analyse und Bilanz eines </a:t>
            </a:r>
            <a:r>
              <a:rPr lang="de-DE" sz="1400" dirty="0" err="1">
                <a:solidFill>
                  <a:sysClr val="windowText" lastClr="000000"/>
                </a:solidFill>
              </a:rPr>
              <a:t>Umweltproblems.Darmstadt</a:t>
            </a:r>
            <a:r>
              <a:rPr lang="de-DE" sz="1400" dirty="0">
                <a:solidFill>
                  <a:sysClr val="windowText" lastClr="000000"/>
                </a:solidFill>
              </a:rPr>
              <a:t>: Wiss. </a:t>
            </a:r>
            <a:r>
              <a:rPr lang="de-DE" sz="1400" dirty="0" err="1">
                <a:solidFill>
                  <a:sysClr val="windowText" lastClr="000000"/>
                </a:solidFill>
              </a:rPr>
              <a:t>Buchges</a:t>
            </a:r>
            <a:r>
              <a:rPr lang="de-DE" sz="1400" dirty="0">
                <a:solidFill>
                  <a:sysClr val="windowText" lastClr="000000"/>
                </a:solidFill>
              </a:rPr>
              <a:t>. 264 </a:t>
            </a:r>
            <a:r>
              <a:rPr lang="de-DE" sz="1400" dirty="0" smtClean="0">
                <a:solidFill>
                  <a:sysClr val="windowText" lastClr="000000"/>
                </a:solidFill>
              </a:rPr>
              <a:t>S.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Wingdings"/>
              <a:buChar char="§"/>
              <a:defRPr/>
            </a:pPr>
            <a:r>
              <a:rPr lang="de-DE" sz="1400" dirty="0" smtClean="0">
                <a:solidFill>
                  <a:sysClr val="windowText" lastClr="000000"/>
                </a:solidFill>
              </a:rPr>
              <a:t>Scheffer/</a:t>
            </a:r>
            <a:r>
              <a:rPr lang="de-DE" sz="1400" dirty="0" err="1" smtClean="0">
                <a:solidFill>
                  <a:sysClr val="windowText" lastClr="000000"/>
                </a:solidFill>
              </a:rPr>
              <a:t>Schachtschabel</a:t>
            </a:r>
            <a:r>
              <a:rPr lang="de-DE" sz="1400" dirty="0" smtClean="0">
                <a:solidFill>
                  <a:sysClr val="windowText" lastClr="000000"/>
                </a:solidFill>
              </a:rPr>
              <a:t> </a:t>
            </a:r>
            <a:r>
              <a:rPr lang="de-DE" sz="1400" dirty="0">
                <a:solidFill>
                  <a:sysClr val="windowText" lastClr="000000"/>
                </a:solidFill>
              </a:rPr>
              <a:t>(2018</a:t>
            </a:r>
            <a:r>
              <a:rPr lang="de-DE" sz="1400" dirty="0" smtClean="0">
                <a:solidFill>
                  <a:sysClr val="windowText" lastClr="000000"/>
                </a:solidFill>
              </a:rPr>
              <a:t>). </a:t>
            </a:r>
            <a:r>
              <a:rPr lang="de-DE" sz="1400" dirty="0">
                <a:solidFill>
                  <a:sysClr val="windowText" lastClr="000000"/>
                </a:solidFill>
              </a:rPr>
              <a:t>Lehrbuch der Bodenkunde. Berlin, Heidelberg: Springer. 750 </a:t>
            </a:r>
            <a:r>
              <a:rPr lang="de-DE" sz="1400" dirty="0" smtClean="0">
                <a:solidFill>
                  <a:sysClr val="windowText" lastClr="000000"/>
                </a:solidFill>
              </a:rPr>
              <a:t>S.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Wingdings"/>
              <a:buChar char="§"/>
              <a:defRPr/>
            </a:pPr>
            <a:r>
              <a:rPr lang="de-DE" sz="1400" dirty="0" smtClean="0">
                <a:solidFill>
                  <a:sysClr val="windowText" lastClr="000000"/>
                </a:solidFill>
              </a:rPr>
              <a:t>Schulte</a:t>
            </a:r>
            <a:r>
              <a:rPr lang="de-DE" sz="1400" dirty="0">
                <a:solidFill>
                  <a:sysClr val="windowText" lastClr="000000"/>
                </a:solidFill>
              </a:rPr>
              <a:t>, A., Schütt, </a:t>
            </a:r>
            <a:r>
              <a:rPr lang="de-DE" sz="1400" dirty="0" smtClean="0">
                <a:solidFill>
                  <a:sysClr val="windowText" lastClr="000000"/>
                </a:solidFill>
              </a:rPr>
              <a:t>B. &amp; S. Möller </a:t>
            </a:r>
            <a:r>
              <a:rPr lang="de-DE" sz="1400" dirty="0">
                <a:solidFill>
                  <a:sysClr val="windowText" lastClr="000000"/>
                </a:solidFill>
              </a:rPr>
              <a:t>(2011</a:t>
            </a:r>
            <a:r>
              <a:rPr lang="de-DE" sz="1400" dirty="0" smtClean="0">
                <a:solidFill>
                  <a:sysClr val="windowText" lastClr="000000"/>
                </a:solidFill>
              </a:rPr>
              <a:t>). </a:t>
            </a:r>
            <a:r>
              <a:rPr lang="de-DE" sz="1400" dirty="0">
                <a:solidFill>
                  <a:sysClr val="windowText" lastClr="000000"/>
                </a:solidFill>
              </a:rPr>
              <a:t>Hydrogeographie. In: Gebhardt, H., Glaser, R., Radtke, U., </a:t>
            </a:r>
            <a:r>
              <a:rPr lang="de-DE" sz="1400" dirty="0" err="1">
                <a:solidFill>
                  <a:sysClr val="windowText" lastClr="000000"/>
                </a:solidFill>
              </a:rPr>
              <a:t>Reuber</a:t>
            </a:r>
            <a:r>
              <a:rPr lang="de-DE" sz="1400" dirty="0">
                <a:solidFill>
                  <a:sysClr val="windowText" lastClr="000000"/>
                </a:solidFill>
              </a:rPr>
              <a:t>, P. (Hrsg.): Geographie. Physische Geographie und Humangeographie. </a:t>
            </a:r>
            <a:r>
              <a:rPr lang="de-DE" sz="1400" dirty="0" smtClean="0">
                <a:solidFill>
                  <a:sysClr val="windowText" lastClr="000000"/>
                </a:solidFill>
              </a:rPr>
              <a:t>Spektrum.</a:t>
            </a:r>
            <a:endParaRPr lang="de-DE" sz="1400" dirty="0" smtClean="0"/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Wingdings"/>
              <a:buChar char="§"/>
              <a:defRPr/>
            </a:pPr>
            <a:r>
              <a:rPr lang="de-DE" sz="1400" dirty="0" smtClean="0">
                <a:solidFill>
                  <a:sysClr val="windowText" lastClr="000000"/>
                </a:solidFill>
              </a:rPr>
              <a:t>Umweltbundesamt </a:t>
            </a:r>
            <a:r>
              <a:rPr lang="de-DE" sz="1400" dirty="0">
                <a:solidFill>
                  <a:sysClr val="windowText" lastClr="000000"/>
                </a:solidFill>
              </a:rPr>
              <a:t>(UBA) (Hrsg</a:t>
            </a:r>
            <a:r>
              <a:rPr lang="de-DE" sz="1400" dirty="0" smtClean="0">
                <a:solidFill>
                  <a:sysClr val="windowText" lastClr="000000"/>
                </a:solidFill>
              </a:rPr>
              <a:t>.) (</a:t>
            </a:r>
            <a:r>
              <a:rPr lang="de-DE" sz="1400" dirty="0">
                <a:solidFill>
                  <a:sysClr val="windowText" lastClr="000000"/>
                </a:solidFill>
              </a:rPr>
              <a:t>2008</a:t>
            </a:r>
            <a:r>
              <a:rPr lang="de-DE" sz="1400" dirty="0" smtClean="0">
                <a:solidFill>
                  <a:sysClr val="windowText" lastClr="000000"/>
                </a:solidFill>
              </a:rPr>
              <a:t>). </a:t>
            </a:r>
            <a:r>
              <a:rPr lang="de-DE" sz="1400" dirty="0">
                <a:solidFill>
                  <a:sysClr val="windowText" lastClr="000000"/>
                </a:solidFill>
              </a:rPr>
              <a:t>Grundwasser in Deutschland. </a:t>
            </a:r>
            <a:r>
              <a:rPr lang="de-DE" sz="1400" u="sng" dirty="0">
                <a:solidFill>
                  <a:sysClr val="windowText" lastClr="000000"/>
                </a:solidFill>
                <a:hlinkClick r:id="rId2" tooltip="https://www.umweltbundesamt.de/sites/default/files/medien/publikation/long/3642.pdf"/>
              </a:rPr>
              <a:t>https://www.umweltbundesamt.de/sites/default/files/medien/publikation/long/3642.pdf</a:t>
            </a:r>
            <a:r>
              <a:rPr lang="de-DE" sz="1400" dirty="0">
                <a:solidFill>
                  <a:sysClr val="windowText" lastClr="000000"/>
                </a:solidFill>
              </a:rPr>
              <a:t> </a:t>
            </a:r>
            <a:endParaRPr lang="de-DE" sz="1400" dirty="0" smtClean="0"/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Wingdings"/>
              <a:buChar char="§"/>
              <a:defRPr/>
            </a:pPr>
            <a:r>
              <a:rPr lang="de-DE" sz="1400" dirty="0" smtClean="0">
                <a:solidFill>
                  <a:sysClr val="windowText" lastClr="000000"/>
                </a:solidFill>
              </a:rPr>
              <a:t>Vogelsang</a:t>
            </a:r>
            <a:r>
              <a:rPr lang="de-DE" sz="1400" dirty="0">
                <a:solidFill>
                  <a:sysClr val="windowText" lastClr="000000"/>
                </a:solidFill>
              </a:rPr>
              <a:t>, D. (1998</a:t>
            </a:r>
            <a:r>
              <a:rPr lang="de-DE" sz="1400" dirty="0" smtClean="0">
                <a:solidFill>
                  <a:sysClr val="windowText" lastClr="000000"/>
                </a:solidFill>
              </a:rPr>
              <a:t>). </a:t>
            </a:r>
            <a:r>
              <a:rPr lang="de-DE" sz="1400" dirty="0">
                <a:solidFill>
                  <a:sysClr val="windowText" lastClr="000000"/>
                </a:solidFill>
              </a:rPr>
              <a:t>Grundwasser. Springer. </a:t>
            </a:r>
            <a:endParaRPr lang="de-DE" sz="1400" dirty="0"/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Wingdings"/>
              <a:buChar char="§"/>
              <a:defRPr/>
            </a:pPr>
            <a:endParaRPr lang="en-US" sz="1400" dirty="0" smtClean="0"/>
          </a:p>
          <a:p>
            <a:pPr>
              <a:defRPr/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98650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558"/>
    </mc:Choice>
    <mc:Fallback xmlns:w="http://schemas.openxmlformats.org/wordprocessingml/2006/main" xmlns:m="http://schemas.openxmlformats.org/officeDocument/2006/math" xmlns="">
      <p:transition advClick="1" advTm="455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-10633"/>
            <a:ext cx="12190414" cy="6039293"/>
          </a:xfrm>
          <a:prstGeom prst="rect">
            <a:avLst/>
          </a:prstGeom>
          <a:solidFill>
            <a:srgbClr val="00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b="0">
                <a:latin typeface="Arial Black"/>
              </a:rPr>
              <a:t>Grundwasser</a:t>
            </a:r>
          </a:p>
        </p:txBody>
      </p:sp>
      <p:sp>
        <p:nvSpPr>
          <p:cNvPr id="6" name="Google Shape;528;p44"/>
          <p:cNvSpPr txBox="1"/>
          <p:nvPr/>
        </p:nvSpPr>
        <p:spPr bwMode="auto">
          <a:xfrm>
            <a:off x="2313475" y="3599012"/>
            <a:ext cx="7623900" cy="4559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57160" indent="-257160" algn="l" defTabSz="68576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80" indent="-214301" algn="l" defTabSz="685760">
              <a:spcBef>
                <a:spcPts val="0"/>
              </a:spcBef>
              <a:buFont typeface="Arial"/>
              <a:buChar char="–"/>
              <a:defRPr sz="21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00" indent="-171440" algn="l" defTabSz="685760">
              <a:spcBef>
                <a:spcPts val="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81" indent="-171440" algn="l" defTabSz="685760">
              <a:spcBef>
                <a:spcPts val="0"/>
              </a:spcBef>
              <a:buFont typeface="Arial"/>
              <a:buChar char="–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60" indent="-171440" algn="l" defTabSz="685760">
              <a:spcBef>
                <a:spcPts val="0"/>
              </a:spcBef>
              <a:buFont typeface="Arial"/>
              <a:buChar char="»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40" indent="-171440" algn="l" defTabSz="68576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19" indent="-171440" algn="l" defTabSz="68576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00" indent="-171440" algn="l" defTabSz="68576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79" indent="-171440" algn="l" defTabSz="68576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600"/>
              </a:spcAft>
              <a:buFont typeface="Arial"/>
              <a:buNone/>
              <a:defRPr/>
            </a:pPr>
            <a:r>
              <a:rPr lang="de-DE" sz="1800">
                <a:solidFill>
                  <a:schemeClr val="lt1"/>
                </a:solidFill>
                <a:latin typeface="Arial"/>
                <a:cs typeface="Arial"/>
              </a:rPr>
              <a:t>Stoffeinträge ins Grundwasser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49"/>
    </mc:Choice>
    <mc:Fallback xmlns:w="http://schemas.openxmlformats.org/wordprocessingml/2006/main" xmlns:m="http://schemas.openxmlformats.org/officeDocument/2006/math" xmlns="">
      <p:transition advClick="1" advTm="184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Zustand: Grundwasser in Deutschland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893734" y="848587"/>
            <a:ext cx="4155410" cy="5757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7472494" y="837199"/>
            <a:ext cx="4167328" cy="576849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984086" y="6613367"/>
            <a:ext cx="32768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000"/>
              <a:t>Bildzitate: UBA 2017, Wasserwirtschaft in Deutschland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4941"/>
    </mc:Choice>
    <mc:Fallback xmlns:w="http://schemas.openxmlformats.org/wordprocessingml/2006/main" xmlns:m="http://schemas.openxmlformats.org/officeDocument/2006/math" xmlns="">
      <p:transition advClick="1" advTm="7494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Nitratgehalte Grundwasser</a:t>
            </a:r>
            <a:endParaRPr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3784259" y="800732"/>
            <a:ext cx="4039139" cy="56533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984086" y="6613367"/>
            <a:ext cx="320632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000"/>
              <a:t>Bildzitat: UBA 2017, Wasserwirtschaft in Deutschland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3"/>
          </p:nvPr>
        </p:nvSpPr>
        <p:spPr bwMode="auto">
          <a:xfrm>
            <a:off x="374650" y="1166854"/>
            <a:ext cx="3026472" cy="452428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e-DE"/>
              <a:t>Grün: 0-25mg /l</a:t>
            </a:r>
            <a:endParaRPr/>
          </a:p>
          <a:p>
            <a:pPr marL="0" indent="0">
              <a:buNone/>
              <a:defRPr/>
            </a:pPr>
            <a:r>
              <a:rPr lang="de-DE"/>
              <a:t>Gelb: 25-40mg/l</a:t>
            </a:r>
            <a:endParaRPr/>
          </a:p>
          <a:p>
            <a:pPr marL="0" indent="0">
              <a:buNone/>
              <a:defRPr/>
            </a:pPr>
            <a:r>
              <a:rPr lang="de-DE"/>
              <a:t>Orange: 40-50mg/l</a:t>
            </a:r>
            <a:endParaRPr/>
          </a:p>
          <a:p>
            <a:pPr marL="0" indent="0">
              <a:buNone/>
              <a:defRPr/>
            </a:pPr>
            <a:r>
              <a:rPr lang="de-DE"/>
              <a:t>Rot: &gt;50mg/l</a:t>
            </a:r>
            <a:endParaRPr/>
          </a:p>
          <a:p>
            <a:pPr marL="0" indent="0">
              <a:buNone/>
              <a:defRPr/>
            </a:pPr>
            <a:endParaRPr lang="de-DE"/>
          </a:p>
          <a:p>
            <a:pPr marL="0" indent="0">
              <a:buNone/>
              <a:defRPr/>
            </a:pPr>
            <a:r>
              <a:rPr lang="de-DE"/>
              <a:t>Grenzwert für Trinkwasser liegt bei 50 mg/l (EU weit)</a:t>
            </a:r>
            <a:endParaRPr/>
          </a:p>
          <a:p>
            <a:pPr marL="0" indent="0">
              <a:buNone/>
              <a:defRPr/>
            </a:pPr>
            <a:endParaRPr lang="de-DE"/>
          </a:p>
          <a:p>
            <a:pPr marL="0" indent="0">
              <a:buNone/>
              <a:defRPr/>
            </a:pPr>
            <a:r>
              <a:rPr lang="de-DE"/>
              <a:t>Nitratbelastungen können, insbesondere bei Säuglingen,enorme gesundheitliche Konsequenzen haben.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1492"/>
    </mc:Choice>
    <mc:Fallback xmlns:w="http://schemas.openxmlformats.org/wordprocessingml/2006/main" xmlns:m="http://schemas.openxmlformats.org/officeDocument/2006/math" xmlns="">
      <p:transition advClick="1" advTm="10149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" name="Rechteck 117"/>
          <p:cNvSpPr/>
          <p:nvPr/>
        </p:nvSpPr>
        <p:spPr bwMode="auto">
          <a:xfrm>
            <a:off x="0" y="850901"/>
            <a:ext cx="12190413" cy="5988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7" name="Rechteck 116"/>
          <p:cNvSpPr/>
          <p:nvPr/>
        </p:nvSpPr>
        <p:spPr bwMode="auto">
          <a:xfrm>
            <a:off x="374853" y="857250"/>
            <a:ext cx="11532833" cy="6002338"/>
          </a:xfrm>
          <a:prstGeom prst="rect">
            <a:avLst/>
          </a:prstGeom>
          <a:solidFill>
            <a:srgbClr val="00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Boden als Filter</a:t>
            </a:r>
            <a:endParaRPr/>
          </a:p>
        </p:txBody>
      </p:sp>
      <p:pic>
        <p:nvPicPr>
          <p:cNvPr id="61" name="Picture 2" descr="LfU-Bayern-Grundwasserverwertung"/>
          <p:cNvPicPr>
            <a:picLocks noChangeAspect="1" noChangeArrowheads="1"/>
          </p:cNvPicPr>
          <p:nvPr/>
        </p:nvPicPr>
        <p:blipFill>
          <a:blip r:embed="rId3"/>
          <a:srcRect t="3320"/>
          <a:stretch/>
        </p:blipFill>
        <p:spPr bwMode="auto">
          <a:xfrm>
            <a:off x="3641283" y="1019174"/>
            <a:ext cx="2905125" cy="577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3" descr="GW_05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412657" y="1110780"/>
            <a:ext cx="12239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4" descr="GW_06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412657" y="2458567"/>
            <a:ext cx="12239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5" descr="GW_07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414245" y="3806355"/>
            <a:ext cx="1220787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" descr="GW_08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425357" y="5150967"/>
            <a:ext cx="1198563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1701744" y="1511841"/>
            <a:ext cx="25304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200">
                <a:solidFill>
                  <a:schemeClr val="bg1"/>
                </a:solidFill>
              </a:rPr>
              <a:t>Stoffeinträge durch </a:t>
            </a:r>
          </a:p>
          <a:p>
            <a:pPr algn="ctr">
              <a:defRPr/>
            </a:pPr>
            <a:r>
              <a:rPr lang="de-DE" sz="1200">
                <a:solidFill>
                  <a:schemeClr val="bg1"/>
                </a:solidFill>
              </a:rPr>
              <a:t>Regen und direkte Bodenbelastung</a:t>
            </a:r>
            <a:endParaRPr/>
          </a:p>
        </p:txBody>
      </p:sp>
      <p:grpSp>
        <p:nvGrpSpPr>
          <p:cNvPr id="72" name="Group 13"/>
          <p:cNvGrpSpPr/>
          <p:nvPr/>
        </p:nvGrpSpPr>
        <p:grpSpPr bwMode="auto">
          <a:xfrm>
            <a:off x="9734676" y="5462588"/>
            <a:ext cx="1350963" cy="1377950"/>
            <a:chOff x="3611" y="2396"/>
            <a:chExt cx="851" cy="868"/>
          </a:xfrm>
        </p:grpSpPr>
        <p:pic>
          <p:nvPicPr>
            <p:cNvPr id="73" name="Picture 14" descr="GW_03"/>
            <p:cNvPicPr>
              <a:picLocks noChangeAspect="1" noChangeArrowheads="1"/>
            </p:cNvPicPr>
            <p:nvPr/>
          </p:nvPicPr>
          <p:blipFill>
            <a:blip r:embed="rId8"/>
            <a:stretch/>
          </p:blipFill>
          <p:spPr bwMode="auto">
            <a:xfrm>
              <a:off x="3611" y="2404"/>
              <a:ext cx="851" cy="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" name="Oval 15"/>
            <p:cNvSpPr>
              <a:spLocks noChangeArrowheads="1"/>
            </p:cNvSpPr>
            <p:nvPr/>
          </p:nvSpPr>
          <p:spPr bwMode="auto">
            <a:xfrm>
              <a:off x="3611" y="2396"/>
              <a:ext cx="851" cy="868"/>
            </a:xfrm>
            <a:prstGeom prst="ellips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75" name="Group 16"/>
          <p:cNvGrpSpPr/>
          <p:nvPr/>
        </p:nvGrpSpPr>
        <p:grpSpPr bwMode="auto">
          <a:xfrm>
            <a:off x="9734676" y="3941763"/>
            <a:ext cx="1350963" cy="1377950"/>
            <a:chOff x="4826" y="1439"/>
            <a:chExt cx="851" cy="868"/>
          </a:xfrm>
        </p:grpSpPr>
        <p:pic>
          <p:nvPicPr>
            <p:cNvPr id="76" name="Picture 17" descr="GW_02"/>
            <p:cNvPicPr>
              <a:picLocks noChangeAspect="1" noChangeArrowheads="1"/>
            </p:cNvPicPr>
            <p:nvPr/>
          </p:nvPicPr>
          <p:blipFill>
            <a:blip r:embed="rId9"/>
            <a:stretch/>
          </p:blipFill>
          <p:spPr bwMode="auto">
            <a:xfrm>
              <a:off x="4827" y="1448"/>
              <a:ext cx="849" cy="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Oval 18"/>
            <p:cNvSpPr>
              <a:spLocks noChangeArrowheads="1"/>
            </p:cNvSpPr>
            <p:nvPr/>
          </p:nvSpPr>
          <p:spPr bwMode="auto">
            <a:xfrm>
              <a:off x="4826" y="1439"/>
              <a:ext cx="851" cy="868"/>
            </a:xfrm>
            <a:prstGeom prst="ellips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8" name="Oval 19"/>
            <p:cNvSpPr>
              <a:spLocks noChangeArrowheads="1"/>
            </p:cNvSpPr>
            <p:nvPr/>
          </p:nvSpPr>
          <p:spPr bwMode="auto">
            <a:xfrm>
              <a:off x="5037" y="1857"/>
              <a:ext cx="288" cy="284"/>
            </a:xfrm>
            <a:prstGeom prst="ellipse">
              <a:avLst/>
            </a:prstGeom>
            <a:noFill/>
            <a:ln w="44450">
              <a:solidFill>
                <a:srgbClr val="00CC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1" name="Group 32"/>
          <p:cNvGrpSpPr/>
          <p:nvPr/>
        </p:nvGrpSpPr>
        <p:grpSpPr bwMode="auto">
          <a:xfrm>
            <a:off x="9734676" y="2397125"/>
            <a:ext cx="1350963" cy="1377950"/>
            <a:chOff x="3611" y="485"/>
            <a:chExt cx="851" cy="868"/>
          </a:xfrm>
        </p:grpSpPr>
        <p:pic>
          <p:nvPicPr>
            <p:cNvPr id="92" name="Picture 33" descr="GW_01"/>
            <p:cNvPicPr>
              <a:picLocks noChangeAspect="1" noChangeArrowheads="1"/>
            </p:cNvPicPr>
            <p:nvPr/>
          </p:nvPicPr>
          <p:blipFill>
            <a:blip r:embed="rId10"/>
            <a:stretch/>
          </p:blipFill>
          <p:spPr bwMode="auto">
            <a:xfrm>
              <a:off x="3612" y="494"/>
              <a:ext cx="850" cy="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3" name="Oval 34"/>
            <p:cNvSpPr>
              <a:spLocks noChangeArrowheads="1"/>
            </p:cNvSpPr>
            <p:nvPr/>
          </p:nvSpPr>
          <p:spPr bwMode="auto">
            <a:xfrm>
              <a:off x="4106" y="1063"/>
              <a:ext cx="188" cy="193"/>
            </a:xfrm>
            <a:prstGeom prst="ellipse">
              <a:avLst/>
            </a:prstGeom>
            <a:noFill/>
            <a:ln w="44450">
              <a:solidFill>
                <a:srgbClr val="00CC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4" name="Oval 35"/>
            <p:cNvSpPr>
              <a:spLocks noChangeArrowheads="1"/>
            </p:cNvSpPr>
            <p:nvPr/>
          </p:nvSpPr>
          <p:spPr bwMode="auto">
            <a:xfrm>
              <a:off x="3611" y="485"/>
              <a:ext cx="851" cy="868"/>
            </a:xfrm>
            <a:prstGeom prst="ellips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5" name="Group 36"/>
          <p:cNvGrpSpPr/>
          <p:nvPr/>
        </p:nvGrpSpPr>
        <p:grpSpPr bwMode="auto">
          <a:xfrm>
            <a:off x="9734676" y="836613"/>
            <a:ext cx="1350963" cy="1377950"/>
            <a:chOff x="4826" y="3399"/>
            <a:chExt cx="851" cy="868"/>
          </a:xfrm>
        </p:grpSpPr>
        <p:pic>
          <p:nvPicPr>
            <p:cNvPr id="96" name="Picture 37" descr="GW_04"/>
            <p:cNvPicPr>
              <a:picLocks noChangeAspect="1" noChangeArrowheads="1"/>
            </p:cNvPicPr>
            <p:nvPr/>
          </p:nvPicPr>
          <p:blipFill>
            <a:blip r:embed="rId11"/>
            <a:stretch/>
          </p:blipFill>
          <p:spPr bwMode="auto">
            <a:xfrm>
              <a:off x="4827" y="3408"/>
              <a:ext cx="850" cy="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7" name="Oval 38"/>
            <p:cNvSpPr>
              <a:spLocks noChangeArrowheads="1"/>
            </p:cNvSpPr>
            <p:nvPr/>
          </p:nvSpPr>
          <p:spPr bwMode="auto">
            <a:xfrm>
              <a:off x="4826" y="3399"/>
              <a:ext cx="851" cy="868"/>
            </a:xfrm>
            <a:prstGeom prst="ellips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8" name="Group 39"/>
          <p:cNvGrpSpPr/>
          <p:nvPr/>
        </p:nvGrpSpPr>
        <p:grpSpPr bwMode="auto">
          <a:xfrm>
            <a:off x="6810013" y="4022725"/>
            <a:ext cx="3017837" cy="1239838"/>
            <a:chOff x="3087" y="2492"/>
            <a:chExt cx="1901" cy="781"/>
          </a:xfrm>
        </p:grpSpPr>
        <p:sp>
          <p:nvSpPr>
            <p:cNvPr id="99" name="Rectangle 40"/>
            <p:cNvSpPr>
              <a:spLocks noChangeArrowheads="1"/>
            </p:cNvSpPr>
            <p:nvPr/>
          </p:nvSpPr>
          <p:spPr bwMode="auto">
            <a:xfrm>
              <a:off x="3087" y="2492"/>
              <a:ext cx="1622" cy="781"/>
            </a:xfrm>
            <a:prstGeom prst="rect">
              <a:avLst/>
            </a:prstGeom>
            <a:solidFill>
              <a:srgbClr val="333399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0" name="Text Box 41"/>
            <p:cNvSpPr txBox="1">
              <a:spLocks noChangeArrowheads="1"/>
            </p:cNvSpPr>
            <p:nvPr/>
          </p:nvSpPr>
          <p:spPr bwMode="auto">
            <a:xfrm>
              <a:off x="3087" y="2511"/>
              <a:ext cx="1901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de-DE" sz="1400">
                  <a:solidFill>
                    <a:schemeClr val="bg1"/>
                  </a:solidFill>
                </a:rPr>
                <a:t>Physikalische Filterwirkung </a:t>
              </a:r>
              <a:br>
                <a:rPr lang="de-DE" sz="1400">
                  <a:solidFill>
                    <a:schemeClr val="bg1"/>
                  </a:solidFill>
                </a:rPr>
              </a:br>
              <a:r>
                <a:rPr lang="de-DE" sz="1400">
                  <a:solidFill>
                    <a:schemeClr val="bg1"/>
                  </a:solidFill>
                </a:rPr>
                <a:t>Adsorption und Resorption </a:t>
              </a:r>
              <a:br>
                <a:rPr lang="de-DE" sz="1400">
                  <a:solidFill>
                    <a:schemeClr val="bg1"/>
                  </a:solidFill>
                </a:rPr>
              </a:br>
              <a:r>
                <a:rPr lang="de-DE" sz="1400">
                  <a:solidFill>
                    <a:schemeClr val="bg1"/>
                  </a:solidFill>
                </a:rPr>
                <a:t>von Stoffen</a:t>
              </a:r>
              <a:br>
                <a:rPr lang="de-DE" sz="1400">
                  <a:solidFill>
                    <a:schemeClr val="bg1"/>
                  </a:solidFill>
                </a:rPr>
              </a:br>
              <a:r>
                <a:rPr lang="de-DE" sz="1400">
                  <a:solidFill>
                    <a:schemeClr val="bg1"/>
                  </a:solidFill>
                </a:rPr>
                <a:t>Physikalische Reinigung </a:t>
              </a:r>
              <a:br>
                <a:rPr lang="de-DE" sz="1400">
                  <a:solidFill>
                    <a:schemeClr val="bg1"/>
                  </a:solidFill>
                </a:rPr>
              </a:br>
              <a:r>
                <a:rPr lang="de-DE" sz="1400">
                  <a:solidFill>
                    <a:schemeClr val="bg1"/>
                  </a:solidFill>
                </a:rPr>
                <a:t>durch Bodenmatrix </a:t>
              </a:r>
              <a:endParaRPr/>
            </a:p>
          </p:txBody>
        </p:sp>
      </p:grpSp>
      <p:grpSp>
        <p:nvGrpSpPr>
          <p:cNvPr id="101" name="Group 42"/>
          <p:cNvGrpSpPr/>
          <p:nvPr/>
        </p:nvGrpSpPr>
        <p:grpSpPr bwMode="auto">
          <a:xfrm>
            <a:off x="6810013" y="5540375"/>
            <a:ext cx="2630487" cy="1255713"/>
            <a:chOff x="3087" y="3457"/>
            <a:chExt cx="1657" cy="677"/>
          </a:xfrm>
        </p:grpSpPr>
        <p:sp>
          <p:nvSpPr>
            <p:cNvPr id="102" name="Rectangle 43"/>
            <p:cNvSpPr>
              <a:spLocks noChangeArrowheads="1"/>
            </p:cNvSpPr>
            <p:nvPr/>
          </p:nvSpPr>
          <p:spPr bwMode="auto">
            <a:xfrm>
              <a:off x="3087" y="3457"/>
              <a:ext cx="1622" cy="677"/>
            </a:xfrm>
            <a:prstGeom prst="rect">
              <a:avLst/>
            </a:prstGeom>
            <a:solidFill>
              <a:srgbClr val="333399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3" name="Text Box 44"/>
            <p:cNvSpPr txBox="1">
              <a:spLocks noChangeArrowheads="1"/>
            </p:cNvSpPr>
            <p:nvPr/>
          </p:nvSpPr>
          <p:spPr bwMode="auto">
            <a:xfrm>
              <a:off x="3087" y="3468"/>
              <a:ext cx="1657" cy="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de-DE" sz="1400">
                  <a:solidFill>
                    <a:schemeClr val="bg1"/>
                  </a:solidFill>
                </a:rPr>
                <a:t>Umbau und Ausfällung </a:t>
              </a:r>
              <a:br>
                <a:rPr lang="de-DE" sz="1400">
                  <a:solidFill>
                    <a:schemeClr val="bg1"/>
                  </a:solidFill>
                </a:rPr>
              </a:br>
              <a:r>
                <a:rPr lang="de-DE" sz="1400">
                  <a:solidFill>
                    <a:schemeClr val="bg1"/>
                  </a:solidFill>
                </a:rPr>
                <a:t>von Stoffen </a:t>
              </a:r>
              <a:br>
                <a:rPr lang="de-DE" sz="1400">
                  <a:solidFill>
                    <a:schemeClr val="bg1"/>
                  </a:solidFill>
                </a:rPr>
              </a:br>
              <a:r>
                <a:rPr lang="de-DE" sz="1400">
                  <a:solidFill>
                    <a:schemeClr val="bg1"/>
                  </a:solidFill>
                </a:rPr>
                <a:t>Veränderungen des chemi-schen Milieus während der Bodenpassage</a:t>
              </a:r>
              <a:endParaRPr/>
            </a:p>
          </p:txBody>
        </p:sp>
      </p:grpSp>
      <p:grpSp>
        <p:nvGrpSpPr>
          <p:cNvPr id="104" name="Group 45"/>
          <p:cNvGrpSpPr/>
          <p:nvPr/>
        </p:nvGrpSpPr>
        <p:grpSpPr bwMode="auto">
          <a:xfrm>
            <a:off x="6810013" y="2409825"/>
            <a:ext cx="2624137" cy="773113"/>
            <a:chOff x="3087" y="1476"/>
            <a:chExt cx="1653" cy="487"/>
          </a:xfrm>
        </p:grpSpPr>
        <p:sp>
          <p:nvSpPr>
            <p:cNvPr id="105" name="Rectangle 46"/>
            <p:cNvSpPr>
              <a:spLocks noChangeArrowheads="1"/>
            </p:cNvSpPr>
            <p:nvPr/>
          </p:nvSpPr>
          <p:spPr bwMode="auto">
            <a:xfrm>
              <a:off x="3087" y="1476"/>
              <a:ext cx="1629" cy="487"/>
            </a:xfrm>
            <a:prstGeom prst="rect">
              <a:avLst/>
            </a:prstGeom>
            <a:solidFill>
              <a:srgbClr val="333399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6" name="Text Box 47"/>
            <p:cNvSpPr txBox="1">
              <a:spLocks noChangeArrowheads="1"/>
            </p:cNvSpPr>
            <p:nvPr/>
          </p:nvSpPr>
          <p:spPr bwMode="auto">
            <a:xfrm>
              <a:off x="3111" y="1488"/>
              <a:ext cx="1629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de-DE" sz="1400">
                  <a:solidFill>
                    <a:schemeClr val="bg1"/>
                  </a:solidFill>
                </a:rPr>
                <a:t>Verdunstung</a:t>
              </a:r>
              <a:br>
                <a:rPr lang="de-DE" sz="1400">
                  <a:solidFill>
                    <a:schemeClr val="bg1"/>
                  </a:solidFill>
                </a:rPr>
              </a:br>
              <a:r>
                <a:rPr lang="de-DE" sz="1400">
                  <a:solidFill>
                    <a:schemeClr val="bg1"/>
                  </a:solidFill>
                </a:rPr>
                <a:t>Aufnahme von Nährstoffen und Wasser</a:t>
              </a:r>
              <a:endParaRPr/>
            </a:p>
          </p:txBody>
        </p:sp>
      </p:grpSp>
      <p:sp>
        <p:nvSpPr>
          <p:cNvPr id="107" name="Text Box 48"/>
          <p:cNvSpPr txBox="1">
            <a:spLocks noChangeArrowheads="1"/>
          </p:cNvSpPr>
          <p:nvPr/>
        </p:nvSpPr>
        <p:spPr bwMode="auto">
          <a:xfrm>
            <a:off x="11124614" y="6491288"/>
            <a:ext cx="24871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de-DE" sz="1000">
                <a:solidFill>
                  <a:schemeClr val="bg1"/>
                </a:solidFill>
              </a:rPr>
              <a:t>Bildzitat: </a:t>
            </a:r>
            <a:endParaRPr/>
          </a:p>
          <a:p>
            <a:pPr algn="l">
              <a:defRPr/>
            </a:pPr>
            <a:r>
              <a:rPr lang="de-DE" sz="1000">
                <a:solidFill>
                  <a:schemeClr val="bg1"/>
                </a:solidFill>
              </a:rPr>
              <a:t>LfU Bayern</a:t>
            </a:r>
          </a:p>
        </p:txBody>
      </p:sp>
      <p:grpSp>
        <p:nvGrpSpPr>
          <p:cNvPr id="109" name="Group 50"/>
          <p:cNvGrpSpPr/>
          <p:nvPr/>
        </p:nvGrpSpPr>
        <p:grpSpPr bwMode="auto">
          <a:xfrm>
            <a:off x="6816899" y="1079500"/>
            <a:ext cx="2776537" cy="890588"/>
            <a:chOff x="3171" y="638"/>
            <a:chExt cx="1749" cy="561"/>
          </a:xfrm>
        </p:grpSpPr>
        <p:sp>
          <p:nvSpPr>
            <p:cNvPr id="110" name="Rectangle 51"/>
            <p:cNvSpPr>
              <a:spLocks noChangeArrowheads="1"/>
            </p:cNvSpPr>
            <p:nvPr/>
          </p:nvSpPr>
          <p:spPr bwMode="auto">
            <a:xfrm>
              <a:off x="3171" y="638"/>
              <a:ext cx="1622" cy="561"/>
            </a:xfrm>
            <a:prstGeom prst="rect">
              <a:avLst/>
            </a:prstGeom>
            <a:solidFill>
              <a:srgbClr val="333399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1" name="Text Box 52"/>
            <p:cNvSpPr txBox="1">
              <a:spLocks noChangeArrowheads="1"/>
            </p:cNvSpPr>
            <p:nvPr/>
          </p:nvSpPr>
          <p:spPr bwMode="auto">
            <a:xfrm>
              <a:off x="3201" y="689"/>
              <a:ext cx="1719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de-DE" sz="1400">
                  <a:solidFill>
                    <a:schemeClr val="bg1"/>
                  </a:solidFill>
                </a:rPr>
                <a:t>Intensiv belebte Bodenzone: </a:t>
              </a:r>
              <a:br>
                <a:rPr lang="de-DE" sz="1400">
                  <a:solidFill>
                    <a:schemeClr val="bg1"/>
                  </a:solidFill>
                </a:rPr>
              </a:br>
              <a:r>
                <a:rPr lang="de-DE" sz="1400">
                  <a:solidFill>
                    <a:schemeClr val="bg1"/>
                  </a:solidFill>
                </a:rPr>
                <a:t>biologische Stoffumsetzungen, biologische Reinigung</a:t>
              </a:r>
              <a:endParaRPr/>
            </a:p>
          </p:txBody>
        </p:sp>
      </p:grpSp>
      <p:sp>
        <p:nvSpPr>
          <p:cNvPr id="112" name="Line 53"/>
          <p:cNvSpPr>
            <a:spLocks noChangeShapeType="1"/>
          </p:cNvSpPr>
          <p:nvPr/>
        </p:nvSpPr>
        <p:spPr bwMode="auto">
          <a:xfrm flipH="1">
            <a:off x="10428415" y="3627438"/>
            <a:ext cx="201612" cy="31432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13" name="Line 54"/>
          <p:cNvSpPr>
            <a:spLocks noChangeShapeType="1"/>
          </p:cNvSpPr>
          <p:nvPr/>
        </p:nvSpPr>
        <p:spPr bwMode="auto">
          <a:xfrm>
            <a:off x="10288715" y="5067300"/>
            <a:ext cx="98425" cy="39052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67" name="Text Box 8"/>
          <p:cNvSpPr txBox="1">
            <a:spLocks noChangeArrowheads="1"/>
          </p:cNvSpPr>
          <p:nvPr/>
        </p:nvSpPr>
        <p:spPr bwMode="auto">
          <a:xfrm>
            <a:off x="1516913" y="3379214"/>
            <a:ext cx="2346454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1200">
                <a:solidFill>
                  <a:schemeClr val="bg1"/>
                </a:solidFill>
              </a:rPr>
              <a:t>Intensiv belebte Bodenzone</a:t>
            </a:r>
            <a:endParaRPr/>
          </a:p>
        </p:txBody>
      </p:sp>
      <p:sp>
        <p:nvSpPr>
          <p:cNvPr id="68" name="Text Box 9"/>
          <p:cNvSpPr txBox="1">
            <a:spLocks noChangeArrowheads="1"/>
          </p:cNvSpPr>
          <p:nvPr/>
        </p:nvSpPr>
        <p:spPr bwMode="auto">
          <a:xfrm>
            <a:off x="1624515" y="3767138"/>
            <a:ext cx="25304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200">
                <a:solidFill>
                  <a:schemeClr val="bg1"/>
                </a:solidFill>
              </a:rPr>
              <a:t>Ungesättigter Bereich</a:t>
            </a:r>
            <a:endParaRPr/>
          </a:p>
        </p:txBody>
      </p:sp>
      <p:sp>
        <p:nvSpPr>
          <p:cNvPr id="69" name="Text Box 10"/>
          <p:cNvSpPr txBox="1">
            <a:spLocks noChangeArrowheads="1"/>
          </p:cNvSpPr>
          <p:nvPr/>
        </p:nvSpPr>
        <p:spPr bwMode="auto">
          <a:xfrm>
            <a:off x="1654435" y="4271760"/>
            <a:ext cx="25304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200">
                <a:solidFill>
                  <a:schemeClr val="bg1"/>
                </a:solidFill>
              </a:rPr>
              <a:t>Grundwasserspiegel</a:t>
            </a:r>
            <a:endParaRPr/>
          </a:p>
        </p:txBody>
      </p:sp>
      <p:sp>
        <p:nvSpPr>
          <p:cNvPr id="70" name="Text Box 11"/>
          <p:cNvSpPr txBox="1">
            <a:spLocks noChangeArrowheads="1"/>
          </p:cNvSpPr>
          <p:nvPr/>
        </p:nvSpPr>
        <p:spPr bwMode="auto">
          <a:xfrm>
            <a:off x="1688751" y="4798542"/>
            <a:ext cx="253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200">
                <a:solidFill>
                  <a:schemeClr val="bg1"/>
                </a:solidFill>
              </a:rPr>
              <a:t>Gesättigter Bereich (Grundwasserleiter)</a:t>
            </a:r>
            <a:endParaRPr/>
          </a:p>
        </p:txBody>
      </p:sp>
      <p:sp>
        <p:nvSpPr>
          <p:cNvPr id="71" name="Text Box 12"/>
          <p:cNvSpPr txBox="1">
            <a:spLocks noChangeArrowheads="1"/>
          </p:cNvSpPr>
          <p:nvPr/>
        </p:nvSpPr>
        <p:spPr bwMode="auto">
          <a:xfrm>
            <a:off x="1456168" y="5719661"/>
            <a:ext cx="25304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200">
                <a:solidFill>
                  <a:schemeClr val="bg1"/>
                </a:solidFill>
              </a:rPr>
              <a:t>Grundwasserhemmschicht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8014"/>
    </mc:Choice>
    <mc:Fallback xmlns:w="http://schemas.openxmlformats.org/wordprocessingml/2006/main" xmlns:m="http://schemas.openxmlformats.org/officeDocument/2006/math" xmlns="">
      <p:transition advClick="1" advTm="1180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" name="Rechteck 26"/>
          <p:cNvSpPr/>
          <p:nvPr/>
        </p:nvSpPr>
        <p:spPr bwMode="auto">
          <a:xfrm>
            <a:off x="2774864" y="2290111"/>
            <a:ext cx="6600825" cy="2150076"/>
          </a:xfrm>
          <a:prstGeom prst="rect">
            <a:avLst/>
          </a:prstGeom>
          <a:solidFill>
            <a:srgbClr val="00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Diffuser Stoffeintrag– Phosphat und Stickstoff I</a:t>
            </a:r>
          </a:p>
        </p:txBody>
      </p:sp>
      <p:grpSp>
        <p:nvGrpSpPr>
          <p:cNvPr id="6" name="Group 2"/>
          <p:cNvGrpSpPr/>
          <p:nvPr/>
        </p:nvGrpSpPr>
        <p:grpSpPr bwMode="auto">
          <a:xfrm>
            <a:off x="2883203" y="2516565"/>
            <a:ext cx="6394450" cy="1701800"/>
            <a:chOff x="1732" y="1346"/>
            <a:chExt cx="4028" cy="1072"/>
          </a:xfrm>
        </p:grpSpPr>
        <p:graphicFrame>
          <p:nvGraphicFramePr>
            <p:cNvPr id="3" name="Objek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7879785"/>
                </p:ext>
              </p:extLst>
            </p:nvPr>
          </p:nvGraphicFramePr>
          <p:xfrm>
            <a:off x="3440" y="1700"/>
            <a:ext cx="631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oleObj" r:id="rId4" imgW="1000760" imgH="322580" progId="Visio.Drawing.11">
                    <p:embed/>
                  </p:oleObj>
                </mc:Choice>
                <mc:Fallback>
                  <p:oleObj name="oleObj" r:id="rId4" imgW="1000760" imgH="322580" progId="Visio.Drawing.11">
                    <p:embed/>
                    <p:pic>
                      <p:nvPicPr>
                        <p:cNvPr id="18435" name=""/>
                        <p:cNvPicPr/>
                        <p:nvPr/>
                      </p:nvPicPr>
                      <p:blipFill>
                        <a:blip r:embed="rId5"/>
                        <a:stretch/>
                      </p:blipFill>
                      <p:spPr bwMode="auto">
                        <a:xfrm>
                          <a:off x="3440" y="1700"/>
                          <a:ext cx="631" cy="20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Freeform 4"/>
            <p:cNvSpPr/>
            <p:nvPr/>
          </p:nvSpPr>
          <p:spPr bwMode="auto">
            <a:xfrm>
              <a:off x="4055" y="1346"/>
              <a:ext cx="1682" cy="755"/>
            </a:xfrm>
            <a:custGeom>
              <a:avLst/>
              <a:gdLst>
                <a:gd name="T0" fmla="*/ 0 w 3815"/>
                <a:gd name="T1" fmla="*/ 0 h 1742"/>
                <a:gd name="T2" fmla="*/ 0 w 3815"/>
                <a:gd name="T3" fmla="*/ 0 h 1742"/>
                <a:gd name="T4" fmla="*/ 1 w 3815"/>
                <a:gd name="T5" fmla="*/ 0 h 1742"/>
                <a:gd name="T6" fmla="*/ 2 w 3815"/>
                <a:gd name="T7" fmla="*/ 0 h 1742"/>
                <a:gd name="T8" fmla="*/ 2 w 3815"/>
                <a:gd name="T9" fmla="*/ 0 h 1742"/>
                <a:gd name="T10" fmla="*/ 2 w 3815"/>
                <a:gd name="T11" fmla="*/ 1 h 1742"/>
                <a:gd name="T12" fmla="*/ 1 w 3815"/>
                <a:gd name="T13" fmla="*/ 1 h 1742"/>
                <a:gd name="T14" fmla="*/ 1 w 3815"/>
                <a:gd name="T15" fmla="*/ 1 h 1742"/>
                <a:gd name="T16" fmla="*/ 0 w 3815"/>
                <a:gd name="T17" fmla="*/ 1 h 1742"/>
                <a:gd name="T18" fmla="*/ 0 w 3815"/>
                <a:gd name="T19" fmla="*/ 0 h 1742"/>
                <a:gd name="T20" fmla="*/ 0 w 3815"/>
                <a:gd name="T21" fmla="*/ 0 h 17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15"/>
                <a:gd name="T34" fmla="*/ 0 h 1742"/>
                <a:gd name="T35" fmla="*/ 3815 w 3815"/>
                <a:gd name="T36" fmla="*/ 1742 h 17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15" h="1742" extrusionOk="0">
                  <a:moveTo>
                    <a:pt x="5" y="819"/>
                  </a:moveTo>
                  <a:cubicBezTo>
                    <a:pt x="315" y="597"/>
                    <a:pt x="580" y="586"/>
                    <a:pt x="880" y="511"/>
                  </a:cubicBezTo>
                  <a:cubicBezTo>
                    <a:pt x="1250" y="418"/>
                    <a:pt x="1673" y="229"/>
                    <a:pt x="2090" y="162"/>
                  </a:cubicBezTo>
                  <a:cubicBezTo>
                    <a:pt x="2397" y="114"/>
                    <a:pt x="2700" y="132"/>
                    <a:pt x="3006" y="98"/>
                  </a:cubicBezTo>
                  <a:cubicBezTo>
                    <a:pt x="3274" y="69"/>
                    <a:pt x="3545" y="0"/>
                    <a:pt x="3815" y="0"/>
                  </a:cubicBezTo>
                  <a:lnTo>
                    <a:pt x="3815" y="1741"/>
                  </a:lnTo>
                  <a:cubicBezTo>
                    <a:pt x="3278" y="1742"/>
                    <a:pt x="2740" y="1711"/>
                    <a:pt x="2207" y="1648"/>
                  </a:cubicBezTo>
                  <a:cubicBezTo>
                    <a:pt x="1884" y="1611"/>
                    <a:pt x="1563" y="1561"/>
                    <a:pt x="1250" y="1495"/>
                  </a:cubicBezTo>
                  <a:cubicBezTo>
                    <a:pt x="1004" y="1443"/>
                    <a:pt x="762" y="1380"/>
                    <a:pt x="543" y="1270"/>
                  </a:cubicBezTo>
                  <a:cubicBezTo>
                    <a:pt x="337" y="1166"/>
                    <a:pt x="151" y="1020"/>
                    <a:pt x="0" y="870"/>
                  </a:cubicBezTo>
                  <a:lnTo>
                    <a:pt x="5" y="819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600" b="0" i="0" u="none" strike="noStrike" cap="none" spc="0" baseline="-25000">
                <a:ln>
                  <a:noFill/>
                </a:ln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9" name="Freeform 5"/>
            <p:cNvSpPr/>
            <p:nvPr/>
          </p:nvSpPr>
          <p:spPr bwMode="auto">
            <a:xfrm>
              <a:off x="1742" y="1381"/>
              <a:ext cx="1695" cy="748"/>
            </a:xfrm>
            <a:custGeom>
              <a:avLst/>
              <a:gdLst>
                <a:gd name="T0" fmla="*/ 2 w 3845"/>
                <a:gd name="T1" fmla="*/ 0 h 1724"/>
                <a:gd name="T2" fmla="*/ 2 w 3845"/>
                <a:gd name="T3" fmla="*/ 0 h 1724"/>
                <a:gd name="T4" fmla="*/ 2 w 3845"/>
                <a:gd name="T5" fmla="*/ 0 h 1724"/>
                <a:gd name="T6" fmla="*/ 1 w 3845"/>
                <a:gd name="T7" fmla="*/ 0 h 1724"/>
                <a:gd name="T8" fmla="*/ 0 w 3845"/>
                <a:gd name="T9" fmla="*/ 0 h 1724"/>
                <a:gd name="T10" fmla="*/ 0 w 3845"/>
                <a:gd name="T11" fmla="*/ 0 h 1724"/>
                <a:gd name="T12" fmla="*/ 0 w 3845"/>
                <a:gd name="T13" fmla="*/ 1 h 1724"/>
                <a:gd name="T14" fmla="*/ 1 w 3845"/>
                <a:gd name="T15" fmla="*/ 1 h 1724"/>
                <a:gd name="T16" fmla="*/ 2 w 3845"/>
                <a:gd name="T17" fmla="*/ 1 h 1724"/>
                <a:gd name="T18" fmla="*/ 2 w 3845"/>
                <a:gd name="T19" fmla="*/ 1 h 1724"/>
                <a:gd name="T20" fmla="*/ 2 w 3845"/>
                <a:gd name="T21" fmla="*/ 0 h 1724"/>
                <a:gd name="T22" fmla="*/ 2 w 3845"/>
                <a:gd name="T23" fmla="*/ 0 h 1724"/>
                <a:gd name="T24" fmla="*/ 2 w 3845"/>
                <a:gd name="T25" fmla="*/ 0 h 17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45"/>
                <a:gd name="T40" fmla="*/ 0 h 1724"/>
                <a:gd name="T41" fmla="*/ 3845 w 3845"/>
                <a:gd name="T42" fmla="*/ 1724 h 17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45" h="1724" extrusionOk="0">
                  <a:moveTo>
                    <a:pt x="3845" y="768"/>
                  </a:moveTo>
                  <a:lnTo>
                    <a:pt x="3819" y="768"/>
                  </a:lnTo>
                  <a:cubicBezTo>
                    <a:pt x="3568" y="683"/>
                    <a:pt x="3302" y="636"/>
                    <a:pt x="3041" y="553"/>
                  </a:cubicBezTo>
                  <a:cubicBezTo>
                    <a:pt x="2695" y="443"/>
                    <a:pt x="2359" y="270"/>
                    <a:pt x="2001" y="205"/>
                  </a:cubicBezTo>
                  <a:cubicBezTo>
                    <a:pt x="1593" y="130"/>
                    <a:pt x="1156" y="195"/>
                    <a:pt x="754" y="143"/>
                  </a:cubicBezTo>
                  <a:cubicBezTo>
                    <a:pt x="513" y="113"/>
                    <a:pt x="285" y="40"/>
                    <a:pt x="0" y="0"/>
                  </a:cubicBezTo>
                  <a:lnTo>
                    <a:pt x="0" y="1690"/>
                  </a:lnTo>
                  <a:cubicBezTo>
                    <a:pt x="464" y="1724"/>
                    <a:pt x="939" y="1701"/>
                    <a:pt x="1408" y="1669"/>
                  </a:cubicBezTo>
                  <a:cubicBezTo>
                    <a:pt x="1737" y="1647"/>
                    <a:pt x="2064" y="1620"/>
                    <a:pt x="2386" y="1551"/>
                  </a:cubicBezTo>
                  <a:cubicBezTo>
                    <a:pt x="2593" y="1507"/>
                    <a:pt x="2798" y="1446"/>
                    <a:pt x="2975" y="1336"/>
                  </a:cubicBezTo>
                  <a:cubicBezTo>
                    <a:pt x="3141" y="1232"/>
                    <a:pt x="3282" y="1085"/>
                    <a:pt x="3461" y="999"/>
                  </a:cubicBezTo>
                  <a:cubicBezTo>
                    <a:pt x="3602" y="931"/>
                    <a:pt x="3768" y="901"/>
                    <a:pt x="3819" y="794"/>
                  </a:cubicBezTo>
                  <a:lnTo>
                    <a:pt x="3845" y="768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600" b="0" i="0" u="none" strike="noStrike" cap="none" spc="0" baseline="-25000">
                <a:ln>
                  <a:noFill/>
                </a:ln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0" name="AutoShape 6"/>
            <p:cNvSpPr>
              <a:spLocks noChangeAspect="1" noChangeArrowheads="1" noTextEdit="1"/>
            </p:cNvSpPr>
            <p:nvPr/>
          </p:nvSpPr>
          <p:spPr bwMode="auto">
            <a:xfrm>
              <a:off x="1732" y="1828"/>
              <a:ext cx="4028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600" b="0" i="0" u="none" strike="noStrike" cap="none" spc="0" baseline="-25000">
                <a:ln>
                  <a:noFill/>
                </a:ln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1" name="Freeform 7" descr="70%"/>
            <p:cNvSpPr/>
            <p:nvPr/>
          </p:nvSpPr>
          <p:spPr bwMode="auto">
            <a:xfrm>
              <a:off x="1742" y="1839"/>
              <a:ext cx="3996" cy="567"/>
            </a:xfrm>
            <a:custGeom>
              <a:avLst/>
              <a:gdLst>
                <a:gd name="T0" fmla="*/ 16 w 7991"/>
                <a:gd name="T1" fmla="*/ 3 h 1132"/>
                <a:gd name="T2" fmla="*/ 16 w 7991"/>
                <a:gd name="T3" fmla="*/ 3 h 1132"/>
                <a:gd name="T4" fmla="*/ 15 w 7991"/>
                <a:gd name="T5" fmla="*/ 3 h 1132"/>
                <a:gd name="T6" fmla="*/ 15 w 7991"/>
                <a:gd name="T7" fmla="*/ 3 h 1132"/>
                <a:gd name="T8" fmla="*/ 15 w 7991"/>
                <a:gd name="T9" fmla="*/ 3 h 1132"/>
                <a:gd name="T10" fmla="*/ 14 w 7991"/>
                <a:gd name="T11" fmla="*/ 2 h 1132"/>
                <a:gd name="T12" fmla="*/ 14 w 7991"/>
                <a:gd name="T13" fmla="*/ 2 h 1132"/>
                <a:gd name="T14" fmla="*/ 13 w 7991"/>
                <a:gd name="T15" fmla="*/ 2 h 1132"/>
                <a:gd name="T16" fmla="*/ 12 w 7991"/>
                <a:gd name="T17" fmla="*/ 2 h 1132"/>
                <a:gd name="T18" fmla="*/ 12 w 7991"/>
                <a:gd name="T19" fmla="*/ 2 h 1132"/>
                <a:gd name="T20" fmla="*/ 11 w 7991"/>
                <a:gd name="T21" fmla="*/ 2 h 1132"/>
                <a:gd name="T22" fmla="*/ 10 w 7991"/>
                <a:gd name="T23" fmla="*/ 2 h 1132"/>
                <a:gd name="T24" fmla="*/ 9 w 7991"/>
                <a:gd name="T25" fmla="*/ 2 h 1132"/>
                <a:gd name="T26" fmla="*/ 8 w 7991"/>
                <a:gd name="T27" fmla="*/ 2 h 1132"/>
                <a:gd name="T28" fmla="*/ 7 w 7991"/>
                <a:gd name="T29" fmla="*/ 2 h 1132"/>
                <a:gd name="T30" fmla="*/ 6 w 7991"/>
                <a:gd name="T31" fmla="*/ 2 h 1132"/>
                <a:gd name="T32" fmla="*/ 5 w 7991"/>
                <a:gd name="T33" fmla="*/ 3 h 1132"/>
                <a:gd name="T34" fmla="*/ 4 w 7991"/>
                <a:gd name="T35" fmla="*/ 3 h 1132"/>
                <a:gd name="T36" fmla="*/ 3 w 7991"/>
                <a:gd name="T37" fmla="*/ 3 h 1132"/>
                <a:gd name="T38" fmla="*/ 3 w 7991"/>
                <a:gd name="T39" fmla="*/ 3 h 1132"/>
                <a:gd name="T40" fmla="*/ 2 w 7991"/>
                <a:gd name="T41" fmla="*/ 3 h 1132"/>
                <a:gd name="T42" fmla="*/ 2 w 7991"/>
                <a:gd name="T43" fmla="*/ 3 h 1132"/>
                <a:gd name="T44" fmla="*/ 1 w 7991"/>
                <a:gd name="T45" fmla="*/ 3 h 1132"/>
                <a:gd name="T46" fmla="*/ 1 w 7991"/>
                <a:gd name="T47" fmla="*/ 3 h 1132"/>
                <a:gd name="T48" fmla="*/ 1 w 7991"/>
                <a:gd name="T49" fmla="*/ 1 h 1132"/>
                <a:gd name="T50" fmla="*/ 3 w 7991"/>
                <a:gd name="T51" fmla="*/ 1 h 1132"/>
                <a:gd name="T52" fmla="*/ 4 w 7991"/>
                <a:gd name="T53" fmla="*/ 1 h 1132"/>
                <a:gd name="T54" fmla="*/ 5 w 7991"/>
                <a:gd name="T55" fmla="*/ 1 h 1132"/>
                <a:gd name="T56" fmla="*/ 5 w 7991"/>
                <a:gd name="T57" fmla="*/ 1 h 1132"/>
                <a:gd name="T58" fmla="*/ 6 w 7991"/>
                <a:gd name="T59" fmla="*/ 1 h 1132"/>
                <a:gd name="T60" fmla="*/ 6 w 7991"/>
                <a:gd name="T61" fmla="*/ 1 h 1132"/>
                <a:gd name="T62" fmla="*/ 6 w 7991"/>
                <a:gd name="T63" fmla="*/ 1 h 1132"/>
                <a:gd name="T64" fmla="*/ 6 w 7991"/>
                <a:gd name="T65" fmla="*/ 1 h 1132"/>
                <a:gd name="T66" fmla="*/ 6 w 7991"/>
                <a:gd name="T67" fmla="*/ 1 h 1132"/>
                <a:gd name="T68" fmla="*/ 7 w 7991"/>
                <a:gd name="T69" fmla="*/ 1 h 1132"/>
                <a:gd name="T70" fmla="*/ 7 w 7991"/>
                <a:gd name="T71" fmla="*/ 1 h 1132"/>
                <a:gd name="T72" fmla="*/ 8 w 7991"/>
                <a:gd name="T73" fmla="*/ 1 h 1132"/>
                <a:gd name="T74" fmla="*/ 8 w 7991"/>
                <a:gd name="T75" fmla="*/ 1 h 1132"/>
                <a:gd name="T76" fmla="*/ 8 w 7991"/>
                <a:gd name="T77" fmla="*/ 1 h 1132"/>
                <a:gd name="T78" fmla="*/ 8 w 7991"/>
                <a:gd name="T79" fmla="*/ 1 h 1132"/>
                <a:gd name="T80" fmla="*/ 8 w 7991"/>
                <a:gd name="T81" fmla="*/ 1 h 1132"/>
                <a:gd name="T82" fmla="*/ 9 w 7991"/>
                <a:gd name="T83" fmla="*/ 1 h 1132"/>
                <a:gd name="T84" fmla="*/ 9 w 7991"/>
                <a:gd name="T85" fmla="*/ 1 h 1132"/>
                <a:gd name="T86" fmla="*/ 10 w 7991"/>
                <a:gd name="T87" fmla="*/ 1 h 1132"/>
                <a:gd name="T88" fmla="*/ 10 w 7991"/>
                <a:gd name="T89" fmla="*/ 1 h 1132"/>
                <a:gd name="T90" fmla="*/ 10 w 7991"/>
                <a:gd name="T91" fmla="*/ 1 h 1132"/>
                <a:gd name="T92" fmla="*/ 10 w 7991"/>
                <a:gd name="T93" fmla="*/ 1 h 1132"/>
                <a:gd name="T94" fmla="*/ 10 w 7991"/>
                <a:gd name="T95" fmla="*/ 1 h 1132"/>
                <a:gd name="T96" fmla="*/ 10 w 7991"/>
                <a:gd name="T97" fmla="*/ 1 h 1132"/>
                <a:gd name="T98" fmla="*/ 12 w 7991"/>
                <a:gd name="T99" fmla="*/ 1 h 1132"/>
                <a:gd name="T100" fmla="*/ 13 w 7991"/>
                <a:gd name="T101" fmla="*/ 1 h 1132"/>
                <a:gd name="T102" fmla="*/ 14 w 7991"/>
                <a:gd name="T103" fmla="*/ 1 h 1132"/>
                <a:gd name="T104" fmla="*/ 16 w 7991"/>
                <a:gd name="T105" fmla="*/ 1 h 11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991"/>
                <a:gd name="T160" fmla="*/ 0 h 1132"/>
                <a:gd name="T161" fmla="*/ 7991 w 7991"/>
                <a:gd name="T162" fmla="*/ 1132 h 11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991" h="1132" extrusionOk="0">
                  <a:moveTo>
                    <a:pt x="7991" y="1132"/>
                  </a:moveTo>
                  <a:lnTo>
                    <a:pt x="7941" y="1132"/>
                  </a:lnTo>
                  <a:lnTo>
                    <a:pt x="7924" y="1132"/>
                  </a:lnTo>
                  <a:lnTo>
                    <a:pt x="7907" y="1132"/>
                  </a:lnTo>
                  <a:lnTo>
                    <a:pt x="7887" y="1130"/>
                  </a:lnTo>
                  <a:lnTo>
                    <a:pt x="7868" y="1130"/>
                  </a:lnTo>
                  <a:lnTo>
                    <a:pt x="7847" y="1128"/>
                  </a:lnTo>
                  <a:lnTo>
                    <a:pt x="7826" y="1126"/>
                  </a:lnTo>
                  <a:lnTo>
                    <a:pt x="7803" y="1123"/>
                  </a:lnTo>
                  <a:lnTo>
                    <a:pt x="7780" y="1119"/>
                  </a:lnTo>
                  <a:lnTo>
                    <a:pt x="7757" y="1115"/>
                  </a:lnTo>
                  <a:lnTo>
                    <a:pt x="7732" y="1111"/>
                  </a:lnTo>
                  <a:lnTo>
                    <a:pt x="7707" y="1107"/>
                  </a:lnTo>
                  <a:lnTo>
                    <a:pt x="7681" y="1103"/>
                  </a:lnTo>
                  <a:lnTo>
                    <a:pt x="7656" y="1098"/>
                  </a:lnTo>
                  <a:lnTo>
                    <a:pt x="7629" y="1094"/>
                  </a:lnTo>
                  <a:lnTo>
                    <a:pt x="7602" y="1088"/>
                  </a:lnTo>
                  <a:lnTo>
                    <a:pt x="7575" y="1084"/>
                  </a:lnTo>
                  <a:lnTo>
                    <a:pt x="7546" y="1078"/>
                  </a:lnTo>
                  <a:lnTo>
                    <a:pt x="7520" y="1073"/>
                  </a:lnTo>
                  <a:lnTo>
                    <a:pt x="7491" y="1069"/>
                  </a:lnTo>
                  <a:lnTo>
                    <a:pt x="7462" y="1063"/>
                  </a:lnTo>
                  <a:lnTo>
                    <a:pt x="7435" y="1059"/>
                  </a:lnTo>
                  <a:lnTo>
                    <a:pt x="7407" y="1054"/>
                  </a:lnTo>
                  <a:lnTo>
                    <a:pt x="7340" y="1044"/>
                  </a:lnTo>
                  <a:lnTo>
                    <a:pt x="7275" y="1036"/>
                  </a:lnTo>
                  <a:lnTo>
                    <a:pt x="7209" y="1027"/>
                  </a:lnTo>
                  <a:lnTo>
                    <a:pt x="7144" y="1021"/>
                  </a:lnTo>
                  <a:lnTo>
                    <a:pt x="7077" y="1015"/>
                  </a:lnTo>
                  <a:lnTo>
                    <a:pt x="7012" y="1010"/>
                  </a:lnTo>
                  <a:lnTo>
                    <a:pt x="6947" y="1004"/>
                  </a:lnTo>
                  <a:lnTo>
                    <a:pt x="6882" y="1000"/>
                  </a:lnTo>
                  <a:lnTo>
                    <a:pt x="6817" y="998"/>
                  </a:lnTo>
                  <a:lnTo>
                    <a:pt x="6752" y="994"/>
                  </a:lnTo>
                  <a:lnTo>
                    <a:pt x="6685" y="992"/>
                  </a:lnTo>
                  <a:lnTo>
                    <a:pt x="6619" y="990"/>
                  </a:lnTo>
                  <a:lnTo>
                    <a:pt x="6554" y="988"/>
                  </a:lnTo>
                  <a:lnTo>
                    <a:pt x="6489" y="987"/>
                  </a:lnTo>
                  <a:lnTo>
                    <a:pt x="6422" y="985"/>
                  </a:lnTo>
                  <a:lnTo>
                    <a:pt x="6357" y="983"/>
                  </a:lnTo>
                  <a:lnTo>
                    <a:pt x="6292" y="983"/>
                  </a:lnTo>
                  <a:lnTo>
                    <a:pt x="6227" y="981"/>
                  </a:lnTo>
                  <a:lnTo>
                    <a:pt x="6160" y="979"/>
                  </a:lnTo>
                  <a:lnTo>
                    <a:pt x="6095" y="977"/>
                  </a:lnTo>
                  <a:lnTo>
                    <a:pt x="6028" y="975"/>
                  </a:lnTo>
                  <a:lnTo>
                    <a:pt x="5962" y="973"/>
                  </a:lnTo>
                  <a:lnTo>
                    <a:pt x="5895" y="969"/>
                  </a:lnTo>
                  <a:lnTo>
                    <a:pt x="5811" y="965"/>
                  </a:lnTo>
                  <a:lnTo>
                    <a:pt x="5725" y="960"/>
                  </a:lnTo>
                  <a:lnTo>
                    <a:pt x="5641" y="954"/>
                  </a:lnTo>
                  <a:lnTo>
                    <a:pt x="5555" y="948"/>
                  </a:lnTo>
                  <a:lnTo>
                    <a:pt x="5470" y="942"/>
                  </a:lnTo>
                  <a:lnTo>
                    <a:pt x="5384" y="935"/>
                  </a:lnTo>
                  <a:lnTo>
                    <a:pt x="5298" y="927"/>
                  </a:lnTo>
                  <a:lnTo>
                    <a:pt x="5212" y="919"/>
                  </a:lnTo>
                  <a:lnTo>
                    <a:pt x="5125" y="912"/>
                  </a:lnTo>
                  <a:lnTo>
                    <a:pt x="5041" y="904"/>
                  </a:lnTo>
                  <a:lnTo>
                    <a:pt x="4955" y="898"/>
                  </a:lnTo>
                  <a:lnTo>
                    <a:pt x="4869" y="891"/>
                  </a:lnTo>
                  <a:lnTo>
                    <a:pt x="4783" y="883"/>
                  </a:lnTo>
                  <a:lnTo>
                    <a:pt x="4696" y="877"/>
                  </a:lnTo>
                  <a:lnTo>
                    <a:pt x="4610" y="872"/>
                  </a:lnTo>
                  <a:lnTo>
                    <a:pt x="4526" y="866"/>
                  </a:lnTo>
                  <a:lnTo>
                    <a:pt x="4440" y="860"/>
                  </a:lnTo>
                  <a:lnTo>
                    <a:pt x="4354" y="856"/>
                  </a:lnTo>
                  <a:lnTo>
                    <a:pt x="4269" y="852"/>
                  </a:lnTo>
                  <a:lnTo>
                    <a:pt x="4183" y="851"/>
                  </a:lnTo>
                  <a:lnTo>
                    <a:pt x="4097" y="849"/>
                  </a:lnTo>
                  <a:lnTo>
                    <a:pt x="4013" y="849"/>
                  </a:lnTo>
                  <a:lnTo>
                    <a:pt x="3928" y="851"/>
                  </a:lnTo>
                  <a:lnTo>
                    <a:pt x="3842" y="852"/>
                  </a:lnTo>
                  <a:lnTo>
                    <a:pt x="3739" y="856"/>
                  </a:lnTo>
                  <a:lnTo>
                    <a:pt x="3635" y="864"/>
                  </a:lnTo>
                  <a:lnTo>
                    <a:pt x="3532" y="872"/>
                  </a:lnTo>
                  <a:lnTo>
                    <a:pt x="3428" y="881"/>
                  </a:lnTo>
                  <a:lnTo>
                    <a:pt x="3325" y="893"/>
                  </a:lnTo>
                  <a:lnTo>
                    <a:pt x="3222" y="904"/>
                  </a:lnTo>
                  <a:lnTo>
                    <a:pt x="3118" y="918"/>
                  </a:lnTo>
                  <a:lnTo>
                    <a:pt x="3015" y="933"/>
                  </a:lnTo>
                  <a:lnTo>
                    <a:pt x="2911" y="948"/>
                  </a:lnTo>
                  <a:lnTo>
                    <a:pt x="2810" y="964"/>
                  </a:lnTo>
                  <a:lnTo>
                    <a:pt x="2706" y="979"/>
                  </a:lnTo>
                  <a:lnTo>
                    <a:pt x="2603" y="994"/>
                  </a:lnTo>
                  <a:lnTo>
                    <a:pt x="2501" y="1010"/>
                  </a:lnTo>
                  <a:lnTo>
                    <a:pt x="2398" y="1025"/>
                  </a:lnTo>
                  <a:lnTo>
                    <a:pt x="2295" y="1040"/>
                  </a:lnTo>
                  <a:lnTo>
                    <a:pt x="2191" y="1055"/>
                  </a:lnTo>
                  <a:lnTo>
                    <a:pt x="2088" y="1069"/>
                  </a:lnTo>
                  <a:lnTo>
                    <a:pt x="1984" y="1080"/>
                  </a:lnTo>
                  <a:lnTo>
                    <a:pt x="1881" y="1092"/>
                  </a:lnTo>
                  <a:lnTo>
                    <a:pt x="1777" y="1101"/>
                  </a:lnTo>
                  <a:lnTo>
                    <a:pt x="1674" y="1111"/>
                  </a:lnTo>
                  <a:lnTo>
                    <a:pt x="1569" y="1117"/>
                  </a:lnTo>
                  <a:lnTo>
                    <a:pt x="1463" y="1123"/>
                  </a:lnTo>
                  <a:lnTo>
                    <a:pt x="1360" y="1124"/>
                  </a:lnTo>
                  <a:lnTo>
                    <a:pt x="1304" y="1126"/>
                  </a:lnTo>
                  <a:lnTo>
                    <a:pt x="1247" y="1126"/>
                  </a:lnTo>
                  <a:lnTo>
                    <a:pt x="1191" y="1126"/>
                  </a:lnTo>
                  <a:lnTo>
                    <a:pt x="1136" y="1124"/>
                  </a:lnTo>
                  <a:lnTo>
                    <a:pt x="1080" y="1124"/>
                  </a:lnTo>
                  <a:lnTo>
                    <a:pt x="1025" y="1123"/>
                  </a:lnTo>
                  <a:lnTo>
                    <a:pt x="969" y="1121"/>
                  </a:lnTo>
                  <a:lnTo>
                    <a:pt x="914" y="1119"/>
                  </a:lnTo>
                  <a:lnTo>
                    <a:pt x="858" y="1117"/>
                  </a:lnTo>
                  <a:lnTo>
                    <a:pt x="803" y="1115"/>
                  </a:lnTo>
                  <a:lnTo>
                    <a:pt x="747" y="1113"/>
                  </a:lnTo>
                  <a:lnTo>
                    <a:pt x="691" y="1111"/>
                  </a:lnTo>
                  <a:lnTo>
                    <a:pt x="636" y="1109"/>
                  </a:lnTo>
                  <a:lnTo>
                    <a:pt x="582" y="1107"/>
                  </a:lnTo>
                  <a:lnTo>
                    <a:pt x="529" y="1107"/>
                  </a:lnTo>
                  <a:lnTo>
                    <a:pt x="473" y="1107"/>
                  </a:lnTo>
                  <a:lnTo>
                    <a:pt x="419" y="1107"/>
                  </a:lnTo>
                  <a:lnTo>
                    <a:pt x="366" y="1107"/>
                  </a:lnTo>
                  <a:lnTo>
                    <a:pt x="314" y="1107"/>
                  </a:lnTo>
                  <a:lnTo>
                    <a:pt x="260" y="1109"/>
                  </a:lnTo>
                  <a:lnTo>
                    <a:pt x="209" y="1113"/>
                  </a:lnTo>
                  <a:lnTo>
                    <a:pt x="157" y="1115"/>
                  </a:lnTo>
                  <a:lnTo>
                    <a:pt x="105" y="1121"/>
                  </a:lnTo>
                  <a:lnTo>
                    <a:pt x="56" y="1124"/>
                  </a:lnTo>
                  <a:lnTo>
                    <a:pt x="4" y="1132"/>
                  </a:lnTo>
                  <a:lnTo>
                    <a:pt x="0" y="521"/>
                  </a:lnTo>
                  <a:lnTo>
                    <a:pt x="111" y="513"/>
                  </a:lnTo>
                  <a:lnTo>
                    <a:pt x="226" y="510"/>
                  </a:lnTo>
                  <a:lnTo>
                    <a:pt x="339" y="506"/>
                  </a:lnTo>
                  <a:lnTo>
                    <a:pt x="454" y="506"/>
                  </a:lnTo>
                  <a:lnTo>
                    <a:pt x="571" y="504"/>
                  </a:lnTo>
                  <a:lnTo>
                    <a:pt x="686" y="504"/>
                  </a:lnTo>
                  <a:lnTo>
                    <a:pt x="803" y="504"/>
                  </a:lnTo>
                  <a:lnTo>
                    <a:pt x="919" y="504"/>
                  </a:lnTo>
                  <a:lnTo>
                    <a:pt x="1036" y="502"/>
                  </a:lnTo>
                  <a:lnTo>
                    <a:pt x="1155" y="500"/>
                  </a:lnTo>
                  <a:lnTo>
                    <a:pt x="1272" y="496"/>
                  </a:lnTo>
                  <a:lnTo>
                    <a:pt x="1389" y="490"/>
                  </a:lnTo>
                  <a:lnTo>
                    <a:pt x="1504" y="483"/>
                  </a:lnTo>
                  <a:lnTo>
                    <a:pt x="1620" y="471"/>
                  </a:lnTo>
                  <a:lnTo>
                    <a:pt x="1735" y="458"/>
                  </a:lnTo>
                  <a:lnTo>
                    <a:pt x="1848" y="441"/>
                  </a:lnTo>
                  <a:lnTo>
                    <a:pt x="1961" y="420"/>
                  </a:lnTo>
                  <a:lnTo>
                    <a:pt x="2074" y="395"/>
                  </a:lnTo>
                  <a:lnTo>
                    <a:pt x="2185" y="364"/>
                  </a:lnTo>
                  <a:lnTo>
                    <a:pt x="2295" y="329"/>
                  </a:lnTo>
                  <a:lnTo>
                    <a:pt x="2402" y="289"/>
                  </a:lnTo>
                  <a:lnTo>
                    <a:pt x="2425" y="282"/>
                  </a:lnTo>
                  <a:lnTo>
                    <a:pt x="2446" y="272"/>
                  </a:lnTo>
                  <a:lnTo>
                    <a:pt x="2467" y="262"/>
                  </a:lnTo>
                  <a:lnTo>
                    <a:pt x="2488" y="253"/>
                  </a:lnTo>
                  <a:lnTo>
                    <a:pt x="2509" y="243"/>
                  </a:lnTo>
                  <a:lnTo>
                    <a:pt x="2528" y="234"/>
                  </a:lnTo>
                  <a:lnTo>
                    <a:pt x="2549" y="222"/>
                  </a:lnTo>
                  <a:lnTo>
                    <a:pt x="2570" y="213"/>
                  </a:lnTo>
                  <a:lnTo>
                    <a:pt x="2590" y="201"/>
                  </a:lnTo>
                  <a:lnTo>
                    <a:pt x="2609" y="190"/>
                  </a:lnTo>
                  <a:lnTo>
                    <a:pt x="2628" y="178"/>
                  </a:lnTo>
                  <a:lnTo>
                    <a:pt x="2647" y="167"/>
                  </a:lnTo>
                  <a:lnTo>
                    <a:pt x="2664" y="155"/>
                  </a:lnTo>
                  <a:lnTo>
                    <a:pt x="2683" y="142"/>
                  </a:lnTo>
                  <a:lnTo>
                    <a:pt x="2701" y="130"/>
                  </a:lnTo>
                  <a:lnTo>
                    <a:pt x="2716" y="117"/>
                  </a:lnTo>
                  <a:lnTo>
                    <a:pt x="2733" y="103"/>
                  </a:lnTo>
                  <a:lnTo>
                    <a:pt x="2749" y="90"/>
                  </a:lnTo>
                  <a:lnTo>
                    <a:pt x="2764" y="77"/>
                  </a:lnTo>
                  <a:lnTo>
                    <a:pt x="2777" y="61"/>
                  </a:lnTo>
                  <a:lnTo>
                    <a:pt x="2791" y="46"/>
                  </a:lnTo>
                  <a:lnTo>
                    <a:pt x="2804" y="31"/>
                  </a:lnTo>
                  <a:lnTo>
                    <a:pt x="2816" y="15"/>
                  </a:lnTo>
                  <a:lnTo>
                    <a:pt x="2827" y="0"/>
                  </a:lnTo>
                  <a:lnTo>
                    <a:pt x="2863" y="23"/>
                  </a:lnTo>
                  <a:lnTo>
                    <a:pt x="2902" y="44"/>
                  </a:lnTo>
                  <a:lnTo>
                    <a:pt x="2944" y="63"/>
                  </a:lnTo>
                  <a:lnTo>
                    <a:pt x="2986" y="79"/>
                  </a:lnTo>
                  <a:lnTo>
                    <a:pt x="3030" y="92"/>
                  </a:lnTo>
                  <a:lnTo>
                    <a:pt x="3074" y="103"/>
                  </a:lnTo>
                  <a:lnTo>
                    <a:pt x="3120" y="113"/>
                  </a:lnTo>
                  <a:lnTo>
                    <a:pt x="3168" y="121"/>
                  </a:lnTo>
                  <a:lnTo>
                    <a:pt x="3216" y="126"/>
                  </a:lnTo>
                  <a:lnTo>
                    <a:pt x="3262" y="132"/>
                  </a:lnTo>
                  <a:lnTo>
                    <a:pt x="3310" y="138"/>
                  </a:lnTo>
                  <a:lnTo>
                    <a:pt x="3356" y="142"/>
                  </a:lnTo>
                  <a:lnTo>
                    <a:pt x="3402" y="147"/>
                  </a:lnTo>
                  <a:lnTo>
                    <a:pt x="3446" y="151"/>
                  </a:lnTo>
                  <a:lnTo>
                    <a:pt x="3488" y="157"/>
                  </a:lnTo>
                  <a:lnTo>
                    <a:pt x="3528" y="163"/>
                  </a:lnTo>
                  <a:lnTo>
                    <a:pt x="3551" y="167"/>
                  </a:lnTo>
                  <a:lnTo>
                    <a:pt x="3572" y="170"/>
                  </a:lnTo>
                  <a:lnTo>
                    <a:pt x="3593" y="174"/>
                  </a:lnTo>
                  <a:lnTo>
                    <a:pt x="3612" y="178"/>
                  </a:lnTo>
                  <a:lnTo>
                    <a:pt x="3633" y="184"/>
                  </a:lnTo>
                  <a:lnTo>
                    <a:pt x="3653" y="188"/>
                  </a:lnTo>
                  <a:lnTo>
                    <a:pt x="3670" y="193"/>
                  </a:lnTo>
                  <a:lnTo>
                    <a:pt x="3689" y="197"/>
                  </a:lnTo>
                  <a:lnTo>
                    <a:pt x="3706" y="203"/>
                  </a:lnTo>
                  <a:lnTo>
                    <a:pt x="3723" y="209"/>
                  </a:lnTo>
                  <a:lnTo>
                    <a:pt x="3741" y="213"/>
                  </a:lnTo>
                  <a:lnTo>
                    <a:pt x="3756" y="218"/>
                  </a:lnTo>
                  <a:lnTo>
                    <a:pt x="3773" y="224"/>
                  </a:lnTo>
                  <a:lnTo>
                    <a:pt x="3789" y="228"/>
                  </a:lnTo>
                  <a:lnTo>
                    <a:pt x="3804" y="234"/>
                  </a:lnTo>
                  <a:lnTo>
                    <a:pt x="3819" y="238"/>
                  </a:lnTo>
                  <a:lnTo>
                    <a:pt x="3835" y="243"/>
                  </a:lnTo>
                  <a:lnTo>
                    <a:pt x="3848" y="247"/>
                  </a:lnTo>
                  <a:lnTo>
                    <a:pt x="3863" y="251"/>
                  </a:lnTo>
                  <a:lnTo>
                    <a:pt x="3877" y="255"/>
                  </a:lnTo>
                  <a:lnTo>
                    <a:pt x="3928" y="268"/>
                  </a:lnTo>
                  <a:lnTo>
                    <a:pt x="3978" y="280"/>
                  </a:lnTo>
                  <a:lnTo>
                    <a:pt x="4026" y="285"/>
                  </a:lnTo>
                  <a:lnTo>
                    <a:pt x="4072" y="289"/>
                  </a:lnTo>
                  <a:lnTo>
                    <a:pt x="4118" y="289"/>
                  </a:lnTo>
                  <a:lnTo>
                    <a:pt x="4164" y="287"/>
                  </a:lnTo>
                  <a:lnTo>
                    <a:pt x="4208" y="282"/>
                  </a:lnTo>
                  <a:lnTo>
                    <a:pt x="4254" y="274"/>
                  </a:lnTo>
                  <a:lnTo>
                    <a:pt x="4302" y="262"/>
                  </a:lnTo>
                  <a:lnTo>
                    <a:pt x="4348" y="251"/>
                  </a:lnTo>
                  <a:lnTo>
                    <a:pt x="4398" y="234"/>
                  </a:lnTo>
                  <a:lnTo>
                    <a:pt x="4449" y="216"/>
                  </a:lnTo>
                  <a:lnTo>
                    <a:pt x="4503" y="197"/>
                  </a:lnTo>
                  <a:lnTo>
                    <a:pt x="4560" y="174"/>
                  </a:lnTo>
                  <a:lnTo>
                    <a:pt x="4620" y="149"/>
                  </a:lnTo>
                  <a:lnTo>
                    <a:pt x="4683" y="123"/>
                  </a:lnTo>
                  <a:lnTo>
                    <a:pt x="4750" y="96"/>
                  </a:lnTo>
                  <a:lnTo>
                    <a:pt x="4823" y="65"/>
                  </a:lnTo>
                  <a:lnTo>
                    <a:pt x="4899" y="33"/>
                  </a:lnTo>
                  <a:lnTo>
                    <a:pt x="4982" y="0"/>
                  </a:lnTo>
                  <a:lnTo>
                    <a:pt x="4986" y="4"/>
                  </a:lnTo>
                  <a:lnTo>
                    <a:pt x="4991" y="6"/>
                  </a:lnTo>
                  <a:lnTo>
                    <a:pt x="4997" y="10"/>
                  </a:lnTo>
                  <a:lnTo>
                    <a:pt x="5001" y="11"/>
                  </a:lnTo>
                  <a:lnTo>
                    <a:pt x="5005" y="13"/>
                  </a:lnTo>
                  <a:lnTo>
                    <a:pt x="5011" y="17"/>
                  </a:lnTo>
                  <a:lnTo>
                    <a:pt x="5014" y="19"/>
                  </a:lnTo>
                  <a:lnTo>
                    <a:pt x="5020" y="21"/>
                  </a:lnTo>
                  <a:lnTo>
                    <a:pt x="5024" y="25"/>
                  </a:lnTo>
                  <a:lnTo>
                    <a:pt x="5028" y="27"/>
                  </a:lnTo>
                  <a:lnTo>
                    <a:pt x="5032" y="29"/>
                  </a:lnTo>
                  <a:lnTo>
                    <a:pt x="5037" y="31"/>
                  </a:lnTo>
                  <a:lnTo>
                    <a:pt x="5041" y="34"/>
                  </a:lnTo>
                  <a:lnTo>
                    <a:pt x="5045" y="36"/>
                  </a:lnTo>
                  <a:lnTo>
                    <a:pt x="5049" y="38"/>
                  </a:lnTo>
                  <a:lnTo>
                    <a:pt x="5053" y="40"/>
                  </a:lnTo>
                  <a:lnTo>
                    <a:pt x="5057" y="42"/>
                  </a:lnTo>
                  <a:lnTo>
                    <a:pt x="5060" y="44"/>
                  </a:lnTo>
                  <a:lnTo>
                    <a:pt x="5064" y="46"/>
                  </a:lnTo>
                  <a:lnTo>
                    <a:pt x="5070" y="48"/>
                  </a:lnTo>
                  <a:lnTo>
                    <a:pt x="5074" y="50"/>
                  </a:lnTo>
                  <a:lnTo>
                    <a:pt x="5078" y="52"/>
                  </a:lnTo>
                  <a:lnTo>
                    <a:pt x="5081" y="54"/>
                  </a:lnTo>
                  <a:lnTo>
                    <a:pt x="5189" y="103"/>
                  </a:lnTo>
                  <a:lnTo>
                    <a:pt x="5304" y="149"/>
                  </a:lnTo>
                  <a:lnTo>
                    <a:pt x="5422" y="190"/>
                  </a:lnTo>
                  <a:lnTo>
                    <a:pt x="5547" y="228"/>
                  </a:lnTo>
                  <a:lnTo>
                    <a:pt x="5677" y="262"/>
                  </a:lnTo>
                  <a:lnTo>
                    <a:pt x="5811" y="293"/>
                  </a:lnTo>
                  <a:lnTo>
                    <a:pt x="5947" y="322"/>
                  </a:lnTo>
                  <a:lnTo>
                    <a:pt x="6087" y="347"/>
                  </a:lnTo>
                  <a:lnTo>
                    <a:pt x="6229" y="370"/>
                  </a:lnTo>
                  <a:lnTo>
                    <a:pt x="6372" y="391"/>
                  </a:lnTo>
                  <a:lnTo>
                    <a:pt x="6516" y="408"/>
                  </a:lnTo>
                  <a:lnTo>
                    <a:pt x="6660" y="425"/>
                  </a:lnTo>
                  <a:lnTo>
                    <a:pt x="6805" y="439"/>
                  </a:lnTo>
                  <a:lnTo>
                    <a:pt x="6947" y="452"/>
                  </a:lnTo>
                  <a:lnTo>
                    <a:pt x="7089" y="464"/>
                  </a:lnTo>
                  <a:lnTo>
                    <a:pt x="7229" y="473"/>
                  </a:lnTo>
                  <a:lnTo>
                    <a:pt x="7365" y="483"/>
                  </a:lnTo>
                  <a:lnTo>
                    <a:pt x="7499" y="490"/>
                  </a:lnTo>
                  <a:lnTo>
                    <a:pt x="7629" y="498"/>
                  </a:lnTo>
                  <a:lnTo>
                    <a:pt x="7753" y="506"/>
                  </a:lnTo>
                  <a:lnTo>
                    <a:pt x="7872" y="513"/>
                  </a:lnTo>
                  <a:lnTo>
                    <a:pt x="7985" y="521"/>
                  </a:lnTo>
                  <a:lnTo>
                    <a:pt x="7991" y="1132"/>
                  </a:lnTo>
                  <a:close/>
                </a:path>
              </a:pathLst>
            </a:custGeom>
            <a:pattFill prst="pct70">
              <a:fgClr>
                <a:srgbClr val="B2B2B2"/>
              </a:fgClr>
              <a:bgClr>
                <a:srgbClr val="3333CC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600" b="0" i="0" u="none" strike="noStrike" cap="none" spc="0" baseline="-25000">
                <a:ln>
                  <a:noFill/>
                </a:ln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2" name="Freeform 8" descr="Große Konfetti"/>
            <p:cNvSpPr/>
            <p:nvPr/>
          </p:nvSpPr>
          <p:spPr bwMode="auto">
            <a:xfrm>
              <a:off x="3157" y="1691"/>
              <a:ext cx="1075" cy="293"/>
            </a:xfrm>
            <a:custGeom>
              <a:avLst/>
              <a:gdLst>
                <a:gd name="T0" fmla="*/ 4 w 2148"/>
                <a:gd name="T1" fmla="*/ 0 h 590"/>
                <a:gd name="T2" fmla="*/ 4 w 2148"/>
                <a:gd name="T3" fmla="*/ 0 h 590"/>
                <a:gd name="T4" fmla="*/ 4 w 2148"/>
                <a:gd name="T5" fmla="*/ 0 h 590"/>
                <a:gd name="T6" fmla="*/ 4 w 2148"/>
                <a:gd name="T7" fmla="*/ 0 h 590"/>
                <a:gd name="T8" fmla="*/ 4 w 2148"/>
                <a:gd name="T9" fmla="*/ 0 h 590"/>
                <a:gd name="T10" fmla="*/ 4 w 2148"/>
                <a:gd name="T11" fmla="*/ 0 h 590"/>
                <a:gd name="T12" fmla="*/ 4 w 2148"/>
                <a:gd name="T13" fmla="*/ 0 h 590"/>
                <a:gd name="T14" fmla="*/ 3 w 2148"/>
                <a:gd name="T15" fmla="*/ 0 h 590"/>
                <a:gd name="T16" fmla="*/ 3 w 2148"/>
                <a:gd name="T17" fmla="*/ 0 h 590"/>
                <a:gd name="T18" fmla="*/ 3 w 2148"/>
                <a:gd name="T19" fmla="*/ 0 h 590"/>
                <a:gd name="T20" fmla="*/ 3 w 2148"/>
                <a:gd name="T21" fmla="*/ 0 h 590"/>
                <a:gd name="T22" fmla="*/ 3 w 2148"/>
                <a:gd name="T23" fmla="*/ 0 h 590"/>
                <a:gd name="T24" fmla="*/ 3 w 2148"/>
                <a:gd name="T25" fmla="*/ 0 h 590"/>
                <a:gd name="T26" fmla="*/ 2 w 2148"/>
                <a:gd name="T27" fmla="*/ 0 h 590"/>
                <a:gd name="T28" fmla="*/ 2 w 2148"/>
                <a:gd name="T29" fmla="*/ 0 h 590"/>
                <a:gd name="T30" fmla="*/ 2 w 2148"/>
                <a:gd name="T31" fmla="*/ 0 h 590"/>
                <a:gd name="T32" fmla="*/ 2 w 2148"/>
                <a:gd name="T33" fmla="*/ 0 h 590"/>
                <a:gd name="T34" fmla="*/ 2 w 2148"/>
                <a:gd name="T35" fmla="*/ 0 h 590"/>
                <a:gd name="T36" fmla="*/ 2 w 2148"/>
                <a:gd name="T37" fmla="*/ 0 h 590"/>
                <a:gd name="T38" fmla="*/ 2 w 2148"/>
                <a:gd name="T39" fmla="*/ 0 h 590"/>
                <a:gd name="T40" fmla="*/ 2 w 2148"/>
                <a:gd name="T41" fmla="*/ 0 h 590"/>
                <a:gd name="T42" fmla="*/ 2 w 2148"/>
                <a:gd name="T43" fmla="*/ 0 h 590"/>
                <a:gd name="T44" fmla="*/ 2 w 2148"/>
                <a:gd name="T45" fmla="*/ 0 h 590"/>
                <a:gd name="T46" fmla="*/ 2 w 2148"/>
                <a:gd name="T47" fmla="*/ 0 h 590"/>
                <a:gd name="T48" fmla="*/ 1 w 2148"/>
                <a:gd name="T49" fmla="*/ 0 h 590"/>
                <a:gd name="T50" fmla="*/ 1 w 2148"/>
                <a:gd name="T51" fmla="*/ 0 h 590"/>
                <a:gd name="T52" fmla="*/ 1 w 2148"/>
                <a:gd name="T53" fmla="*/ 0 h 590"/>
                <a:gd name="T54" fmla="*/ 1 w 2148"/>
                <a:gd name="T55" fmla="*/ 0 h 590"/>
                <a:gd name="T56" fmla="*/ 1 w 2148"/>
                <a:gd name="T57" fmla="*/ 0 h 590"/>
                <a:gd name="T58" fmla="*/ 1 w 2148"/>
                <a:gd name="T59" fmla="*/ 0 h 590"/>
                <a:gd name="T60" fmla="*/ 1 w 2148"/>
                <a:gd name="T61" fmla="*/ 0 h 590"/>
                <a:gd name="T62" fmla="*/ 2 w 2148"/>
                <a:gd name="T63" fmla="*/ 0 h 590"/>
                <a:gd name="T64" fmla="*/ 2 w 2148"/>
                <a:gd name="T65" fmla="*/ 0 h 590"/>
                <a:gd name="T66" fmla="*/ 2 w 2148"/>
                <a:gd name="T67" fmla="*/ 0 h 590"/>
                <a:gd name="T68" fmla="*/ 2 w 2148"/>
                <a:gd name="T69" fmla="*/ 1 h 590"/>
                <a:gd name="T70" fmla="*/ 3 w 2148"/>
                <a:gd name="T71" fmla="*/ 1 h 590"/>
                <a:gd name="T72" fmla="*/ 3 w 2148"/>
                <a:gd name="T73" fmla="*/ 1 h 590"/>
                <a:gd name="T74" fmla="*/ 3 w 2148"/>
                <a:gd name="T75" fmla="*/ 1 h 590"/>
                <a:gd name="T76" fmla="*/ 3 w 2148"/>
                <a:gd name="T77" fmla="*/ 1 h 590"/>
                <a:gd name="T78" fmla="*/ 3 w 2148"/>
                <a:gd name="T79" fmla="*/ 1 h 590"/>
                <a:gd name="T80" fmla="*/ 3 w 2148"/>
                <a:gd name="T81" fmla="*/ 1 h 590"/>
                <a:gd name="T82" fmla="*/ 3 w 2148"/>
                <a:gd name="T83" fmla="*/ 1 h 590"/>
                <a:gd name="T84" fmla="*/ 4 w 2148"/>
                <a:gd name="T85" fmla="*/ 1 h 590"/>
                <a:gd name="T86" fmla="*/ 4 w 2148"/>
                <a:gd name="T87" fmla="*/ 0 h 590"/>
                <a:gd name="T88" fmla="*/ 4 w 2148"/>
                <a:gd name="T89" fmla="*/ 0 h 590"/>
                <a:gd name="T90" fmla="*/ 4 w 2148"/>
                <a:gd name="T91" fmla="*/ 0 h 590"/>
                <a:gd name="T92" fmla="*/ 4 w 2148"/>
                <a:gd name="T93" fmla="*/ 0 h 590"/>
                <a:gd name="T94" fmla="*/ 4 w 2148"/>
                <a:gd name="T95" fmla="*/ 0 h 590"/>
                <a:gd name="T96" fmla="*/ 5 w 2148"/>
                <a:gd name="T97" fmla="*/ 0 h 590"/>
                <a:gd name="T98" fmla="*/ 5 w 2148"/>
                <a:gd name="T99" fmla="*/ 0 h 590"/>
                <a:gd name="T100" fmla="*/ 5 w 2148"/>
                <a:gd name="T101" fmla="*/ 0 h 590"/>
                <a:gd name="T102" fmla="*/ 5 w 2148"/>
                <a:gd name="T103" fmla="*/ 0 h 590"/>
                <a:gd name="T104" fmla="*/ 5 w 2148"/>
                <a:gd name="T105" fmla="*/ 0 h 590"/>
                <a:gd name="T106" fmla="*/ 5 w 2148"/>
                <a:gd name="T107" fmla="*/ 0 h 590"/>
                <a:gd name="T108" fmla="*/ 5 w 2148"/>
                <a:gd name="T109" fmla="*/ 0 h 590"/>
                <a:gd name="T110" fmla="*/ 5 w 2148"/>
                <a:gd name="T111" fmla="*/ 0 h 590"/>
                <a:gd name="T112" fmla="*/ 5 w 2148"/>
                <a:gd name="T113" fmla="*/ 0 h 590"/>
                <a:gd name="T114" fmla="*/ 4 w 2148"/>
                <a:gd name="T115" fmla="*/ 0 h 590"/>
                <a:gd name="T116" fmla="*/ 4 w 2148"/>
                <a:gd name="T117" fmla="*/ 0 h 590"/>
                <a:gd name="T118" fmla="*/ 4 w 2148"/>
                <a:gd name="T119" fmla="*/ 0 h 5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48"/>
                <a:gd name="T181" fmla="*/ 0 h 590"/>
                <a:gd name="T182" fmla="*/ 2148 w 2148"/>
                <a:gd name="T183" fmla="*/ 590 h 5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48" h="590" extrusionOk="0">
                  <a:moveTo>
                    <a:pt x="1790" y="0"/>
                  </a:moveTo>
                  <a:lnTo>
                    <a:pt x="1786" y="17"/>
                  </a:lnTo>
                  <a:lnTo>
                    <a:pt x="1781" y="35"/>
                  </a:lnTo>
                  <a:lnTo>
                    <a:pt x="1773" y="52"/>
                  </a:lnTo>
                  <a:lnTo>
                    <a:pt x="1767" y="69"/>
                  </a:lnTo>
                  <a:lnTo>
                    <a:pt x="1760" y="87"/>
                  </a:lnTo>
                  <a:lnTo>
                    <a:pt x="1752" y="106"/>
                  </a:lnTo>
                  <a:lnTo>
                    <a:pt x="1742" y="123"/>
                  </a:lnTo>
                  <a:lnTo>
                    <a:pt x="1733" y="140"/>
                  </a:lnTo>
                  <a:lnTo>
                    <a:pt x="1723" y="156"/>
                  </a:lnTo>
                  <a:lnTo>
                    <a:pt x="1714" y="173"/>
                  </a:lnTo>
                  <a:lnTo>
                    <a:pt x="1704" y="190"/>
                  </a:lnTo>
                  <a:lnTo>
                    <a:pt x="1693" y="206"/>
                  </a:lnTo>
                  <a:lnTo>
                    <a:pt x="1681" y="221"/>
                  </a:lnTo>
                  <a:lnTo>
                    <a:pt x="1668" y="234"/>
                  </a:lnTo>
                  <a:lnTo>
                    <a:pt x="1654" y="248"/>
                  </a:lnTo>
                  <a:lnTo>
                    <a:pt x="1641" y="261"/>
                  </a:lnTo>
                  <a:lnTo>
                    <a:pt x="1626" y="275"/>
                  </a:lnTo>
                  <a:lnTo>
                    <a:pt x="1606" y="288"/>
                  </a:lnTo>
                  <a:lnTo>
                    <a:pt x="1589" y="300"/>
                  </a:lnTo>
                  <a:lnTo>
                    <a:pt x="1570" y="311"/>
                  </a:lnTo>
                  <a:lnTo>
                    <a:pt x="1551" y="321"/>
                  </a:lnTo>
                  <a:lnTo>
                    <a:pt x="1532" y="329"/>
                  </a:lnTo>
                  <a:lnTo>
                    <a:pt x="1511" y="336"/>
                  </a:lnTo>
                  <a:lnTo>
                    <a:pt x="1490" y="342"/>
                  </a:lnTo>
                  <a:lnTo>
                    <a:pt x="1469" y="348"/>
                  </a:lnTo>
                  <a:lnTo>
                    <a:pt x="1447" y="354"/>
                  </a:lnTo>
                  <a:lnTo>
                    <a:pt x="1426" y="357"/>
                  </a:lnTo>
                  <a:lnTo>
                    <a:pt x="1403" y="361"/>
                  </a:lnTo>
                  <a:lnTo>
                    <a:pt x="1380" y="363"/>
                  </a:lnTo>
                  <a:lnTo>
                    <a:pt x="1359" y="365"/>
                  </a:lnTo>
                  <a:lnTo>
                    <a:pt x="1336" y="365"/>
                  </a:lnTo>
                  <a:lnTo>
                    <a:pt x="1313" y="365"/>
                  </a:lnTo>
                  <a:lnTo>
                    <a:pt x="1273" y="363"/>
                  </a:lnTo>
                  <a:lnTo>
                    <a:pt x="1231" y="359"/>
                  </a:lnTo>
                  <a:lnTo>
                    <a:pt x="1191" y="356"/>
                  </a:lnTo>
                  <a:lnTo>
                    <a:pt x="1149" y="348"/>
                  </a:lnTo>
                  <a:lnTo>
                    <a:pt x="1109" y="338"/>
                  </a:lnTo>
                  <a:lnTo>
                    <a:pt x="1066" y="329"/>
                  </a:lnTo>
                  <a:lnTo>
                    <a:pt x="1026" y="317"/>
                  </a:lnTo>
                  <a:lnTo>
                    <a:pt x="986" y="306"/>
                  </a:lnTo>
                  <a:lnTo>
                    <a:pt x="946" y="292"/>
                  </a:lnTo>
                  <a:lnTo>
                    <a:pt x="906" y="277"/>
                  </a:lnTo>
                  <a:lnTo>
                    <a:pt x="865" y="263"/>
                  </a:lnTo>
                  <a:lnTo>
                    <a:pt x="827" y="248"/>
                  </a:lnTo>
                  <a:lnTo>
                    <a:pt x="787" y="233"/>
                  </a:lnTo>
                  <a:lnTo>
                    <a:pt x="770" y="225"/>
                  </a:lnTo>
                  <a:lnTo>
                    <a:pt x="752" y="217"/>
                  </a:lnTo>
                  <a:lnTo>
                    <a:pt x="735" y="209"/>
                  </a:lnTo>
                  <a:lnTo>
                    <a:pt x="718" y="202"/>
                  </a:lnTo>
                  <a:lnTo>
                    <a:pt x="703" y="194"/>
                  </a:lnTo>
                  <a:lnTo>
                    <a:pt x="687" y="185"/>
                  </a:lnTo>
                  <a:lnTo>
                    <a:pt x="672" y="175"/>
                  </a:lnTo>
                  <a:lnTo>
                    <a:pt x="659" y="163"/>
                  </a:lnTo>
                  <a:lnTo>
                    <a:pt x="645" y="152"/>
                  </a:lnTo>
                  <a:lnTo>
                    <a:pt x="634" y="138"/>
                  </a:lnTo>
                  <a:lnTo>
                    <a:pt x="624" y="123"/>
                  </a:lnTo>
                  <a:lnTo>
                    <a:pt x="615" y="106"/>
                  </a:lnTo>
                  <a:lnTo>
                    <a:pt x="607" y="88"/>
                  </a:lnTo>
                  <a:lnTo>
                    <a:pt x="601" y="67"/>
                  </a:lnTo>
                  <a:lnTo>
                    <a:pt x="599" y="65"/>
                  </a:lnTo>
                  <a:lnTo>
                    <a:pt x="599" y="62"/>
                  </a:lnTo>
                  <a:lnTo>
                    <a:pt x="597" y="58"/>
                  </a:lnTo>
                  <a:lnTo>
                    <a:pt x="597" y="56"/>
                  </a:lnTo>
                  <a:lnTo>
                    <a:pt x="595" y="52"/>
                  </a:lnTo>
                  <a:lnTo>
                    <a:pt x="594" y="50"/>
                  </a:lnTo>
                  <a:lnTo>
                    <a:pt x="592" y="46"/>
                  </a:lnTo>
                  <a:lnTo>
                    <a:pt x="590" y="46"/>
                  </a:lnTo>
                  <a:lnTo>
                    <a:pt x="588" y="44"/>
                  </a:lnTo>
                  <a:lnTo>
                    <a:pt x="584" y="42"/>
                  </a:lnTo>
                  <a:lnTo>
                    <a:pt x="580" y="42"/>
                  </a:lnTo>
                  <a:lnTo>
                    <a:pt x="576" y="44"/>
                  </a:lnTo>
                  <a:lnTo>
                    <a:pt x="571" y="44"/>
                  </a:lnTo>
                  <a:lnTo>
                    <a:pt x="565" y="46"/>
                  </a:lnTo>
                  <a:lnTo>
                    <a:pt x="509" y="81"/>
                  </a:lnTo>
                  <a:lnTo>
                    <a:pt x="450" y="115"/>
                  </a:lnTo>
                  <a:lnTo>
                    <a:pt x="387" y="146"/>
                  </a:lnTo>
                  <a:lnTo>
                    <a:pt x="320" y="175"/>
                  </a:lnTo>
                  <a:lnTo>
                    <a:pt x="253" y="202"/>
                  </a:lnTo>
                  <a:lnTo>
                    <a:pt x="188" y="229"/>
                  </a:lnTo>
                  <a:lnTo>
                    <a:pt x="121" y="254"/>
                  </a:lnTo>
                  <a:lnTo>
                    <a:pt x="59" y="275"/>
                  </a:lnTo>
                  <a:lnTo>
                    <a:pt x="0" y="296"/>
                  </a:lnTo>
                  <a:lnTo>
                    <a:pt x="44" y="327"/>
                  </a:lnTo>
                  <a:lnTo>
                    <a:pt x="88" y="352"/>
                  </a:lnTo>
                  <a:lnTo>
                    <a:pt x="134" y="375"/>
                  </a:lnTo>
                  <a:lnTo>
                    <a:pt x="182" y="392"/>
                  </a:lnTo>
                  <a:lnTo>
                    <a:pt x="230" y="405"/>
                  </a:lnTo>
                  <a:lnTo>
                    <a:pt x="280" y="417"/>
                  </a:lnTo>
                  <a:lnTo>
                    <a:pt x="327" y="427"/>
                  </a:lnTo>
                  <a:lnTo>
                    <a:pt x="379" y="434"/>
                  </a:lnTo>
                  <a:lnTo>
                    <a:pt x="429" y="440"/>
                  </a:lnTo>
                  <a:lnTo>
                    <a:pt x="481" y="446"/>
                  </a:lnTo>
                  <a:lnTo>
                    <a:pt x="530" y="450"/>
                  </a:lnTo>
                  <a:lnTo>
                    <a:pt x="582" y="454"/>
                  </a:lnTo>
                  <a:lnTo>
                    <a:pt x="634" y="459"/>
                  </a:lnTo>
                  <a:lnTo>
                    <a:pt x="685" y="465"/>
                  </a:lnTo>
                  <a:lnTo>
                    <a:pt x="737" y="473"/>
                  </a:lnTo>
                  <a:lnTo>
                    <a:pt x="787" y="482"/>
                  </a:lnTo>
                  <a:lnTo>
                    <a:pt x="816" y="490"/>
                  </a:lnTo>
                  <a:lnTo>
                    <a:pt x="844" y="496"/>
                  </a:lnTo>
                  <a:lnTo>
                    <a:pt x="873" y="503"/>
                  </a:lnTo>
                  <a:lnTo>
                    <a:pt x="902" y="513"/>
                  </a:lnTo>
                  <a:lnTo>
                    <a:pt x="931" y="521"/>
                  </a:lnTo>
                  <a:lnTo>
                    <a:pt x="959" y="528"/>
                  </a:lnTo>
                  <a:lnTo>
                    <a:pt x="986" y="538"/>
                  </a:lnTo>
                  <a:lnTo>
                    <a:pt x="1015" y="546"/>
                  </a:lnTo>
                  <a:lnTo>
                    <a:pt x="1043" y="553"/>
                  </a:lnTo>
                  <a:lnTo>
                    <a:pt x="1072" y="561"/>
                  </a:lnTo>
                  <a:lnTo>
                    <a:pt x="1101" y="569"/>
                  </a:lnTo>
                  <a:lnTo>
                    <a:pt x="1130" y="575"/>
                  </a:lnTo>
                  <a:lnTo>
                    <a:pt x="1158" y="580"/>
                  </a:lnTo>
                  <a:lnTo>
                    <a:pt x="1187" y="584"/>
                  </a:lnTo>
                  <a:lnTo>
                    <a:pt x="1216" y="588"/>
                  </a:lnTo>
                  <a:lnTo>
                    <a:pt x="1241" y="590"/>
                  </a:lnTo>
                  <a:lnTo>
                    <a:pt x="1266" y="590"/>
                  </a:lnTo>
                  <a:lnTo>
                    <a:pt x="1289" y="590"/>
                  </a:lnTo>
                  <a:lnTo>
                    <a:pt x="1313" y="590"/>
                  </a:lnTo>
                  <a:lnTo>
                    <a:pt x="1336" y="588"/>
                  </a:lnTo>
                  <a:lnTo>
                    <a:pt x="1361" y="586"/>
                  </a:lnTo>
                  <a:lnTo>
                    <a:pt x="1386" y="584"/>
                  </a:lnTo>
                  <a:lnTo>
                    <a:pt x="1409" y="580"/>
                  </a:lnTo>
                  <a:lnTo>
                    <a:pt x="1434" y="576"/>
                  </a:lnTo>
                  <a:lnTo>
                    <a:pt x="1457" y="573"/>
                  </a:lnTo>
                  <a:lnTo>
                    <a:pt x="1482" y="567"/>
                  </a:lnTo>
                  <a:lnTo>
                    <a:pt x="1505" y="561"/>
                  </a:lnTo>
                  <a:lnTo>
                    <a:pt x="1528" y="555"/>
                  </a:lnTo>
                  <a:lnTo>
                    <a:pt x="1551" y="550"/>
                  </a:lnTo>
                  <a:lnTo>
                    <a:pt x="1574" y="542"/>
                  </a:lnTo>
                  <a:lnTo>
                    <a:pt x="1606" y="532"/>
                  </a:lnTo>
                  <a:lnTo>
                    <a:pt x="1637" y="521"/>
                  </a:lnTo>
                  <a:lnTo>
                    <a:pt x="1668" y="509"/>
                  </a:lnTo>
                  <a:lnTo>
                    <a:pt x="1698" y="498"/>
                  </a:lnTo>
                  <a:lnTo>
                    <a:pt x="1727" y="484"/>
                  </a:lnTo>
                  <a:lnTo>
                    <a:pt x="1758" y="471"/>
                  </a:lnTo>
                  <a:lnTo>
                    <a:pt x="1788" y="459"/>
                  </a:lnTo>
                  <a:lnTo>
                    <a:pt x="1817" y="446"/>
                  </a:lnTo>
                  <a:lnTo>
                    <a:pt x="1848" y="432"/>
                  </a:lnTo>
                  <a:lnTo>
                    <a:pt x="1878" y="419"/>
                  </a:lnTo>
                  <a:lnTo>
                    <a:pt x="1909" y="405"/>
                  </a:lnTo>
                  <a:lnTo>
                    <a:pt x="1930" y="396"/>
                  </a:lnTo>
                  <a:lnTo>
                    <a:pt x="1953" y="386"/>
                  </a:lnTo>
                  <a:lnTo>
                    <a:pt x="1976" y="379"/>
                  </a:lnTo>
                  <a:lnTo>
                    <a:pt x="1997" y="369"/>
                  </a:lnTo>
                  <a:lnTo>
                    <a:pt x="2020" y="359"/>
                  </a:lnTo>
                  <a:lnTo>
                    <a:pt x="2041" y="352"/>
                  </a:lnTo>
                  <a:lnTo>
                    <a:pt x="2060" y="342"/>
                  </a:lnTo>
                  <a:lnTo>
                    <a:pt x="2081" y="332"/>
                  </a:lnTo>
                  <a:lnTo>
                    <a:pt x="2098" y="325"/>
                  </a:lnTo>
                  <a:lnTo>
                    <a:pt x="2118" y="315"/>
                  </a:lnTo>
                  <a:lnTo>
                    <a:pt x="2133" y="306"/>
                  </a:lnTo>
                  <a:lnTo>
                    <a:pt x="2148" y="296"/>
                  </a:lnTo>
                  <a:lnTo>
                    <a:pt x="2141" y="292"/>
                  </a:lnTo>
                  <a:lnTo>
                    <a:pt x="2135" y="288"/>
                  </a:lnTo>
                  <a:lnTo>
                    <a:pt x="2129" y="284"/>
                  </a:lnTo>
                  <a:lnTo>
                    <a:pt x="2123" y="283"/>
                  </a:lnTo>
                  <a:lnTo>
                    <a:pt x="2120" y="279"/>
                  </a:lnTo>
                  <a:lnTo>
                    <a:pt x="2116" y="277"/>
                  </a:lnTo>
                  <a:lnTo>
                    <a:pt x="2114" y="275"/>
                  </a:lnTo>
                  <a:lnTo>
                    <a:pt x="2112" y="275"/>
                  </a:lnTo>
                  <a:lnTo>
                    <a:pt x="2110" y="273"/>
                  </a:lnTo>
                  <a:lnTo>
                    <a:pt x="2110" y="271"/>
                  </a:lnTo>
                  <a:lnTo>
                    <a:pt x="2108" y="271"/>
                  </a:lnTo>
                  <a:lnTo>
                    <a:pt x="2108" y="269"/>
                  </a:lnTo>
                  <a:lnTo>
                    <a:pt x="2106" y="269"/>
                  </a:lnTo>
                  <a:lnTo>
                    <a:pt x="2100" y="263"/>
                  </a:lnTo>
                  <a:lnTo>
                    <a:pt x="2089" y="256"/>
                  </a:lnTo>
                  <a:lnTo>
                    <a:pt x="2072" y="246"/>
                  </a:lnTo>
                  <a:lnTo>
                    <a:pt x="2053" y="236"/>
                  </a:lnTo>
                  <a:lnTo>
                    <a:pt x="2028" y="223"/>
                  </a:lnTo>
                  <a:lnTo>
                    <a:pt x="2001" y="208"/>
                  </a:lnTo>
                  <a:lnTo>
                    <a:pt x="1972" y="192"/>
                  </a:lnTo>
                  <a:lnTo>
                    <a:pt x="1943" y="175"/>
                  </a:lnTo>
                  <a:lnTo>
                    <a:pt x="1915" y="154"/>
                  </a:lnTo>
                  <a:lnTo>
                    <a:pt x="1886" y="133"/>
                  </a:lnTo>
                  <a:lnTo>
                    <a:pt x="1859" y="110"/>
                  </a:lnTo>
                  <a:lnTo>
                    <a:pt x="1836" y="85"/>
                  </a:lnTo>
                  <a:lnTo>
                    <a:pt x="1817" y="58"/>
                  </a:lnTo>
                  <a:lnTo>
                    <a:pt x="1802" y="31"/>
                  </a:lnTo>
                  <a:lnTo>
                    <a:pt x="1790" y="0"/>
                  </a:lnTo>
                  <a:close/>
                </a:path>
              </a:pathLst>
            </a:custGeom>
            <a:pattFill prst="lgConfetti">
              <a:fgClr>
                <a:srgbClr val="3333CC"/>
              </a:fgClr>
              <a:bgClr>
                <a:srgbClr val="B2B2B2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600" b="0" i="0" u="none" strike="noStrike" cap="none" spc="0" baseline="-25000">
                <a:ln>
                  <a:noFill/>
                </a:ln>
                <a:solidFill>
                  <a:srgbClr val="FFFFFF"/>
                </a:solidFill>
                <a:ea typeface="+mn-ea"/>
              </a:endParaRPr>
            </a:p>
          </p:txBody>
        </p:sp>
      </p:grpSp>
      <p:grpSp>
        <p:nvGrpSpPr>
          <p:cNvPr id="13" name="Group 9"/>
          <p:cNvGrpSpPr/>
          <p:nvPr/>
        </p:nvGrpSpPr>
        <p:grpSpPr bwMode="auto">
          <a:xfrm>
            <a:off x="7845340" y="3365878"/>
            <a:ext cx="495300" cy="274637"/>
            <a:chOff x="1658" y="1555"/>
            <a:chExt cx="142" cy="173"/>
          </a:xfrm>
        </p:grpSpPr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1658" y="1555"/>
              <a:ext cx="5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200" b="0" i="0" u="none" strike="noStrike" cap="none" spc="0">
                <a:ln>
                  <a:noFill/>
                </a:ln>
                <a:solidFill>
                  <a:srgbClr val="FFFFFF"/>
                </a:solidFill>
                <a:ea typeface="+mn-ea"/>
                <a:cs typeface="Arial"/>
              </a:endParaRPr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1724" y="1678"/>
              <a:ext cx="7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600" b="0" i="0" u="none" strike="noStrike" cap="none" spc="0" baseline="-25000">
                <a:ln>
                  <a:noFill/>
                </a:ln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1736" y="1686"/>
              <a:ext cx="50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600" b="0" i="0" u="none" strike="noStrike" cap="none" spc="0" baseline="-25000">
                <a:ln>
                  <a:noFill/>
                </a:ln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1746" y="1693"/>
              <a:ext cx="30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600" b="0" i="0" u="none" strike="noStrike" cap="none" spc="0" baseline="-25000">
                <a:ln>
                  <a:noFill/>
                </a:ln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1754" y="1701"/>
              <a:ext cx="1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600" b="0" i="0" u="none" strike="noStrike" cap="none" spc="0" baseline="-25000">
                <a:ln>
                  <a:noFill/>
                </a:ln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1754" y="1708"/>
              <a:ext cx="1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600" b="0" i="0" u="none" strike="noStrike" cap="none" spc="0" baseline="-25000">
                <a:ln>
                  <a:noFill/>
                </a:ln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 flipH="1">
              <a:off x="1761" y="1711"/>
              <a:ext cx="1" cy="1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600" b="0" i="0" u="none" strike="noStrike" cap="none" spc="0" baseline="-25000">
                <a:ln>
                  <a:noFill/>
                </a:ln>
                <a:solidFill>
                  <a:srgbClr val="FFFFFF"/>
                </a:solidFill>
                <a:ea typeface="+mn-ea"/>
              </a:endParaRPr>
            </a:p>
          </p:txBody>
        </p:sp>
      </p:grpSp>
      <p:sp>
        <p:nvSpPr>
          <p:cNvPr id="21" name="AutoShape 17"/>
          <p:cNvSpPr>
            <a:spLocks noChangeArrowheads="1"/>
          </p:cNvSpPr>
          <p:nvPr/>
        </p:nvSpPr>
        <p:spPr bwMode="auto">
          <a:xfrm rot="10002640">
            <a:off x="6834102" y="2484815"/>
            <a:ext cx="565150" cy="330200"/>
          </a:xfrm>
          <a:prstGeom prst="rightArrow">
            <a:avLst>
              <a:gd name="adj1" fmla="val 50000"/>
              <a:gd name="adj2" fmla="val 42788"/>
            </a:avLst>
          </a:prstGeom>
          <a:solidFill>
            <a:srgbClr val="C00000"/>
          </a:solidFill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600" b="0" i="0" u="none" strike="noStrike" cap="none" spc="0" baseline="-25000">
              <a:ln>
                <a:noFill/>
              </a:ln>
              <a:solidFill>
                <a:srgbClr val="FFFFFF"/>
              </a:solidFill>
              <a:ea typeface="+mn-ea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7105565" y="3229353"/>
            <a:ext cx="1730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400" b="0" i="0" u="none" strike="noStrike" cap="none" spc="0">
                <a:ln>
                  <a:noFill/>
                </a:ln>
                <a:solidFill>
                  <a:srgbClr val="FFFFFF"/>
                </a:solidFill>
                <a:ea typeface="+mn-ea"/>
              </a:rPr>
              <a:t>Grundwasserebene</a:t>
            </a:r>
            <a:endParaRPr/>
          </a:p>
        </p:txBody>
      </p:sp>
      <p:sp>
        <p:nvSpPr>
          <p:cNvPr id="23" name="AutoShape 19"/>
          <p:cNvSpPr>
            <a:spLocks noChangeArrowheads="1"/>
          </p:cNvSpPr>
          <p:nvPr/>
        </p:nvSpPr>
        <p:spPr bwMode="auto">
          <a:xfrm rot="5400000">
            <a:off x="2990765" y="2651503"/>
            <a:ext cx="565150" cy="330200"/>
          </a:xfrm>
          <a:prstGeom prst="rightArrow">
            <a:avLst>
              <a:gd name="adj1" fmla="val 50000"/>
              <a:gd name="adj2" fmla="val 42788"/>
            </a:avLst>
          </a:prstGeom>
          <a:solidFill>
            <a:srgbClr val="C00000"/>
          </a:solidFill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600" b="0" i="0" u="none" strike="noStrike" cap="none" spc="0" baseline="-25000">
              <a:ln>
                <a:noFill/>
              </a:ln>
              <a:solidFill>
                <a:srgbClr val="FFFFFF"/>
              </a:solidFill>
              <a:ea typeface="+mn-ea"/>
            </a:endParaRPr>
          </a:p>
        </p:txBody>
      </p:sp>
      <p:sp>
        <p:nvSpPr>
          <p:cNvPr id="24" name="AutoShape 20"/>
          <p:cNvSpPr>
            <a:spLocks noChangeArrowheads="1"/>
          </p:cNvSpPr>
          <p:nvPr/>
        </p:nvSpPr>
        <p:spPr bwMode="auto">
          <a:xfrm rot="5400000">
            <a:off x="2989178" y="3459540"/>
            <a:ext cx="565150" cy="330200"/>
          </a:xfrm>
          <a:prstGeom prst="rightArrow">
            <a:avLst>
              <a:gd name="adj1" fmla="val 50000"/>
              <a:gd name="adj2" fmla="val 42788"/>
            </a:avLst>
          </a:prstGeom>
          <a:solidFill>
            <a:srgbClr val="C00000"/>
          </a:solidFill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600" b="0" i="0" u="none" strike="noStrike" cap="none" spc="0" baseline="-25000">
              <a:ln>
                <a:noFill/>
              </a:ln>
              <a:solidFill>
                <a:srgbClr val="FFFFFF"/>
              </a:solidFill>
              <a:ea typeface="+mn-ea"/>
            </a:endParaRP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6383429" y="1222752"/>
            <a:ext cx="29813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600" b="0" i="0" u="none" strike="noStrike" cap="none" spc="0">
                <a:ln>
                  <a:noFill/>
                </a:ln>
                <a:ea typeface="+mn-ea"/>
              </a:rPr>
              <a:t>Phosphat Eintrag (via Erosion)</a:t>
            </a:r>
            <a:br>
              <a:rPr lang="de-DE" sz="1600" b="0" i="0" u="none" strike="noStrike" cap="none" spc="0">
                <a:ln>
                  <a:noFill/>
                </a:ln>
                <a:ea typeface="+mn-ea"/>
              </a:rPr>
            </a:br>
            <a:r>
              <a:rPr lang="de-DE" sz="1600" b="0" i="0" u="none" strike="noStrike" cap="none" spc="0">
                <a:ln>
                  <a:noFill/>
                </a:ln>
                <a:ea typeface="+mn-ea"/>
              </a:rPr>
              <a:t>vorwiegend oberflächennahe, horizontale Fliessprozesse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2687683" y="4562491"/>
            <a:ext cx="36417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600" b="0" i="0" u="none" strike="noStrike" cap="none" spc="0">
                <a:ln>
                  <a:noFill/>
                </a:ln>
                <a:ea typeface="+mn-ea"/>
              </a:rPr>
              <a:t>Stickstoff Eintrag (via Bodenpassage)</a:t>
            </a:r>
            <a:br>
              <a:rPr lang="de-DE" sz="1600" b="0" i="0" u="none" strike="noStrike" cap="none" spc="0">
                <a:ln>
                  <a:noFill/>
                </a:ln>
                <a:ea typeface="+mn-ea"/>
              </a:rPr>
            </a:br>
            <a:r>
              <a:rPr lang="de-DE" sz="1600" b="0" i="0" u="none" strike="noStrike" cap="none" spc="0">
                <a:ln>
                  <a:noFill/>
                </a:ln>
                <a:ea typeface="+mn-ea"/>
              </a:rPr>
              <a:t>vorwiegend vertikale Fliessprozesse zum Grundwasser und von dort in die Gewässer</a:t>
            </a:r>
            <a:endParaRPr/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0891602" y="6614096"/>
            <a:ext cx="12987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de-DE" sz="1000"/>
              <a:t>Bildzitat: H. Nacken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9480"/>
    </mc:Choice>
    <mc:Fallback xmlns:w="http://schemas.openxmlformats.org/wordprocessingml/2006/main" xmlns:m="http://schemas.openxmlformats.org/officeDocument/2006/math" xmlns="">
      <p:transition advClick="1" advTm="49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0" name="Rechteck 59"/>
          <p:cNvSpPr/>
          <p:nvPr/>
        </p:nvSpPr>
        <p:spPr bwMode="auto">
          <a:xfrm>
            <a:off x="2645199" y="3118765"/>
            <a:ext cx="6936259" cy="2281230"/>
          </a:xfrm>
          <a:prstGeom prst="rect">
            <a:avLst/>
          </a:prstGeom>
          <a:solidFill>
            <a:srgbClr val="00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Diffuser Stoffeintrag– Phosphat und Stickstoff II</a:t>
            </a:r>
          </a:p>
        </p:txBody>
      </p:sp>
      <p:sp>
        <p:nvSpPr>
          <p:cNvPr id="52" name="Text Box 21"/>
          <p:cNvSpPr txBox="1">
            <a:spLocks noChangeArrowheads="1"/>
          </p:cNvSpPr>
          <p:nvPr/>
        </p:nvSpPr>
        <p:spPr bwMode="auto">
          <a:xfrm>
            <a:off x="6348159" y="1295048"/>
            <a:ext cx="290353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800" b="1" i="0" u="none" strike="noStrike" cap="none" spc="0">
                <a:ln>
                  <a:noFill/>
                </a:ln>
                <a:ea typeface="+mn-ea"/>
              </a:rPr>
              <a:t>Phosphat Eintrag </a:t>
            </a:r>
            <a:r>
              <a:rPr lang="de-DE" sz="1600" b="0" i="0" u="none" strike="noStrike" cap="none" spc="0">
                <a:ln>
                  <a:noFill/>
                </a:ln>
                <a:ea typeface="+mn-ea"/>
              </a:rPr>
              <a:t/>
            </a:r>
            <a:br>
              <a:rPr lang="de-DE" sz="1600" b="0" i="0" u="none" strike="noStrike" cap="none" spc="0">
                <a:ln>
                  <a:noFill/>
                </a:ln>
                <a:ea typeface="+mn-ea"/>
              </a:rPr>
            </a:br>
            <a:endParaRPr lang="de-DE" sz="1600" b="0" i="0" u="none" strike="noStrike" cap="none" spc="0">
              <a:ln>
                <a:noFill/>
              </a:ln>
              <a:ea typeface="+mn-ea"/>
            </a:endParaRPr>
          </a:p>
        </p:txBody>
      </p:sp>
      <p:sp>
        <p:nvSpPr>
          <p:cNvPr id="53" name="Text Box 22"/>
          <p:cNvSpPr txBox="1">
            <a:spLocks noChangeArrowheads="1"/>
          </p:cNvSpPr>
          <p:nvPr/>
        </p:nvSpPr>
        <p:spPr bwMode="auto">
          <a:xfrm>
            <a:off x="2824936" y="1318861"/>
            <a:ext cx="320516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800" b="1" i="0" u="none" strike="noStrike" cap="none" spc="0">
                <a:ln>
                  <a:noFill/>
                </a:ln>
                <a:ea typeface="+mn-ea"/>
              </a:rPr>
              <a:t>Stickstoff Eintrag </a:t>
            </a:r>
            <a:r>
              <a:rPr lang="de-DE" sz="1600" b="0" i="0" u="none" strike="noStrike" cap="none" spc="0">
                <a:ln>
                  <a:noFill/>
                </a:ln>
                <a:ea typeface="+mn-ea"/>
              </a:rPr>
              <a:t/>
            </a:r>
            <a:br>
              <a:rPr lang="de-DE" sz="1600" b="0" i="0" u="none" strike="noStrike" cap="none" spc="0">
                <a:ln>
                  <a:noFill/>
                </a:ln>
                <a:ea typeface="+mn-ea"/>
              </a:rPr>
            </a:br>
            <a:endParaRPr lang="de-DE" sz="1600" b="0" i="0" u="none" strike="noStrike" cap="none" spc="0">
              <a:ln>
                <a:noFill/>
              </a:ln>
              <a:ea typeface="+mn-ea"/>
            </a:endParaRPr>
          </a:p>
        </p:txBody>
      </p:sp>
      <p:sp>
        <p:nvSpPr>
          <p:cNvPr id="58" name="Text Box 21"/>
          <p:cNvSpPr txBox="1">
            <a:spLocks noChangeArrowheads="1"/>
          </p:cNvSpPr>
          <p:nvPr/>
        </p:nvSpPr>
        <p:spPr bwMode="auto">
          <a:xfrm>
            <a:off x="6348159" y="1685669"/>
            <a:ext cx="29035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600" b="0" i="0" u="none" strike="noStrike" cap="none" spc="0">
                <a:ln>
                  <a:noFill/>
                </a:ln>
                <a:ea typeface="+mn-ea"/>
              </a:rPr>
              <a:t>(via Erosion)</a:t>
            </a:r>
            <a:br>
              <a:rPr lang="de-DE" sz="1600" b="0" i="0" u="none" strike="noStrike" cap="none" spc="0">
                <a:ln>
                  <a:noFill/>
                </a:ln>
                <a:ea typeface="+mn-ea"/>
              </a:rPr>
            </a:br>
            <a:r>
              <a:rPr lang="de-DE" sz="1600" b="0" i="0" u="none" strike="noStrike" cap="none" spc="0">
                <a:ln>
                  <a:noFill/>
                </a:ln>
                <a:ea typeface="+mn-ea"/>
              </a:rPr>
              <a:t>vorwiegend oberflächennahe, horizontale Fließprozesse</a:t>
            </a:r>
            <a:endParaRPr/>
          </a:p>
        </p:txBody>
      </p:sp>
      <p:sp>
        <p:nvSpPr>
          <p:cNvPr id="59" name="Text Box 22"/>
          <p:cNvSpPr txBox="1">
            <a:spLocks noChangeArrowheads="1"/>
          </p:cNvSpPr>
          <p:nvPr/>
        </p:nvSpPr>
        <p:spPr bwMode="auto">
          <a:xfrm>
            <a:off x="2824936" y="1727931"/>
            <a:ext cx="32051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600" b="0" i="0" u="none" strike="noStrike" cap="none" spc="0">
                <a:ln>
                  <a:noFill/>
                </a:ln>
                <a:ea typeface="+mn-ea"/>
              </a:rPr>
              <a:t>(via Bodenpassage)</a:t>
            </a:r>
            <a:br>
              <a:rPr lang="de-DE" sz="1600" b="0" i="0" u="none" strike="noStrike" cap="none" spc="0">
                <a:ln>
                  <a:noFill/>
                </a:ln>
                <a:ea typeface="+mn-ea"/>
              </a:rPr>
            </a:br>
            <a:r>
              <a:rPr lang="de-DE" sz="1600" b="0" i="0" u="none" strike="noStrike" cap="none" spc="0">
                <a:ln>
                  <a:noFill/>
                </a:ln>
                <a:ea typeface="+mn-ea"/>
              </a:rPr>
              <a:t>vorwiegend vertikale Fließ-prozesse zum Grundwasser und von dort in die Gewässer</a:t>
            </a:r>
            <a:endParaRPr/>
          </a:p>
        </p:txBody>
      </p:sp>
      <p:grpSp>
        <p:nvGrpSpPr>
          <p:cNvPr id="33" name="Group 2"/>
          <p:cNvGrpSpPr/>
          <p:nvPr/>
        </p:nvGrpSpPr>
        <p:grpSpPr bwMode="auto">
          <a:xfrm>
            <a:off x="2891439" y="3354778"/>
            <a:ext cx="6394450" cy="1701800"/>
            <a:chOff x="1732" y="1346"/>
            <a:chExt cx="4028" cy="1072"/>
          </a:xfrm>
        </p:grpSpPr>
        <p:graphicFrame>
          <p:nvGraphicFramePr>
            <p:cNvPr id="3" name="Objek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7879785"/>
                </p:ext>
              </p:extLst>
            </p:nvPr>
          </p:nvGraphicFramePr>
          <p:xfrm>
            <a:off x="3440" y="1700"/>
            <a:ext cx="631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" name="oleObj" r:id="rId3" imgW="1000760" imgH="322580" progId="Visio.Drawing.11">
                    <p:embed/>
                  </p:oleObj>
                </mc:Choice>
                <mc:Fallback>
                  <p:oleObj name="oleObj" r:id="rId3" imgW="1000760" imgH="322580" progId="Visio.Drawing.11">
                    <p:embed/>
                    <p:pic>
                      <p:nvPicPr>
                        <p:cNvPr id="18436" name=""/>
                        <p:cNvPicPr/>
                        <p:nvPr/>
                      </p:nvPicPr>
                      <p:blipFill>
                        <a:blip r:embed="rId4"/>
                        <a:stretch/>
                      </p:blipFill>
                      <p:spPr bwMode="auto">
                        <a:xfrm>
                          <a:off x="3440" y="1700"/>
                          <a:ext cx="631" cy="20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Freeform 4"/>
            <p:cNvSpPr/>
            <p:nvPr/>
          </p:nvSpPr>
          <p:spPr bwMode="auto">
            <a:xfrm>
              <a:off x="4055" y="1346"/>
              <a:ext cx="1682" cy="755"/>
            </a:xfrm>
            <a:custGeom>
              <a:avLst/>
              <a:gdLst>
                <a:gd name="T0" fmla="*/ 0 w 3815"/>
                <a:gd name="T1" fmla="*/ 0 h 1742"/>
                <a:gd name="T2" fmla="*/ 0 w 3815"/>
                <a:gd name="T3" fmla="*/ 0 h 1742"/>
                <a:gd name="T4" fmla="*/ 0 w 3815"/>
                <a:gd name="T5" fmla="*/ 0 h 1742"/>
                <a:gd name="T6" fmla="*/ 0 w 3815"/>
                <a:gd name="T7" fmla="*/ 0 h 1742"/>
                <a:gd name="T8" fmla="*/ 0 w 3815"/>
                <a:gd name="T9" fmla="*/ 0 h 1742"/>
                <a:gd name="T10" fmla="*/ 0 w 3815"/>
                <a:gd name="T11" fmla="*/ 0 h 1742"/>
                <a:gd name="T12" fmla="*/ 0 w 3815"/>
                <a:gd name="T13" fmla="*/ 0 h 1742"/>
                <a:gd name="T14" fmla="*/ 0 w 3815"/>
                <a:gd name="T15" fmla="*/ 0 h 1742"/>
                <a:gd name="T16" fmla="*/ 0 w 3815"/>
                <a:gd name="T17" fmla="*/ 0 h 1742"/>
                <a:gd name="T18" fmla="*/ 0 w 3815"/>
                <a:gd name="T19" fmla="*/ 0 h 1742"/>
                <a:gd name="T20" fmla="*/ 0 w 3815"/>
                <a:gd name="T21" fmla="*/ 0 h 17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15"/>
                <a:gd name="T34" fmla="*/ 0 h 1742"/>
                <a:gd name="T35" fmla="*/ 3815 w 3815"/>
                <a:gd name="T36" fmla="*/ 1742 h 17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15" h="1742" extrusionOk="0">
                  <a:moveTo>
                    <a:pt x="5" y="819"/>
                  </a:moveTo>
                  <a:cubicBezTo>
                    <a:pt x="315" y="597"/>
                    <a:pt x="580" y="586"/>
                    <a:pt x="880" y="511"/>
                  </a:cubicBezTo>
                  <a:cubicBezTo>
                    <a:pt x="1250" y="418"/>
                    <a:pt x="1673" y="229"/>
                    <a:pt x="2090" y="162"/>
                  </a:cubicBezTo>
                  <a:cubicBezTo>
                    <a:pt x="2397" y="114"/>
                    <a:pt x="2700" y="132"/>
                    <a:pt x="3006" y="98"/>
                  </a:cubicBezTo>
                  <a:cubicBezTo>
                    <a:pt x="3274" y="69"/>
                    <a:pt x="3545" y="0"/>
                    <a:pt x="3815" y="0"/>
                  </a:cubicBezTo>
                  <a:lnTo>
                    <a:pt x="3815" y="1741"/>
                  </a:lnTo>
                  <a:cubicBezTo>
                    <a:pt x="3278" y="1742"/>
                    <a:pt x="2740" y="1711"/>
                    <a:pt x="2207" y="1648"/>
                  </a:cubicBezTo>
                  <a:cubicBezTo>
                    <a:pt x="1884" y="1611"/>
                    <a:pt x="1563" y="1561"/>
                    <a:pt x="1250" y="1495"/>
                  </a:cubicBezTo>
                  <a:cubicBezTo>
                    <a:pt x="1004" y="1443"/>
                    <a:pt x="762" y="1380"/>
                    <a:pt x="543" y="1270"/>
                  </a:cubicBezTo>
                  <a:cubicBezTo>
                    <a:pt x="337" y="1166"/>
                    <a:pt x="151" y="1020"/>
                    <a:pt x="0" y="870"/>
                  </a:cubicBezTo>
                  <a:lnTo>
                    <a:pt x="5" y="819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600" b="0" i="0" u="none" strike="noStrike" cap="none" spc="0">
                <a:ln>
                  <a:noFill/>
                </a:ln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36" name="Freeform 5"/>
            <p:cNvSpPr/>
            <p:nvPr/>
          </p:nvSpPr>
          <p:spPr bwMode="auto">
            <a:xfrm>
              <a:off x="1742" y="1381"/>
              <a:ext cx="1695" cy="748"/>
            </a:xfrm>
            <a:custGeom>
              <a:avLst/>
              <a:gdLst>
                <a:gd name="T0" fmla="*/ 0 w 3845"/>
                <a:gd name="T1" fmla="*/ 0 h 1724"/>
                <a:gd name="T2" fmla="*/ 0 w 3845"/>
                <a:gd name="T3" fmla="*/ 0 h 1724"/>
                <a:gd name="T4" fmla="*/ 0 w 3845"/>
                <a:gd name="T5" fmla="*/ 0 h 1724"/>
                <a:gd name="T6" fmla="*/ 0 w 3845"/>
                <a:gd name="T7" fmla="*/ 0 h 1724"/>
                <a:gd name="T8" fmla="*/ 0 w 3845"/>
                <a:gd name="T9" fmla="*/ 0 h 1724"/>
                <a:gd name="T10" fmla="*/ 0 w 3845"/>
                <a:gd name="T11" fmla="*/ 0 h 1724"/>
                <a:gd name="T12" fmla="*/ 0 w 3845"/>
                <a:gd name="T13" fmla="*/ 0 h 1724"/>
                <a:gd name="T14" fmla="*/ 0 w 3845"/>
                <a:gd name="T15" fmla="*/ 0 h 1724"/>
                <a:gd name="T16" fmla="*/ 0 w 3845"/>
                <a:gd name="T17" fmla="*/ 0 h 1724"/>
                <a:gd name="T18" fmla="*/ 0 w 3845"/>
                <a:gd name="T19" fmla="*/ 0 h 1724"/>
                <a:gd name="T20" fmla="*/ 0 w 3845"/>
                <a:gd name="T21" fmla="*/ 0 h 1724"/>
                <a:gd name="T22" fmla="*/ 0 w 3845"/>
                <a:gd name="T23" fmla="*/ 0 h 1724"/>
                <a:gd name="T24" fmla="*/ 0 w 3845"/>
                <a:gd name="T25" fmla="*/ 0 h 17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45"/>
                <a:gd name="T40" fmla="*/ 0 h 1724"/>
                <a:gd name="T41" fmla="*/ 3845 w 3845"/>
                <a:gd name="T42" fmla="*/ 1724 h 17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45" h="1724" extrusionOk="0">
                  <a:moveTo>
                    <a:pt x="3845" y="768"/>
                  </a:moveTo>
                  <a:lnTo>
                    <a:pt x="3819" y="768"/>
                  </a:lnTo>
                  <a:cubicBezTo>
                    <a:pt x="3568" y="683"/>
                    <a:pt x="3302" y="636"/>
                    <a:pt x="3041" y="553"/>
                  </a:cubicBezTo>
                  <a:cubicBezTo>
                    <a:pt x="2695" y="443"/>
                    <a:pt x="2359" y="270"/>
                    <a:pt x="2001" y="205"/>
                  </a:cubicBezTo>
                  <a:cubicBezTo>
                    <a:pt x="1593" y="130"/>
                    <a:pt x="1156" y="195"/>
                    <a:pt x="754" y="143"/>
                  </a:cubicBezTo>
                  <a:cubicBezTo>
                    <a:pt x="513" y="113"/>
                    <a:pt x="285" y="40"/>
                    <a:pt x="0" y="0"/>
                  </a:cubicBezTo>
                  <a:lnTo>
                    <a:pt x="0" y="1690"/>
                  </a:lnTo>
                  <a:cubicBezTo>
                    <a:pt x="464" y="1724"/>
                    <a:pt x="939" y="1701"/>
                    <a:pt x="1408" y="1669"/>
                  </a:cubicBezTo>
                  <a:cubicBezTo>
                    <a:pt x="1737" y="1647"/>
                    <a:pt x="2064" y="1620"/>
                    <a:pt x="2386" y="1551"/>
                  </a:cubicBezTo>
                  <a:cubicBezTo>
                    <a:pt x="2593" y="1507"/>
                    <a:pt x="2798" y="1446"/>
                    <a:pt x="2975" y="1336"/>
                  </a:cubicBezTo>
                  <a:cubicBezTo>
                    <a:pt x="3141" y="1232"/>
                    <a:pt x="3282" y="1085"/>
                    <a:pt x="3461" y="999"/>
                  </a:cubicBezTo>
                  <a:cubicBezTo>
                    <a:pt x="3602" y="931"/>
                    <a:pt x="3768" y="901"/>
                    <a:pt x="3819" y="794"/>
                  </a:cubicBezTo>
                  <a:lnTo>
                    <a:pt x="3845" y="768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600" b="0" i="0" u="none" strike="noStrike" cap="none" spc="0">
                <a:ln>
                  <a:noFill/>
                </a:ln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37" name="AutoShape 6"/>
            <p:cNvSpPr>
              <a:spLocks noChangeAspect="1" noChangeArrowheads="1" noTextEdit="1"/>
            </p:cNvSpPr>
            <p:nvPr/>
          </p:nvSpPr>
          <p:spPr bwMode="auto">
            <a:xfrm>
              <a:off x="1732" y="1828"/>
              <a:ext cx="4028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600" b="0" i="0" u="none" strike="noStrike" cap="none" spc="0">
                <a:ln>
                  <a:noFill/>
                </a:ln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38" name="Freeform 7" descr="70%"/>
            <p:cNvSpPr/>
            <p:nvPr/>
          </p:nvSpPr>
          <p:spPr bwMode="auto">
            <a:xfrm>
              <a:off x="1742" y="1839"/>
              <a:ext cx="3996" cy="567"/>
            </a:xfrm>
            <a:custGeom>
              <a:avLst/>
              <a:gdLst>
                <a:gd name="T0" fmla="*/ 1 w 7991"/>
                <a:gd name="T1" fmla="*/ 1 h 1132"/>
                <a:gd name="T2" fmla="*/ 1 w 7991"/>
                <a:gd name="T3" fmla="*/ 1 h 1132"/>
                <a:gd name="T4" fmla="*/ 1 w 7991"/>
                <a:gd name="T5" fmla="*/ 1 h 1132"/>
                <a:gd name="T6" fmla="*/ 1 w 7991"/>
                <a:gd name="T7" fmla="*/ 1 h 1132"/>
                <a:gd name="T8" fmla="*/ 1 w 7991"/>
                <a:gd name="T9" fmla="*/ 1 h 1132"/>
                <a:gd name="T10" fmla="*/ 1 w 7991"/>
                <a:gd name="T11" fmla="*/ 1 h 1132"/>
                <a:gd name="T12" fmla="*/ 1 w 7991"/>
                <a:gd name="T13" fmla="*/ 1 h 1132"/>
                <a:gd name="T14" fmla="*/ 1 w 7991"/>
                <a:gd name="T15" fmla="*/ 1 h 1132"/>
                <a:gd name="T16" fmla="*/ 1 w 7991"/>
                <a:gd name="T17" fmla="*/ 1 h 1132"/>
                <a:gd name="T18" fmla="*/ 1 w 7991"/>
                <a:gd name="T19" fmla="*/ 1 h 1132"/>
                <a:gd name="T20" fmla="*/ 1 w 7991"/>
                <a:gd name="T21" fmla="*/ 1 h 1132"/>
                <a:gd name="T22" fmla="*/ 1 w 7991"/>
                <a:gd name="T23" fmla="*/ 1 h 1132"/>
                <a:gd name="T24" fmla="*/ 1 w 7991"/>
                <a:gd name="T25" fmla="*/ 1 h 1132"/>
                <a:gd name="T26" fmla="*/ 1 w 7991"/>
                <a:gd name="T27" fmla="*/ 1 h 1132"/>
                <a:gd name="T28" fmla="*/ 1 w 7991"/>
                <a:gd name="T29" fmla="*/ 1 h 1132"/>
                <a:gd name="T30" fmla="*/ 1 w 7991"/>
                <a:gd name="T31" fmla="*/ 1 h 1132"/>
                <a:gd name="T32" fmla="*/ 1 w 7991"/>
                <a:gd name="T33" fmla="*/ 1 h 1132"/>
                <a:gd name="T34" fmla="*/ 1 w 7991"/>
                <a:gd name="T35" fmla="*/ 1 h 1132"/>
                <a:gd name="T36" fmla="*/ 1 w 7991"/>
                <a:gd name="T37" fmla="*/ 1 h 1132"/>
                <a:gd name="T38" fmla="*/ 1 w 7991"/>
                <a:gd name="T39" fmla="*/ 1 h 1132"/>
                <a:gd name="T40" fmla="*/ 1 w 7991"/>
                <a:gd name="T41" fmla="*/ 1 h 1132"/>
                <a:gd name="T42" fmla="*/ 1 w 7991"/>
                <a:gd name="T43" fmla="*/ 1 h 1132"/>
                <a:gd name="T44" fmla="*/ 1 w 7991"/>
                <a:gd name="T45" fmla="*/ 1 h 1132"/>
                <a:gd name="T46" fmla="*/ 1 w 7991"/>
                <a:gd name="T47" fmla="*/ 1 h 1132"/>
                <a:gd name="T48" fmla="*/ 1 w 7991"/>
                <a:gd name="T49" fmla="*/ 1 h 1132"/>
                <a:gd name="T50" fmla="*/ 1 w 7991"/>
                <a:gd name="T51" fmla="*/ 1 h 1132"/>
                <a:gd name="T52" fmla="*/ 1 w 7991"/>
                <a:gd name="T53" fmla="*/ 1 h 1132"/>
                <a:gd name="T54" fmla="*/ 1 w 7991"/>
                <a:gd name="T55" fmla="*/ 1 h 1132"/>
                <a:gd name="T56" fmla="*/ 1 w 7991"/>
                <a:gd name="T57" fmla="*/ 1 h 1132"/>
                <a:gd name="T58" fmla="*/ 1 w 7991"/>
                <a:gd name="T59" fmla="*/ 1 h 1132"/>
                <a:gd name="T60" fmla="*/ 1 w 7991"/>
                <a:gd name="T61" fmla="*/ 1 h 1132"/>
                <a:gd name="T62" fmla="*/ 1 w 7991"/>
                <a:gd name="T63" fmla="*/ 1 h 1132"/>
                <a:gd name="T64" fmla="*/ 1 w 7991"/>
                <a:gd name="T65" fmla="*/ 1 h 1132"/>
                <a:gd name="T66" fmla="*/ 1 w 7991"/>
                <a:gd name="T67" fmla="*/ 1 h 1132"/>
                <a:gd name="T68" fmla="*/ 1 w 7991"/>
                <a:gd name="T69" fmla="*/ 1 h 1132"/>
                <a:gd name="T70" fmla="*/ 1 w 7991"/>
                <a:gd name="T71" fmla="*/ 1 h 1132"/>
                <a:gd name="T72" fmla="*/ 1 w 7991"/>
                <a:gd name="T73" fmla="*/ 1 h 1132"/>
                <a:gd name="T74" fmla="*/ 1 w 7991"/>
                <a:gd name="T75" fmla="*/ 1 h 1132"/>
                <a:gd name="T76" fmla="*/ 1 w 7991"/>
                <a:gd name="T77" fmla="*/ 1 h 1132"/>
                <a:gd name="T78" fmla="*/ 1 w 7991"/>
                <a:gd name="T79" fmla="*/ 1 h 1132"/>
                <a:gd name="T80" fmla="*/ 1 w 7991"/>
                <a:gd name="T81" fmla="*/ 1 h 1132"/>
                <a:gd name="T82" fmla="*/ 1 w 7991"/>
                <a:gd name="T83" fmla="*/ 1 h 1132"/>
                <a:gd name="T84" fmla="*/ 1 w 7991"/>
                <a:gd name="T85" fmla="*/ 1 h 1132"/>
                <a:gd name="T86" fmla="*/ 1 w 7991"/>
                <a:gd name="T87" fmla="*/ 1 h 1132"/>
                <a:gd name="T88" fmla="*/ 1 w 7991"/>
                <a:gd name="T89" fmla="*/ 1 h 1132"/>
                <a:gd name="T90" fmla="*/ 1 w 7991"/>
                <a:gd name="T91" fmla="*/ 1 h 1132"/>
                <a:gd name="T92" fmla="*/ 1 w 7991"/>
                <a:gd name="T93" fmla="*/ 1 h 1132"/>
                <a:gd name="T94" fmla="*/ 1 w 7991"/>
                <a:gd name="T95" fmla="*/ 1 h 1132"/>
                <a:gd name="T96" fmla="*/ 1 w 7991"/>
                <a:gd name="T97" fmla="*/ 1 h 1132"/>
                <a:gd name="T98" fmla="*/ 1 w 7991"/>
                <a:gd name="T99" fmla="*/ 1 h 1132"/>
                <a:gd name="T100" fmla="*/ 1 w 7991"/>
                <a:gd name="T101" fmla="*/ 1 h 1132"/>
                <a:gd name="T102" fmla="*/ 1 w 7991"/>
                <a:gd name="T103" fmla="*/ 1 h 1132"/>
                <a:gd name="T104" fmla="*/ 1 w 7991"/>
                <a:gd name="T105" fmla="*/ 1 h 11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991"/>
                <a:gd name="T160" fmla="*/ 0 h 1132"/>
                <a:gd name="T161" fmla="*/ 7991 w 7991"/>
                <a:gd name="T162" fmla="*/ 1132 h 11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991" h="1132" extrusionOk="0">
                  <a:moveTo>
                    <a:pt x="7991" y="1132"/>
                  </a:moveTo>
                  <a:lnTo>
                    <a:pt x="7941" y="1132"/>
                  </a:lnTo>
                  <a:lnTo>
                    <a:pt x="7924" y="1132"/>
                  </a:lnTo>
                  <a:lnTo>
                    <a:pt x="7907" y="1132"/>
                  </a:lnTo>
                  <a:lnTo>
                    <a:pt x="7887" y="1130"/>
                  </a:lnTo>
                  <a:lnTo>
                    <a:pt x="7868" y="1130"/>
                  </a:lnTo>
                  <a:lnTo>
                    <a:pt x="7847" y="1128"/>
                  </a:lnTo>
                  <a:lnTo>
                    <a:pt x="7826" y="1126"/>
                  </a:lnTo>
                  <a:lnTo>
                    <a:pt x="7803" y="1123"/>
                  </a:lnTo>
                  <a:lnTo>
                    <a:pt x="7780" y="1119"/>
                  </a:lnTo>
                  <a:lnTo>
                    <a:pt x="7757" y="1115"/>
                  </a:lnTo>
                  <a:lnTo>
                    <a:pt x="7732" y="1111"/>
                  </a:lnTo>
                  <a:lnTo>
                    <a:pt x="7707" y="1107"/>
                  </a:lnTo>
                  <a:lnTo>
                    <a:pt x="7681" y="1103"/>
                  </a:lnTo>
                  <a:lnTo>
                    <a:pt x="7656" y="1098"/>
                  </a:lnTo>
                  <a:lnTo>
                    <a:pt x="7629" y="1094"/>
                  </a:lnTo>
                  <a:lnTo>
                    <a:pt x="7602" y="1088"/>
                  </a:lnTo>
                  <a:lnTo>
                    <a:pt x="7575" y="1084"/>
                  </a:lnTo>
                  <a:lnTo>
                    <a:pt x="7546" y="1078"/>
                  </a:lnTo>
                  <a:lnTo>
                    <a:pt x="7520" y="1073"/>
                  </a:lnTo>
                  <a:lnTo>
                    <a:pt x="7491" y="1069"/>
                  </a:lnTo>
                  <a:lnTo>
                    <a:pt x="7462" y="1063"/>
                  </a:lnTo>
                  <a:lnTo>
                    <a:pt x="7435" y="1059"/>
                  </a:lnTo>
                  <a:lnTo>
                    <a:pt x="7407" y="1054"/>
                  </a:lnTo>
                  <a:lnTo>
                    <a:pt x="7340" y="1044"/>
                  </a:lnTo>
                  <a:lnTo>
                    <a:pt x="7275" y="1036"/>
                  </a:lnTo>
                  <a:lnTo>
                    <a:pt x="7209" y="1027"/>
                  </a:lnTo>
                  <a:lnTo>
                    <a:pt x="7144" y="1021"/>
                  </a:lnTo>
                  <a:lnTo>
                    <a:pt x="7077" y="1015"/>
                  </a:lnTo>
                  <a:lnTo>
                    <a:pt x="7012" y="1010"/>
                  </a:lnTo>
                  <a:lnTo>
                    <a:pt x="6947" y="1004"/>
                  </a:lnTo>
                  <a:lnTo>
                    <a:pt x="6882" y="1000"/>
                  </a:lnTo>
                  <a:lnTo>
                    <a:pt x="6817" y="998"/>
                  </a:lnTo>
                  <a:lnTo>
                    <a:pt x="6752" y="994"/>
                  </a:lnTo>
                  <a:lnTo>
                    <a:pt x="6685" y="992"/>
                  </a:lnTo>
                  <a:lnTo>
                    <a:pt x="6619" y="990"/>
                  </a:lnTo>
                  <a:lnTo>
                    <a:pt x="6554" y="988"/>
                  </a:lnTo>
                  <a:lnTo>
                    <a:pt x="6489" y="987"/>
                  </a:lnTo>
                  <a:lnTo>
                    <a:pt x="6422" y="985"/>
                  </a:lnTo>
                  <a:lnTo>
                    <a:pt x="6357" y="983"/>
                  </a:lnTo>
                  <a:lnTo>
                    <a:pt x="6292" y="983"/>
                  </a:lnTo>
                  <a:lnTo>
                    <a:pt x="6227" y="981"/>
                  </a:lnTo>
                  <a:lnTo>
                    <a:pt x="6160" y="979"/>
                  </a:lnTo>
                  <a:lnTo>
                    <a:pt x="6095" y="977"/>
                  </a:lnTo>
                  <a:lnTo>
                    <a:pt x="6028" y="975"/>
                  </a:lnTo>
                  <a:lnTo>
                    <a:pt x="5962" y="973"/>
                  </a:lnTo>
                  <a:lnTo>
                    <a:pt x="5895" y="969"/>
                  </a:lnTo>
                  <a:lnTo>
                    <a:pt x="5811" y="965"/>
                  </a:lnTo>
                  <a:lnTo>
                    <a:pt x="5725" y="960"/>
                  </a:lnTo>
                  <a:lnTo>
                    <a:pt x="5641" y="954"/>
                  </a:lnTo>
                  <a:lnTo>
                    <a:pt x="5555" y="948"/>
                  </a:lnTo>
                  <a:lnTo>
                    <a:pt x="5470" y="942"/>
                  </a:lnTo>
                  <a:lnTo>
                    <a:pt x="5384" y="935"/>
                  </a:lnTo>
                  <a:lnTo>
                    <a:pt x="5298" y="927"/>
                  </a:lnTo>
                  <a:lnTo>
                    <a:pt x="5212" y="919"/>
                  </a:lnTo>
                  <a:lnTo>
                    <a:pt x="5125" y="912"/>
                  </a:lnTo>
                  <a:lnTo>
                    <a:pt x="5041" y="904"/>
                  </a:lnTo>
                  <a:lnTo>
                    <a:pt x="4955" y="898"/>
                  </a:lnTo>
                  <a:lnTo>
                    <a:pt x="4869" y="891"/>
                  </a:lnTo>
                  <a:lnTo>
                    <a:pt x="4783" y="883"/>
                  </a:lnTo>
                  <a:lnTo>
                    <a:pt x="4696" y="877"/>
                  </a:lnTo>
                  <a:lnTo>
                    <a:pt x="4610" y="872"/>
                  </a:lnTo>
                  <a:lnTo>
                    <a:pt x="4526" y="866"/>
                  </a:lnTo>
                  <a:lnTo>
                    <a:pt x="4440" y="860"/>
                  </a:lnTo>
                  <a:lnTo>
                    <a:pt x="4354" y="856"/>
                  </a:lnTo>
                  <a:lnTo>
                    <a:pt x="4269" y="852"/>
                  </a:lnTo>
                  <a:lnTo>
                    <a:pt x="4183" y="851"/>
                  </a:lnTo>
                  <a:lnTo>
                    <a:pt x="4097" y="849"/>
                  </a:lnTo>
                  <a:lnTo>
                    <a:pt x="4013" y="849"/>
                  </a:lnTo>
                  <a:lnTo>
                    <a:pt x="3928" y="851"/>
                  </a:lnTo>
                  <a:lnTo>
                    <a:pt x="3842" y="852"/>
                  </a:lnTo>
                  <a:lnTo>
                    <a:pt x="3739" y="856"/>
                  </a:lnTo>
                  <a:lnTo>
                    <a:pt x="3635" y="864"/>
                  </a:lnTo>
                  <a:lnTo>
                    <a:pt x="3532" y="872"/>
                  </a:lnTo>
                  <a:lnTo>
                    <a:pt x="3428" y="881"/>
                  </a:lnTo>
                  <a:lnTo>
                    <a:pt x="3325" y="893"/>
                  </a:lnTo>
                  <a:lnTo>
                    <a:pt x="3222" y="904"/>
                  </a:lnTo>
                  <a:lnTo>
                    <a:pt x="3118" y="918"/>
                  </a:lnTo>
                  <a:lnTo>
                    <a:pt x="3015" y="933"/>
                  </a:lnTo>
                  <a:lnTo>
                    <a:pt x="2911" y="948"/>
                  </a:lnTo>
                  <a:lnTo>
                    <a:pt x="2810" y="964"/>
                  </a:lnTo>
                  <a:lnTo>
                    <a:pt x="2706" y="979"/>
                  </a:lnTo>
                  <a:lnTo>
                    <a:pt x="2603" y="994"/>
                  </a:lnTo>
                  <a:lnTo>
                    <a:pt x="2501" y="1010"/>
                  </a:lnTo>
                  <a:lnTo>
                    <a:pt x="2398" y="1025"/>
                  </a:lnTo>
                  <a:lnTo>
                    <a:pt x="2295" y="1040"/>
                  </a:lnTo>
                  <a:lnTo>
                    <a:pt x="2191" y="1055"/>
                  </a:lnTo>
                  <a:lnTo>
                    <a:pt x="2088" y="1069"/>
                  </a:lnTo>
                  <a:lnTo>
                    <a:pt x="1984" y="1080"/>
                  </a:lnTo>
                  <a:lnTo>
                    <a:pt x="1881" y="1092"/>
                  </a:lnTo>
                  <a:lnTo>
                    <a:pt x="1777" y="1101"/>
                  </a:lnTo>
                  <a:lnTo>
                    <a:pt x="1674" y="1111"/>
                  </a:lnTo>
                  <a:lnTo>
                    <a:pt x="1569" y="1117"/>
                  </a:lnTo>
                  <a:lnTo>
                    <a:pt x="1463" y="1123"/>
                  </a:lnTo>
                  <a:lnTo>
                    <a:pt x="1360" y="1124"/>
                  </a:lnTo>
                  <a:lnTo>
                    <a:pt x="1304" y="1126"/>
                  </a:lnTo>
                  <a:lnTo>
                    <a:pt x="1247" y="1126"/>
                  </a:lnTo>
                  <a:lnTo>
                    <a:pt x="1191" y="1126"/>
                  </a:lnTo>
                  <a:lnTo>
                    <a:pt x="1136" y="1124"/>
                  </a:lnTo>
                  <a:lnTo>
                    <a:pt x="1080" y="1124"/>
                  </a:lnTo>
                  <a:lnTo>
                    <a:pt x="1025" y="1123"/>
                  </a:lnTo>
                  <a:lnTo>
                    <a:pt x="969" y="1121"/>
                  </a:lnTo>
                  <a:lnTo>
                    <a:pt x="914" y="1119"/>
                  </a:lnTo>
                  <a:lnTo>
                    <a:pt x="858" y="1117"/>
                  </a:lnTo>
                  <a:lnTo>
                    <a:pt x="803" y="1115"/>
                  </a:lnTo>
                  <a:lnTo>
                    <a:pt x="747" y="1113"/>
                  </a:lnTo>
                  <a:lnTo>
                    <a:pt x="691" y="1111"/>
                  </a:lnTo>
                  <a:lnTo>
                    <a:pt x="636" y="1109"/>
                  </a:lnTo>
                  <a:lnTo>
                    <a:pt x="582" y="1107"/>
                  </a:lnTo>
                  <a:lnTo>
                    <a:pt x="529" y="1107"/>
                  </a:lnTo>
                  <a:lnTo>
                    <a:pt x="473" y="1107"/>
                  </a:lnTo>
                  <a:lnTo>
                    <a:pt x="419" y="1107"/>
                  </a:lnTo>
                  <a:lnTo>
                    <a:pt x="366" y="1107"/>
                  </a:lnTo>
                  <a:lnTo>
                    <a:pt x="314" y="1107"/>
                  </a:lnTo>
                  <a:lnTo>
                    <a:pt x="260" y="1109"/>
                  </a:lnTo>
                  <a:lnTo>
                    <a:pt x="209" y="1113"/>
                  </a:lnTo>
                  <a:lnTo>
                    <a:pt x="157" y="1115"/>
                  </a:lnTo>
                  <a:lnTo>
                    <a:pt x="105" y="1121"/>
                  </a:lnTo>
                  <a:lnTo>
                    <a:pt x="56" y="1124"/>
                  </a:lnTo>
                  <a:lnTo>
                    <a:pt x="4" y="1132"/>
                  </a:lnTo>
                  <a:lnTo>
                    <a:pt x="0" y="521"/>
                  </a:lnTo>
                  <a:lnTo>
                    <a:pt x="111" y="513"/>
                  </a:lnTo>
                  <a:lnTo>
                    <a:pt x="226" y="510"/>
                  </a:lnTo>
                  <a:lnTo>
                    <a:pt x="339" y="506"/>
                  </a:lnTo>
                  <a:lnTo>
                    <a:pt x="454" y="506"/>
                  </a:lnTo>
                  <a:lnTo>
                    <a:pt x="571" y="504"/>
                  </a:lnTo>
                  <a:lnTo>
                    <a:pt x="686" y="504"/>
                  </a:lnTo>
                  <a:lnTo>
                    <a:pt x="803" y="504"/>
                  </a:lnTo>
                  <a:lnTo>
                    <a:pt x="919" y="504"/>
                  </a:lnTo>
                  <a:lnTo>
                    <a:pt x="1036" y="502"/>
                  </a:lnTo>
                  <a:lnTo>
                    <a:pt x="1155" y="500"/>
                  </a:lnTo>
                  <a:lnTo>
                    <a:pt x="1272" y="496"/>
                  </a:lnTo>
                  <a:lnTo>
                    <a:pt x="1389" y="490"/>
                  </a:lnTo>
                  <a:lnTo>
                    <a:pt x="1504" y="483"/>
                  </a:lnTo>
                  <a:lnTo>
                    <a:pt x="1620" y="471"/>
                  </a:lnTo>
                  <a:lnTo>
                    <a:pt x="1735" y="458"/>
                  </a:lnTo>
                  <a:lnTo>
                    <a:pt x="1848" y="441"/>
                  </a:lnTo>
                  <a:lnTo>
                    <a:pt x="1961" y="420"/>
                  </a:lnTo>
                  <a:lnTo>
                    <a:pt x="2074" y="395"/>
                  </a:lnTo>
                  <a:lnTo>
                    <a:pt x="2185" y="364"/>
                  </a:lnTo>
                  <a:lnTo>
                    <a:pt x="2295" y="329"/>
                  </a:lnTo>
                  <a:lnTo>
                    <a:pt x="2402" y="289"/>
                  </a:lnTo>
                  <a:lnTo>
                    <a:pt x="2425" y="282"/>
                  </a:lnTo>
                  <a:lnTo>
                    <a:pt x="2446" y="272"/>
                  </a:lnTo>
                  <a:lnTo>
                    <a:pt x="2467" y="262"/>
                  </a:lnTo>
                  <a:lnTo>
                    <a:pt x="2488" y="253"/>
                  </a:lnTo>
                  <a:lnTo>
                    <a:pt x="2509" y="243"/>
                  </a:lnTo>
                  <a:lnTo>
                    <a:pt x="2528" y="234"/>
                  </a:lnTo>
                  <a:lnTo>
                    <a:pt x="2549" y="222"/>
                  </a:lnTo>
                  <a:lnTo>
                    <a:pt x="2570" y="213"/>
                  </a:lnTo>
                  <a:lnTo>
                    <a:pt x="2590" y="201"/>
                  </a:lnTo>
                  <a:lnTo>
                    <a:pt x="2609" y="190"/>
                  </a:lnTo>
                  <a:lnTo>
                    <a:pt x="2628" y="178"/>
                  </a:lnTo>
                  <a:lnTo>
                    <a:pt x="2647" y="167"/>
                  </a:lnTo>
                  <a:lnTo>
                    <a:pt x="2664" y="155"/>
                  </a:lnTo>
                  <a:lnTo>
                    <a:pt x="2683" y="142"/>
                  </a:lnTo>
                  <a:lnTo>
                    <a:pt x="2701" y="130"/>
                  </a:lnTo>
                  <a:lnTo>
                    <a:pt x="2716" y="117"/>
                  </a:lnTo>
                  <a:lnTo>
                    <a:pt x="2733" y="103"/>
                  </a:lnTo>
                  <a:lnTo>
                    <a:pt x="2749" y="90"/>
                  </a:lnTo>
                  <a:lnTo>
                    <a:pt x="2764" y="77"/>
                  </a:lnTo>
                  <a:lnTo>
                    <a:pt x="2777" y="61"/>
                  </a:lnTo>
                  <a:lnTo>
                    <a:pt x="2791" y="46"/>
                  </a:lnTo>
                  <a:lnTo>
                    <a:pt x="2804" y="31"/>
                  </a:lnTo>
                  <a:lnTo>
                    <a:pt x="2816" y="15"/>
                  </a:lnTo>
                  <a:lnTo>
                    <a:pt x="2827" y="0"/>
                  </a:lnTo>
                  <a:lnTo>
                    <a:pt x="2863" y="23"/>
                  </a:lnTo>
                  <a:lnTo>
                    <a:pt x="2902" y="44"/>
                  </a:lnTo>
                  <a:lnTo>
                    <a:pt x="2944" y="63"/>
                  </a:lnTo>
                  <a:lnTo>
                    <a:pt x="2986" y="79"/>
                  </a:lnTo>
                  <a:lnTo>
                    <a:pt x="3030" y="92"/>
                  </a:lnTo>
                  <a:lnTo>
                    <a:pt x="3074" y="103"/>
                  </a:lnTo>
                  <a:lnTo>
                    <a:pt x="3120" y="113"/>
                  </a:lnTo>
                  <a:lnTo>
                    <a:pt x="3168" y="121"/>
                  </a:lnTo>
                  <a:lnTo>
                    <a:pt x="3216" y="126"/>
                  </a:lnTo>
                  <a:lnTo>
                    <a:pt x="3262" y="132"/>
                  </a:lnTo>
                  <a:lnTo>
                    <a:pt x="3310" y="138"/>
                  </a:lnTo>
                  <a:lnTo>
                    <a:pt x="3356" y="142"/>
                  </a:lnTo>
                  <a:lnTo>
                    <a:pt x="3402" y="147"/>
                  </a:lnTo>
                  <a:lnTo>
                    <a:pt x="3446" y="151"/>
                  </a:lnTo>
                  <a:lnTo>
                    <a:pt x="3488" y="157"/>
                  </a:lnTo>
                  <a:lnTo>
                    <a:pt x="3528" y="163"/>
                  </a:lnTo>
                  <a:lnTo>
                    <a:pt x="3551" y="167"/>
                  </a:lnTo>
                  <a:lnTo>
                    <a:pt x="3572" y="170"/>
                  </a:lnTo>
                  <a:lnTo>
                    <a:pt x="3593" y="174"/>
                  </a:lnTo>
                  <a:lnTo>
                    <a:pt x="3612" y="178"/>
                  </a:lnTo>
                  <a:lnTo>
                    <a:pt x="3633" y="184"/>
                  </a:lnTo>
                  <a:lnTo>
                    <a:pt x="3653" y="188"/>
                  </a:lnTo>
                  <a:lnTo>
                    <a:pt x="3670" y="193"/>
                  </a:lnTo>
                  <a:lnTo>
                    <a:pt x="3689" y="197"/>
                  </a:lnTo>
                  <a:lnTo>
                    <a:pt x="3706" y="203"/>
                  </a:lnTo>
                  <a:lnTo>
                    <a:pt x="3723" y="209"/>
                  </a:lnTo>
                  <a:lnTo>
                    <a:pt x="3741" y="213"/>
                  </a:lnTo>
                  <a:lnTo>
                    <a:pt x="3756" y="218"/>
                  </a:lnTo>
                  <a:lnTo>
                    <a:pt x="3773" y="224"/>
                  </a:lnTo>
                  <a:lnTo>
                    <a:pt x="3789" y="228"/>
                  </a:lnTo>
                  <a:lnTo>
                    <a:pt x="3804" y="234"/>
                  </a:lnTo>
                  <a:lnTo>
                    <a:pt x="3819" y="238"/>
                  </a:lnTo>
                  <a:lnTo>
                    <a:pt x="3835" y="243"/>
                  </a:lnTo>
                  <a:lnTo>
                    <a:pt x="3848" y="247"/>
                  </a:lnTo>
                  <a:lnTo>
                    <a:pt x="3863" y="251"/>
                  </a:lnTo>
                  <a:lnTo>
                    <a:pt x="3877" y="255"/>
                  </a:lnTo>
                  <a:lnTo>
                    <a:pt x="3928" y="268"/>
                  </a:lnTo>
                  <a:lnTo>
                    <a:pt x="3978" y="280"/>
                  </a:lnTo>
                  <a:lnTo>
                    <a:pt x="4026" y="285"/>
                  </a:lnTo>
                  <a:lnTo>
                    <a:pt x="4072" y="289"/>
                  </a:lnTo>
                  <a:lnTo>
                    <a:pt x="4118" y="289"/>
                  </a:lnTo>
                  <a:lnTo>
                    <a:pt x="4164" y="287"/>
                  </a:lnTo>
                  <a:lnTo>
                    <a:pt x="4208" y="282"/>
                  </a:lnTo>
                  <a:lnTo>
                    <a:pt x="4254" y="274"/>
                  </a:lnTo>
                  <a:lnTo>
                    <a:pt x="4302" y="262"/>
                  </a:lnTo>
                  <a:lnTo>
                    <a:pt x="4348" y="251"/>
                  </a:lnTo>
                  <a:lnTo>
                    <a:pt x="4398" y="234"/>
                  </a:lnTo>
                  <a:lnTo>
                    <a:pt x="4449" y="216"/>
                  </a:lnTo>
                  <a:lnTo>
                    <a:pt x="4503" y="197"/>
                  </a:lnTo>
                  <a:lnTo>
                    <a:pt x="4560" y="174"/>
                  </a:lnTo>
                  <a:lnTo>
                    <a:pt x="4620" y="149"/>
                  </a:lnTo>
                  <a:lnTo>
                    <a:pt x="4683" y="123"/>
                  </a:lnTo>
                  <a:lnTo>
                    <a:pt x="4750" y="96"/>
                  </a:lnTo>
                  <a:lnTo>
                    <a:pt x="4823" y="65"/>
                  </a:lnTo>
                  <a:lnTo>
                    <a:pt x="4899" y="33"/>
                  </a:lnTo>
                  <a:lnTo>
                    <a:pt x="4982" y="0"/>
                  </a:lnTo>
                  <a:lnTo>
                    <a:pt x="4986" y="4"/>
                  </a:lnTo>
                  <a:lnTo>
                    <a:pt x="4991" y="6"/>
                  </a:lnTo>
                  <a:lnTo>
                    <a:pt x="4997" y="10"/>
                  </a:lnTo>
                  <a:lnTo>
                    <a:pt x="5001" y="11"/>
                  </a:lnTo>
                  <a:lnTo>
                    <a:pt x="5005" y="13"/>
                  </a:lnTo>
                  <a:lnTo>
                    <a:pt x="5011" y="17"/>
                  </a:lnTo>
                  <a:lnTo>
                    <a:pt x="5014" y="19"/>
                  </a:lnTo>
                  <a:lnTo>
                    <a:pt x="5020" y="21"/>
                  </a:lnTo>
                  <a:lnTo>
                    <a:pt x="5024" y="25"/>
                  </a:lnTo>
                  <a:lnTo>
                    <a:pt x="5028" y="27"/>
                  </a:lnTo>
                  <a:lnTo>
                    <a:pt x="5032" y="29"/>
                  </a:lnTo>
                  <a:lnTo>
                    <a:pt x="5037" y="31"/>
                  </a:lnTo>
                  <a:lnTo>
                    <a:pt x="5041" y="34"/>
                  </a:lnTo>
                  <a:lnTo>
                    <a:pt x="5045" y="36"/>
                  </a:lnTo>
                  <a:lnTo>
                    <a:pt x="5049" y="38"/>
                  </a:lnTo>
                  <a:lnTo>
                    <a:pt x="5053" y="40"/>
                  </a:lnTo>
                  <a:lnTo>
                    <a:pt x="5057" y="42"/>
                  </a:lnTo>
                  <a:lnTo>
                    <a:pt x="5060" y="44"/>
                  </a:lnTo>
                  <a:lnTo>
                    <a:pt x="5064" y="46"/>
                  </a:lnTo>
                  <a:lnTo>
                    <a:pt x="5070" y="48"/>
                  </a:lnTo>
                  <a:lnTo>
                    <a:pt x="5074" y="50"/>
                  </a:lnTo>
                  <a:lnTo>
                    <a:pt x="5078" y="52"/>
                  </a:lnTo>
                  <a:lnTo>
                    <a:pt x="5081" y="54"/>
                  </a:lnTo>
                  <a:lnTo>
                    <a:pt x="5189" y="103"/>
                  </a:lnTo>
                  <a:lnTo>
                    <a:pt x="5304" y="149"/>
                  </a:lnTo>
                  <a:lnTo>
                    <a:pt x="5422" y="190"/>
                  </a:lnTo>
                  <a:lnTo>
                    <a:pt x="5547" y="228"/>
                  </a:lnTo>
                  <a:lnTo>
                    <a:pt x="5677" y="262"/>
                  </a:lnTo>
                  <a:lnTo>
                    <a:pt x="5811" y="293"/>
                  </a:lnTo>
                  <a:lnTo>
                    <a:pt x="5947" y="322"/>
                  </a:lnTo>
                  <a:lnTo>
                    <a:pt x="6087" y="347"/>
                  </a:lnTo>
                  <a:lnTo>
                    <a:pt x="6229" y="370"/>
                  </a:lnTo>
                  <a:lnTo>
                    <a:pt x="6372" y="391"/>
                  </a:lnTo>
                  <a:lnTo>
                    <a:pt x="6516" y="408"/>
                  </a:lnTo>
                  <a:lnTo>
                    <a:pt x="6660" y="425"/>
                  </a:lnTo>
                  <a:lnTo>
                    <a:pt x="6805" y="439"/>
                  </a:lnTo>
                  <a:lnTo>
                    <a:pt x="6947" y="452"/>
                  </a:lnTo>
                  <a:lnTo>
                    <a:pt x="7089" y="464"/>
                  </a:lnTo>
                  <a:lnTo>
                    <a:pt x="7229" y="473"/>
                  </a:lnTo>
                  <a:lnTo>
                    <a:pt x="7365" y="483"/>
                  </a:lnTo>
                  <a:lnTo>
                    <a:pt x="7499" y="490"/>
                  </a:lnTo>
                  <a:lnTo>
                    <a:pt x="7629" y="498"/>
                  </a:lnTo>
                  <a:lnTo>
                    <a:pt x="7753" y="506"/>
                  </a:lnTo>
                  <a:lnTo>
                    <a:pt x="7872" y="513"/>
                  </a:lnTo>
                  <a:lnTo>
                    <a:pt x="7985" y="521"/>
                  </a:lnTo>
                  <a:lnTo>
                    <a:pt x="7991" y="1132"/>
                  </a:lnTo>
                  <a:close/>
                </a:path>
              </a:pathLst>
            </a:custGeom>
            <a:pattFill prst="pct70">
              <a:fgClr>
                <a:srgbClr val="B2B2B2"/>
              </a:fgClr>
              <a:bgClr>
                <a:srgbClr val="3333CC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600" b="0" i="0" u="none" strike="noStrike" cap="none" spc="0">
                <a:ln>
                  <a:noFill/>
                </a:ln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39" name="Freeform 8" descr="Große Konfetti"/>
            <p:cNvSpPr/>
            <p:nvPr/>
          </p:nvSpPr>
          <p:spPr bwMode="auto">
            <a:xfrm>
              <a:off x="3157" y="1691"/>
              <a:ext cx="1075" cy="293"/>
            </a:xfrm>
            <a:custGeom>
              <a:avLst/>
              <a:gdLst>
                <a:gd name="T0" fmla="*/ 1 w 2148"/>
                <a:gd name="T1" fmla="*/ 0 h 590"/>
                <a:gd name="T2" fmla="*/ 1 w 2148"/>
                <a:gd name="T3" fmla="*/ 0 h 590"/>
                <a:gd name="T4" fmla="*/ 1 w 2148"/>
                <a:gd name="T5" fmla="*/ 0 h 590"/>
                <a:gd name="T6" fmla="*/ 1 w 2148"/>
                <a:gd name="T7" fmla="*/ 0 h 590"/>
                <a:gd name="T8" fmla="*/ 1 w 2148"/>
                <a:gd name="T9" fmla="*/ 0 h 590"/>
                <a:gd name="T10" fmla="*/ 1 w 2148"/>
                <a:gd name="T11" fmla="*/ 0 h 590"/>
                <a:gd name="T12" fmla="*/ 1 w 2148"/>
                <a:gd name="T13" fmla="*/ 0 h 590"/>
                <a:gd name="T14" fmla="*/ 1 w 2148"/>
                <a:gd name="T15" fmla="*/ 0 h 590"/>
                <a:gd name="T16" fmla="*/ 1 w 2148"/>
                <a:gd name="T17" fmla="*/ 0 h 590"/>
                <a:gd name="T18" fmla="*/ 1 w 2148"/>
                <a:gd name="T19" fmla="*/ 0 h 590"/>
                <a:gd name="T20" fmla="*/ 1 w 2148"/>
                <a:gd name="T21" fmla="*/ 0 h 590"/>
                <a:gd name="T22" fmla="*/ 1 w 2148"/>
                <a:gd name="T23" fmla="*/ 0 h 590"/>
                <a:gd name="T24" fmla="*/ 1 w 2148"/>
                <a:gd name="T25" fmla="*/ 0 h 590"/>
                <a:gd name="T26" fmla="*/ 1 w 2148"/>
                <a:gd name="T27" fmla="*/ 0 h 590"/>
                <a:gd name="T28" fmla="*/ 1 w 2148"/>
                <a:gd name="T29" fmla="*/ 0 h 590"/>
                <a:gd name="T30" fmla="*/ 1 w 2148"/>
                <a:gd name="T31" fmla="*/ 0 h 590"/>
                <a:gd name="T32" fmla="*/ 1 w 2148"/>
                <a:gd name="T33" fmla="*/ 0 h 590"/>
                <a:gd name="T34" fmla="*/ 1 w 2148"/>
                <a:gd name="T35" fmla="*/ 0 h 590"/>
                <a:gd name="T36" fmla="*/ 1 w 2148"/>
                <a:gd name="T37" fmla="*/ 0 h 590"/>
                <a:gd name="T38" fmla="*/ 1 w 2148"/>
                <a:gd name="T39" fmla="*/ 0 h 590"/>
                <a:gd name="T40" fmla="*/ 1 w 2148"/>
                <a:gd name="T41" fmla="*/ 0 h 590"/>
                <a:gd name="T42" fmla="*/ 1 w 2148"/>
                <a:gd name="T43" fmla="*/ 0 h 590"/>
                <a:gd name="T44" fmla="*/ 1 w 2148"/>
                <a:gd name="T45" fmla="*/ 0 h 590"/>
                <a:gd name="T46" fmla="*/ 1 w 2148"/>
                <a:gd name="T47" fmla="*/ 0 h 590"/>
                <a:gd name="T48" fmla="*/ 1 w 2148"/>
                <a:gd name="T49" fmla="*/ 0 h 590"/>
                <a:gd name="T50" fmla="*/ 1 w 2148"/>
                <a:gd name="T51" fmla="*/ 0 h 590"/>
                <a:gd name="T52" fmla="*/ 1 w 2148"/>
                <a:gd name="T53" fmla="*/ 0 h 590"/>
                <a:gd name="T54" fmla="*/ 1 w 2148"/>
                <a:gd name="T55" fmla="*/ 0 h 590"/>
                <a:gd name="T56" fmla="*/ 1 w 2148"/>
                <a:gd name="T57" fmla="*/ 0 h 590"/>
                <a:gd name="T58" fmla="*/ 1 w 2148"/>
                <a:gd name="T59" fmla="*/ 0 h 590"/>
                <a:gd name="T60" fmla="*/ 1 w 2148"/>
                <a:gd name="T61" fmla="*/ 0 h 590"/>
                <a:gd name="T62" fmla="*/ 1 w 2148"/>
                <a:gd name="T63" fmla="*/ 0 h 590"/>
                <a:gd name="T64" fmla="*/ 1 w 2148"/>
                <a:gd name="T65" fmla="*/ 0 h 590"/>
                <a:gd name="T66" fmla="*/ 1 w 2148"/>
                <a:gd name="T67" fmla="*/ 0 h 590"/>
                <a:gd name="T68" fmla="*/ 1 w 2148"/>
                <a:gd name="T69" fmla="*/ 0 h 590"/>
                <a:gd name="T70" fmla="*/ 1 w 2148"/>
                <a:gd name="T71" fmla="*/ 0 h 590"/>
                <a:gd name="T72" fmla="*/ 1 w 2148"/>
                <a:gd name="T73" fmla="*/ 0 h 590"/>
                <a:gd name="T74" fmla="*/ 1 w 2148"/>
                <a:gd name="T75" fmla="*/ 0 h 590"/>
                <a:gd name="T76" fmla="*/ 1 w 2148"/>
                <a:gd name="T77" fmla="*/ 0 h 590"/>
                <a:gd name="T78" fmla="*/ 1 w 2148"/>
                <a:gd name="T79" fmla="*/ 0 h 590"/>
                <a:gd name="T80" fmla="*/ 1 w 2148"/>
                <a:gd name="T81" fmla="*/ 0 h 590"/>
                <a:gd name="T82" fmla="*/ 1 w 2148"/>
                <a:gd name="T83" fmla="*/ 0 h 590"/>
                <a:gd name="T84" fmla="*/ 1 w 2148"/>
                <a:gd name="T85" fmla="*/ 0 h 590"/>
                <a:gd name="T86" fmla="*/ 1 w 2148"/>
                <a:gd name="T87" fmla="*/ 0 h 590"/>
                <a:gd name="T88" fmla="*/ 1 w 2148"/>
                <a:gd name="T89" fmla="*/ 0 h 590"/>
                <a:gd name="T90" fmla="*/ 1 w 2148"/>
                <a:gd name="T91" fmla="*/ 0 h 590"/>
                <a:gd name="T92" fmla="*/ 1 w 2148"/>
                <a:gd name="T93" fmla="*/ 0 h 590"/>
                <a:gd name="T94" fmla="*/ 1 w 2148"/>
                <a:gd name="T95" fmla="*/ 0 h 590"/>
                <a:gd name="T96" fmla="*/ 1 w 2148"/>
                <a:gd name="T97" fmla="*/ 0 h 590"/>
                <a:gd name="T98" fmla="*/ 1 w 2148"/>
                <a:gd name="T99" fmla="*/ 0 h 590"/>
                <a:gd name="T100" fmla="*/ 1 w 2148"/>
                <a:gd name="T101" fmla="*/ 0 h 590"/>
                <a:gd name="T102" fmla="*/ 1 w 2148"/>
                <a:gd name="T103" fmla="*/ 0 h 590"/>
                <a:gd name="T104" fmla="*/ 1 w 2148"/>
                <a:gd name="T105" fmla="*/ 0 h 590"/>
                <a:gd name="T106" fmla="*/ 1 w 2148"/>
                <a:gd name="T107" fmla="*/ 0 h 590"/>
                <a:gd name="T108" fmla="*/ 1 w 2148"/>
                <a:gd name="T109" fmla="*/ 0 h 590"/>
                <a:gd name="T110" fmla="*/ 1 w 2148"/>
                <a:gd name="T111" fmla="*/ 0 h 590"/>
                <a:gd name="T112" fmla="*/ 1 w 2148"/>
                <a:gd name="T113" fmla="*/ 0 h 590"/>
                <a:gd name="T114" fmla="*/ 1 w 2148"/>
                <a:gd name="T115" fmla="*/ 0 h 590"/>
                <a:gd name="T116" fmla="*/ 1 w 2148"/>
                <a:gd name="T117" fmla="*/ 0 h 590"/>
                <a:gd name="T118" fmla="*/ 1 w 2148"/>
                <a:gd name="T119" fmla="*/ 0 h 5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48"/>
                <a:gd name="T181" fmla="*/ 0 h 590"/>
                <a:gd name="T182" fmla="*/ 2148 w 2148"/>
                <a:gd name="T183" fmla="*/ 590 h 5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48" h="590" extrusionOk="0">
                  <a:moveTo>
                    <a:pt x="1790" y="0"/>
                  </a:moveTo>
                  <a:lnTo>
                    <a:pt x="1786" y="17"/>
                  </a:lnTo>
                  <a:lnTo>
                    <a:pt x="1781" y="35"/>
                  </a:lnTo>
                  <a:lnTo>
                    <a:pt x="1773" y="52"/>
                  </a:lnTo>
                  <a:lnTo>
                    <a:pt x="1767" y="69"/>
                  </a:lnTo>
                  <a:lnTo>
                    <a:pt x="1760" y="87"/>
                  </a:lnTo>
                  <a:lnTo>
                    <a:pt x="1752" y="106"/>
                  </a:lnTo>
                  <a:lnTo>
                    <a:pt x="1742" y="123"/>
                  </a:lnTo>
                  <a:lnTo>
                    <a:pt x="1733" y="140"/>
                  </a:lnTo>
                  <a:lnTo>
                    <a:pt x="1723" y="156"/>
                  </a:lnTo>
                  <a:lnTo>
                    <a:pt x="1714" y="173"/>
                  </a:lnTo>
                  <a:lnTo>
                    <a:pt x="1704" y="190"/>
                  </a:lnTo>
                  <a:lnTo>
                    <a:pt x="1693" y="206"/>
                  </a:lnTo>
                  <a:lnTo>
                    <a:pt x="1681" y="221"/>
                  </a:lnTo>
                  <a:lnTo>
                    <a:pt x="1668" y="234"/>
                  </a:lnTo>
                  <a:lnTo>
                    <a:pt x="1654" y="248"/>
                  </a:lnTo>
                  <a:lnTo>
                    <a:pt x="1641" y="261"/>
                  </a:lnTo>
                  <a:lnTo>
                    <a:pt x="1626" y="275"/>
                  </a:lnTo>
                  <a:lnTo>
                    <a:pt x="1606" y="288"/>
                  </a:lnTo>
                  <a:lnTo>
                    <a:pt x="1589" y="300"/>
                  </a:lnTo>
                  <a:lnTo>
                    <a:pt x="1570" y="311"/>
                  </a:lnTo>
                  <a:lnTo>
                    <a:pt x="1551" y="321"/>
                  </a:lnTo>
                  <a:lnTo>
                    <a:pt x="1532" y="329"/>
                  </a:lnTo>
                  <a:lnTo>
                    <a:pt x="1511" y="336"/>
                  </a:lnTo>
                  <a:lnTo>
                    <a:pt x="1490" y="342"/>
                  </a:lnTo>
                  <a:lnTo>
                    <a:pt x="1469" y="348"/>
                  </a:lnTo>
                  <a:lnTo>
                    <a:pt x="1447" y="354"/>
                  </a:lnTo>
                  <a:lnTo>
                    <a:pt x="1426" y="357"/>
                  </a:lnTo>
                  <a:lnTo>
                    <a:pt x="1403" y="361"/>
                  </a:lnTo>
                  <a:lnTo>
                    <a:pt x="1380" y="363"/>
                  </a:lnTo>
                  <a:lnTo>
                    <a:pt x="1359" y="365"/>
                  </a:lnTo>
                  <a:lnTo>
                    <a:pt x="1336" y="365"/>
                  </a:lnTo>
                  <a:lnTo>
                    <a:pt x="1313" y="365"/>
                  </a:lnTo>
                  <a:lnTo>
                    <a:pt x="1273" y="363"/>
                  </a:lnTo>
                  <a:lnTo>
                    <a:pt x="1231" y="359"/>
                  </a:lnTo>
                  <a:lnTo>
                    <a:pt x="1191" y="356"/>
                  </a:lnTo>
                  <a:lnTo>
                    <a:pt x="1149" y="348"/>
                  </a:lnTo>
                  <a:lnTo>
                    <a:pt x="1109" y="338"/>
                  </a:lnTo>
                  <a:lnTo>
                    <a:pt x="1066" y="329"/>
                  </a:lnTo>
                  <a:lnTo>
                    <a:pt x="1026" y="317"/>
                  </a:lnTo>
                  <a:lnTo>
                    <a:pt x="986" y="306"/>
                  </a:lnTo>
                  <a:lnTo>
                    <a:pt x="946" y="292"/>
                  </a:lnTo>
                  <a:lnTo>
                    <a:pt x="906" y="277"/>
                  </a:lnTo>
                  <a:lnTo>
                    <a:pt x="865" y="263"/>
                  </a:lnTo>
                  <a:lnTo>
                    <a:pt x="827" y="248"/>
                  </a:lnTo>
                  <a:lnTo>
                    <a:pt x="787" y="233"/>
                  </a:lnTo>
                  <a:lnTo>
                    <a:pt x="770" y="225"/>
                  </a:lnTo>
                  <a:lnTo>
                    <a:pt x="752" y="217"/>
                  </a:lnTo>
                  <a:lnTo>
                    <a:pt x="735" y="209"/>
                  </a:lnTo>
                  <a:lnTo>
                    <a:pt x="718" y="202"/>
                  </a:lnTo>
                  <a:lnTo>
                    <a:pt x="703" y="194"/>
                  </a:lnTo>
                  <a:lnTo>
                    <a:pt x="687" y="185"/>
                  </a:lnTo>
                  <a:lnTo>
                    <a:pt x="672" y="175"/>
                  </a:lnTo>
                  <a:lnTo>
                    <a:pt x="659" y="163"/>
                  </a:lnTo>
                  <a:lnTo>
                    <a:pt x="645" y="152"/>
                  </a:lnTo>
                  <a:lnTo>
                    <a:pt x="634" y="138"/>
                  </a:lnTo>
                  <a:lnTo>
                    <a:pt x="624" y="123"/>
                  </a:lnTo>
                  <a:lnTo>
                    <a:pt x="615" y="106"/>
                  </a:lnTo>
                  <a:lnTo>
                    <a:pt x="607" y="88"/>
                  </a:lnTo>
                  <a:lnTo>
                    <a:pt x="601" y="67"/>
                  </a:lnTo>
                  <a:lnTo>
                    <a:pt x="599" y="65"/>
                  </a:lnTo>
                  <a:lnTo>
                    <a:pt x="599" y="62"/>
                  </a:lnTo>
                  <a:lnTo>
                    <a:pt x="597" y="58"/>
                  </a:lnTo>
                  <a:lnTo>
                    <a:pt x="597" y="56"/>
                  </a:lnTo>
                  <a:lnTo>
                    <a:pt x="595" y="52"/>
                  </a:lnTo>
                  <a:lnTo>
                    <a:pt x="594" y="50"/>
                  </a:lnTo>
                  <a:lnTo>
                    <a:pt x="592" y="46"/>
                  </a:lnTo>
                  <a:lnTo>
                    <a:pt x="590" y="46"/>
                  </a:lnTo>
                  <a:lnTo>
                    <a:pt x="588" y="44"/>
                  </a:lnTo>
                  <a:lnTo>
                    <a:pt x="584" y="42"/>
                  </a:lnTo>
                  <a:lnTo>
                    <a:pt x="580" y="42"/>
                  </a:lnTo>
                  <a:lnTo>
                    <a:pt x="576" y="44"/>
                  </a:lnTo>
                  <a:lnTo>
                    <a:pt x="571" y="44"/>
                  </a:lnTo>
                  <a:lnTo>
                    <a:pt x="565" y="46"/>
                  </a:lnTo>
                  <a:lnTo>
                    <a:pt x="509" y="81"/>
                  </a:lnTo>
                  <a:lnTo>
                    <a:pt x="450" y="115"/>
                  </a:lnTo>
                  <a:lnTo>
                    <a:pt x="387" y="146"/>
                  </a:lnTo>
                  <a:lnTo>
                    <a:pt x="320" y="175"/>
                  </a:lnTo>
                  <a:lnTo>
                    <a:pt x="253" y="202"/>
                  </a:lnTo>
                  <a:lnTo>
                    <a:pt x="188" y="229"/>
                  </a:lnTo>
                  <a:lnTo>
                    <a:pt x="121" y="254"/>
                  </a:lnTo>
                  <a:lnTo>
                    <a:pt x="59" y="275"/>
                  </a:lnTo>
                  <a:lnTo>
                    <a:pt x="0" y="296"/>
                  </a:lnTo>
                  <a:lnTo>
                    <a:pt x="44" y="327"/>
                  </a:lnTo>
                  <a:lnTo>
                    <a:pt x="88" y="352"/>
                  </a:lnTo>
                  <a:lnTo>
                    <a:pt x="134" y="375"/>
                  </a:lnTo>
                  <a:lnTo>
                    <a:pt x="182" y="392"/>
                  </a:lnTo>
                  <a:lnTo>
                    <a:pt x="230" y="405"/>
                  </a:lnTo>
                  <a:lnTo>
                    <a:pt x="280" y="417"/>
                  </a:lnTo>
                  <a:lnTo>
                    <a:pt x="327" y="427"/>
                  </a:lnTo>
                  <a:lnTo>
                    <a:pt x="379" y="434"/>
                  </a:lnTo>
                  <a:lnTo>
                    <a:pt x="429" y="440"/>
                  </a:lnTo>
                  <a:lnTo>
                    <a:pt x="481" y="446"/>
                  </a:lnTo>
                  <a:lnTo>
                    <a:pt x="530" y="450"/>
                  </a:lnTo>
                  <a:lnTo>
                    <a:pt x="582" y="454"/>
                  </a:lnTo>
                  <a:lnTo>
                    <a:pt x="634" y="459"/>
                  </a:lnTo>
                  <a:lnTo>
                    <a:pt x="685" y="465"/>
                  </a:lnTo>
                  <a:lnTo>
                    <a:pt x="737" y="473"/>
                  </a:lnTo>
                  <a:lnTo>
                    <a:pt x="787" y="482"/>
                  </a:lnTo>
                  <a:lnTo>
                    <a:pt x="816" y="490"/>
                  </a:lnTo>
                  <a:lnTo>
                    <a:pt x="844" y="496"/>
                  </a:lnTo>
                  <a:lnTo>
                    <a:pt x="873" y="503"/>
                  </a:lnTo>
                  <a:lnTo>
                    <a:pt x="902" y="513"/>
                  </a:lnTo>
                  <a:lnTo>
                    <a:pt x="931" y="521"/>
                  </a:lnTo>
                  <a:lnTo>
                    <a:pt x="959" y="528"/>
                  </a:lnTo>
                  <a:lnTo>
                    <a:pt x="986" y="538"/>
                  </a:lnTo>
                  <a:lnTo>
                    <a:pt x="1015" y="546"/>
                  </a:lnTo>
                  <a:lnTo>
                    <a:pt x="1043" y="553"/>
                  </a:lnTo>
                  <a:lnTo>
                    <a:pt x="1072" y="561"/>
                  </a:lnTo>
                  <a:lnTo>
                    <a:pt x="1101" y="569"/>
                  </a:lnTo>
                  <a:lnTo>
                    <a:pt x="1130" y="575"/>
                  </a:lnTo>
                  <a:lnTo>
                    <a:pt x="1158" y="580"/>
                  </a:lnTo>
                  <a:lnTo>
                    <a:pt x="1187" y="584"/>
                  </a:lnTo>
                  <a:lnTo>
                    <a:pt x="1216" y="588"/>
                  </a:lnTo>
                  <a:lnTo>
                    <a:pt x="1241" y="590"/>
                  </a:lnTo>
                  <a:lnTo>
                    <a:pt x="1266" y="590"/>
                  </a:lnTo>
                  <a:lnTo>
                    <a:pt x="1289" y="590"/>
                  </a:lnTo>
                  <a:lnTo>
                    <a:pt x="1313" y="590"/>
                  </a:lnTo>
                  <a:lnTo>
                    <a:pt x="1336" y="588"/>
                  </a:lnTo>
                  <a:lnTo>
                    <a:pt x="1361" y="586"/>
                  </a:lnTo>
                  <a:lnTo>
                    <a:pt x="1386" y="584"/>
                  </a:lnTo>
                  <a:lnTo>
                    <a:pt x="1409" y="580"/>
                  </a:lnTo>
                  <a:lnTo>
                    <a:pt x="1434" y="576"/>
                  </a:lnTo>
                  <a:lnTo>
                    <a:pt x="1457" y="573"/>
                  </a:lnTo>
                  <a:lnTo>
                    <a:pt x="1482" y="567"/>
                  </a:lnTo>
                  <a:lnTo>
                    <a:pt x="1505" y="561"/>
                  </a:lnTo>
                  <a:lnTo>
                    <a:pt x="1528" y="555"/>
                  </a:lnTo>
                  <a:lnTo>
                    <a:pt x="1551" y="550"/>
                  </a:lnTo>
                  <a:lnTo>
                    <a:pt x="1574" y="542"/>
                  </a:lnTo>
                  <a:lnTo>
                    <a:pt x="1606" y="532"/>
                  </a:lnTo>
                  <a:lnTo>
                    <a:pt x="1637" y="521"/>
                  </a:lnTo>
                  <a:lnTo>
                    <a:pt x="1668" y="509"/>
                  </a:lnTo>
                  <a:lnTo>
                    <a:pt x="1698" y="498"/>
                  </a:lnTo>
                  <a:lnTo>
                    <a:pt x="1727" y="484"/>
                  </a:lnTo>
                  <a:lnTo>
                    <a:pt x="1758" y="471"/>
                  </a:lnTo>
                  <a:lnTo>
                    <a:pt x="1788" y="459"/>
                  </a:lnTo>
                  <a:lnTo>
                    <a:pt x="1817" y="446"/>
                  </a:lnTo>
                  <a:lnTo>
                    <a:pt x="1848" y="432"/>
                  </a:lnTo>
                  <a:lnTo>
                    <a:pt x="1878" y="419"/>
                  </a:lnTo>
                  <a:lnTo>
                    <a:pt x="1909" y="405"/>
                  </a:lnTo>
                  <a:lnTo>
                    <a:pt x="1930" y="396"/>
                  </a:lnTo>
                  <a:lnTo>
                    <a:pt x="1953" y="386"/>
                  </a:lnTo>
                  <a:lnTo>
                    <a:pt x="1976" y="379"/>
                  </a:lnTo>
                  <a:lnTo>
                    <a:pt x="1997" y="369"/>
                  </a:lnTo>
                  <a:lnTo>
                    <a:pt x="2020" y="359"/>
                  </a:lnTo>
                  <a:lnTo>
                    <a:pt x="2041" y="352"/>
                  </a:lnTo>
                  <a:lnTo>
                    <a:pt x="2060" y="342"/>
                  </a:lnTo>
                  <a:lnTo>
                    <a:pt x="2081" y="332"/>
                  </a:lnTo>
                  <a:lnTo>
                    <a:pt x="2098" y="325"/>
                  </a:lnTo>
                  <a:lnTo>
                    <a:pt x="2118" y="315"/>
                  </a:lnTo>
                  <a:lnTo>
                    <a:pt x="2133" y="306"/>
                  </a:lnTo>
                  <a:lnTo>
                    <a:pt x="2148" y="296"/>
                  </a:lnTo>
                  <a:lnTo>
                    <a:pt x="2141" y="292"/>
                  </a:lnTo>
                  <a:lnTo>
                    <a:pt x="2135" y="288"/>
                  </a:lnTo>
                  <a:lnTo>
                    <a:pt x="2129" y="284"/>
                  </a:lnTo>
                  <a:lnTo>
                    <a:pt x="2123" y="283"/>
                  </a:lnTo>
                  <a:lnTo>
                    <a:pt x="2120" y="279"/>
                  </a:lnTo>
                  <a:lnTo>
                    <a:pt x="2116" y="277"/>
                  </a:lnTo>
                  <a:lnTo>
                    <a:pt x="2114" y="275"/>
                  </a:lnTo>
                  <a:lnTo>
                    <a:pt x="2112" y="275"/>
                  </a:lnTo>
                  <a:lnTo>
                    <a:pt x="2110" y="273"/>
                  </a:lnTo>
                  <a:lnTo>
                    <a:pt x="2110" y="271"/>
                  </a:lnTo>
                  <a:lnTo>
                    <a:pt x="2108" y="271"/>
                  </a:lnTo>
                  <a:lnTo>
                    <a:pt x="2108" y="269"/>
                  </a:lnTo>
                  <a:lnTo>
                    <a:pt x="2106" y="269"/>
                  </a:lnTo>
                  <a:lnTo>
                    <a:pt x="2100" y="263"/>
                  </a:lnTo>
                  <a:lnTo>
                    <a:pt x="2089" y="256"/>
                  </a:lnTo>
                  <a:lnTo>
                    <a:pt x="2072" y="246"/>
                  </a:lnTo>
                  <a:lnTo>
                    <a:pt x="2053" y="236"/>
                  </a:lnTo>
                  <a:lnTo>
                    <a:pt x="2028" y="223"/>
                  </a:lnTo>
                  <a:lnTo>
                    <a:pt x="2001" y="208"/>
                  </a:lnTo>
                  <a:lnTo>
                    <a:pt x="1972" y="192"/>
                  </a:lnTo>
                  <a:lnTo>
                    <a:pt x="1943" y="175"/>
                  </a:lnTo>
                  <a:lnTo>
                    <a:pt x="1915" y="154"/>
                  </a:lnTo>
                  <a:lnTo>
                    <a:pt x="1886" y="133"/>
                  </a:lnTo>
                  <a:lnTo>
                    <a:pt x="1859" y="110"/>
                  </a:lnTo>
                  <a:lnTo>
                    <a:pt x="1836" y="85"/>
                  </a:lnTo>
                  <a:lnTo>
                    <a:pt x="1817" y="58"/>
                  </a:lnTo>
                  <a:lnTo>
                    <a:pt x="1802" y="31"/>
                  </a:lnTo>
                  <a:lnTo>
                    <a:pt x="1790" y="0"/>
                  </a:lnTo>
                  <a:close/>
                </a:path>
              </a:pathLst>
            </a:custGeom>
            <a:pattFill prst="lgConfetti">
              <a:fgClr>
                <a:srgbClr val="3333CC"/>
              </a:fgClr>
              <a:bgClr>
                <a:srgbClr val="B2B2B2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600" b="0" i="0" u="none" strike="noStrike" cap="none" spc="0">
                <a:ln>
                  <a:noFill/>
                </a:ln>
                <a:solidFill>
                  <a:srgbClr val="FFFFFF"/>
                </a:solidFill>
                <a:ea typeface="+mn-ea"/>
              </a:endParaRPr>
            </a:p>
          </p:txBody>
        </p:sp>
      </p:grpSp>
      <p:grpSp>
        <p:nvGrpSpPr>
          <p:cNvPr id="40" name="Group 9"/>
          <p:cNvGrpSpPr/>
          <p:nvPr/>
        </p:nvGrpSpPr>
        <p:grpSpPr bwMode="auto">
          <a:xfrm>
            <a:off x="8125426" y="4204091"/>
            <a:ext cx="225425" cy="274637"/>
            <a:chOff x="1658" y="1555"/>
            <a:chExt cx="142" cy="173"/>
          </a:xfrm>
        </p:grpSpPr>
        <p:sp>
          <p:nvSpPr>
            <p:cNvPr id="41" name="Text Box 10"/>
            <p:cNvSpPr txBox="1">
              <a:spLocks noChangeArrowheads="1"/>
            </p:cNvSpPr>
            <p:nvPr/>
          </p:nvSpPr>
          <p:spPr bwMode="auto">
            <a:xfrm>
              <a:off x="1658" y="1555"/>
              <a:ext cx="1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200" b="0" i="0" u="none" strike="noStrike" cap="none" spc="0">
                <a:ln>
                  <a:noFill/>
                </a:ln>
                <a:solidFill>
                  <a:srgbClr val="FFFFFF"/>
                </a:solidFill>
                <a:ea typeface="+mn-ea"/>
                <a:cs typeface="Arial"/>
              </a:endParaRPr>
            </a:p>
          </p:txBody>
        </p:sp>
        <p:sp>
          <p:nvSpPr>
            <p:cNvPr id="42" name="Line 11"/>
            <p:cNvSpPr>
              <a:spLocks noChangeShapeType="1"/>
            </p:cNvSpPr>
            <p:nvPr/>
          </p:nvSpPr>
          <p:spPr bwMode="auto">
            <a:xfrm>
              <a:off x="1724" y="1678"/>
              <a:ext cx="7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600" b="0" i="0" u="none" strike="noStrike" cap="none" spc="0">
                <a:ln>
                  <a:noFill/>
                </a:ln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43" name="Line 12"/>
            <p:cNvSpPr>
              <a:spLocks noChangeShapeType="1"/>
            </p:cNvSpPr>
            <p:nvPr/>
          </p:nvSpPr>
          <p:spPr bwMode="auto">
            <a:xfrm>
              <a:off x="1736" y="1686"/>
              <a:ext cx="50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600" b="0" i="0" u="none" strike="noStrike" cap="none" spc="0">
                <a:ln>
                  <a:noFill/>
                </a:ln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44" name="Line 13"/>
            <p:cNvSpPr>
              <a:spLocks noChangeShapeType="1"/>
            </p:cNvSpPr>
            <p:nvPr/>
          </p:nvSpPr>
          <p:spPr bwMode="auto">
            <a:xfrm>
              <a:off x="1746" y="1693"/>
              <a:ext cx="30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600" b="0" i="0" u="none" strike="noStrike" cap="none" spc="0">
                <a:ln>
                  <a:noFill/>
                </a:ln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45" name="Line 14"/>
            <p:cNvSpPr>
              <a:spLocks noChangeShapeType="1"/>
            </p:cNvSpPr>
            <p:nvPr/>
          </p:nvSpPr>
          <p:spPr bwMode="auto">
            <a:xfrm>
              <a:off x="1754" y="1701"/>
              <a:ext cx="1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600" b="0" i="0" u="none" strike="noStrike" cap="none" spc="0">
                <a:ln>
                  <a:noFill/>
                </a:ln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46" name="Line 15"/>
            <p:cNvSpPr>
              <a:spLocks noChangeShapeType="1"/>
            </p:cNvSpPr>
            <p:nvPr/>
          </p:nvSpPr>
          <p:spPr bwMode="auto">
            <a:xfrm>
              <a:off x="1754" y="1708"/>
              <a:ext cx="1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600" b="0" i="0" u="none" strike="noStrike" cap="none" spc="0">
                <a:ln>
                  <a:noFill/>
                </a:ln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47" name="Line 16"/>
            <p:cNvSpPr>
              <a:spLocks noChangeShapeType="1"/>
            </p:cNvSpPr>
            <p:nvPr/>
          </p:nvSpPr>
          <p:spPr bwMode="auto">
            <a:xfrm flipH="1">
              <a:off x="1761" y="1711"/>
              <a:ext cx="1" cy="1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600" b="0" i="0" u="none" strike="noStrike" cap="none" spc="0">
                <a:ln>
                  <a:noFill/>
                </a:ln>
                <a:solidFill>
                  <a:srgbClr val="FFFFFF"/>
                </a:solidFill>
                <a:ea typeface="+mn-ea"/>
              </a:endParaRPr>
            </a:p>
          </p:txBody>
        </p:sp>
      </p:grpSp>
      <p:sp>
        <p:nvSpPr>
          <p:cNvPr id="48" name="AutoShape 17"/>
          <p:cNvSpPr>
            <a:spLocks noChangeArrowheads="1"/>
          </p:cNvSpPr>
          <p:nvPr/>
        </p:nvSpPr>
        <p:spPr bwMode="auto">
          <a:xfrm rot="10002640">
            <a:off x="7225314" y="3275403"/>
            <a:ext cx="565150" cy="330200"/>
          </a:xfrm>
          <a:prstGeom prst="rightArrow">
            <a:avLst>
              <a:gd name="adj1" fmla="val 50000"/>
              <a:gd name="adj2" fmla="val 42788"/>
            </a:avLst>
          </a:prstGeom>
          <a:solidFill>
            <a:schemeClr val="accent2"/>
          </a:solidFill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600" b="0" i="0" u="none" strike="noStrike" cap="none" spc="0">
              <a:ln>
                <a:noFill/>
              </a:ln>
              <a:solidFill>
                <a:srgbClr val="FFFFFF"/>
              </a:solidFill>
              <a:ea typeface="+mn-ea"/>
            </a:endParaRPr>
          </a:p>
        </p:txBody>
      </p:sp>
      <p:sp>
        <p:nvSpPr>
          <p:cNvPr id="49" name="Text Box 18"/>
          <p:cNvSpPr txBox="1">
            <a:spLocks noChangeArrowheads="1"/>
          </p:cNvSpPr>
          <p:nvPr/>
        </p:nvSpPr>
        <p:spPr bwMode="auto">
          <a:xfrm>
            <a:off x="7385650" y="4067565"/>
            <a:ext cx="1730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400" b="0" i="0" u="none" strike="noStrike" cap="none" spc="0">
                <a:ln>
                  <a:noFill/>
                </a:ln>
                <a:solidFill>
                  <a:srgbClr val="FFFFFF"/>
                </a:solidFill>
                <a:ea typeface="+mn-ea"/>
              </a:rPr>
              <a:t>Grundwasserebene</a:t>
            </a:r>
            <a:endParaRPr/>
          </a:p>
        </p:txBody>
      </p:sp>
      <p:sp>
        <p:nvSpPr>
          <p:cNvPr id="50" name="AutoShape 19"/>
          <p:cNvSpPr>
            <a:spLocks noChangeArrowheads="1"/>
          </p:cNvSpPr>
          <p:nvPr/>
        </p:nvSpPr>
        <p:spPr bwMode="auto">
          <a:xfrm rot="5400000">
            <a:off x="3270851" y="3489716"/>
            <a:ext cx="565150" cy="330200"/>
          </a:xfrm>
          <a:prstGeom prst="rightArrow">
            <a:avLst>
              <a:gd name="adj1" fmla="val 50000"/>
              <a:gd name="adj2" fmla="val 42788"/>
            </a:avLst>
          </a:prstGeom>
          <a:solidFill>
            <a:schemeClr val="accent2"/>
          </a:solidFill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600" b="0" i="0" u="none" strike="noStrike" cap="none" spc="0">
              <a:ln>
                <a:noFill/>
              </a:ln>
              <a:solidFill>
                <a:srgbClr val="FFFFFF"/>
              </a:solidFill>
              <a:ea typeface="+mn-ea"/>
            </a:endParaRPr>
          </a:p>
        </p:txBody>
      </p:sp>
      <p:sp>
        <p:nvSpPr>
          <p:cNvPr id="51" name="AutoShape 20"/>
          <p:cNvSpPr>
            <a:spLocks noChangeArrowheads="1"/>
          </p:cNvSpPr>
          <p:nvPr/>
        </p:nvSpPr>
        <p:spPr bwMode="auto">
          <a:xfrm rot="5400000">
            <a:off x="3269264" y="4297753"/>
            <a:ext cx="565150" cy="330200"/>
          </a:xfrm>
          <a:prstGeom prst="rightArrow">
            <a:avLst>
              <a:gd name="adj1" fmla="val 50000"/>
              <a:gd name="adj2" fmla="val 42788"/>
            </a:avLst>
          </a:prstGeom>
          <a:solidFill>
            <a:schemeClr val="accent2"/>
          </a:solidFill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600" b="0" i="0" u="none" strike="noStrike" cap="none" spc="0">
              <a:ln>
                <a:noFill/>
              </a:ln>
              <a:solidFill>
                <a:srgbClr val="FFFFFF"/>
              </a:solidFill>
              <a:ea typeface="+mn-ea"/>
            </a:endParaRPr>
          </a:p>
        </p:txBody>
      </p:sp>
      <p:sp>
        <p:nvSpPr>
          <p:cNvPr id="54" name="Text Box 24"/>
          <p:cNvSpPr txBox="1">
            <a:spLocks noChangeArrowheads="1"/>
          </p:cNvSpPr>
          <p:nvPr/>
        </p:nvSpPr>
        <p:spPr bwMode="auto">
          <a:xfrm>
            <a:off x="2853339" y="5053403"/>
            <a:ext cx="261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400" b="1" i="0" u="none" strike="noStrike" cap="none" spc="0">
                <a:ln>
                  <a:noFill/>
                </a:ln>
                <a:solidFill>
                  <a:srgbClr val="FFFFFF"/>
                </a:solidFill>
                <a:ea typeface="+mn-ea"/>
              </a:rPr>
              <a:t>Auswaschungsgefährdung</a:t>
            </a:r>
            <a:endParaRPr/>
          </a:p>
        </p:txBody>
      </p:sp>
      <p:sp>
        <p:nvSpPr>
          <p:cNvPr id="55" name="Text Box 25"/>
          <p:cNvSpPr txBox="1">
            <a:spLocks noChangeArrowheads="1"/>
          </p:cNvSpPr>
          <p:nvPr/>
        </p:nvSpPr>
        <p:spPr bwMode="auto">
          <a:xfrm>
            <a:off x="5204426" y="3443678"/>
            <a:ext cx="1795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400" b="1" i="0" u="none" strike="noStrike" cap="none" spc="0">
                <a:ln>
                  <a:noFill/>
                </a:ln>
                <a:solidFill>
                  <a:srgbClr val="FFFFFF"/>
                </a:solidFill>
                <a:ea typeface="+mn-ea"/>
              </a:rPr>
              <a:t>Erosionspotenzial</a:t>
            </a:r>
            <a:endParaRPr/>
          </a:p>
        </p:txBody>
      </p:sp>
      <p:sp>
        <p:nvSpPr>
          <p:cNvPr id="56" name="Oval 26"/>
          <p:cNvSpPr>
            <a:spLocks noChangeArrowheads="1"/>
          </p:cNvSpPr>
          <p:nvPr/>
        </p:nvSpPr>
        <p:spPr bwMode="auto">
          <a:xfrm>
            <a:off x="3048601" y="3281753"/>
            <a:ext cx="990600" cy="1549400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600" b="0" i="0" u="none" strike="noStrike" cap="none" spc="0">
              <a:ln>
                <a:noFill/>
              </a:ln>
              <a:solidFill>
                <a:srgbClr val="FFFFFF"/>
              </a:solidFill>
              <a:ea typeface="+mn-ea"/>
            </a:endParaRPr>
          </a:p>
        </p:txBody>
      </p:sp>
      <p:sp>
        <p:nvSpPr>
          <p:cNvPr id="57" name="Oval 27"/>
          <p:cNvSpPr>
            <a:spLocks noChangeArrowheads="1"/>
          </p:cNvSpPr>
          <p:nvPr/>
        </p:nvSpPr>
        <p:spPr bwMode="auto">
          <a:xfrm rot="4447694">
            <a:off x="7218554" y="2860488"/>
            <a:ext cx="646113" cy="1333500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600" b="0" i="0" u="none" strike="noStrike" cap="none" spc="0">
              <a:ln>
                <a:noFill/>
              </a:ln>
              <a:solidFill>
                <a:srgbClr val="FFFFFF"/>
              </a:solidFill>
              <a:ea typeface="+mn-ea"/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10891602" y="6614096"/>
            <a:ext cx="12987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de-DE" sz="1000"/>
              <a:t>Bildzitat: H. Nacken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3043"/>
    </mc:Choice>
    <mc:Fallback xmlns:w="http://schemas.openxmlformats.org/wordprocessingml/2006/main" xmlns:m="http://schemas.openxmlformats.org/officeDocument/2006/math" xmlns="">
      <p:transition advClick="1" advTm="1330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Zielbestimmung beim Stoffeintrag</a:t>
            </a:r>
            <a:endParaRPr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auto">
          <a:xfrm>
            <a:off x="1088571" y="1163822"/>
            <a:ext cx="10768584" cy="3738834"/>
          </a:xfrm>
        </p:spPr>
        <p:txBody>
          <a:bodyPr/>
          <a:lstStyle/>
          <a:p>
            <a:pPr>
              <a:defRPr/>
            </a:pPr>
            <a:r>
              <a:rPr lang="de-DE" sz="1800"/>
              <a:t>Bestimmung der Erosionsgefährdung </a:t>
            </a:r>
            <a:endParaRPr/>
          </a:p>
          <a:p>
            <a:pPr>
              <a:defRPr/>
            </a:pPr>
            <a:endParaRPr lang="de-DE" sz="1800"/>
          </a:p>
          <a:p>
            <a:pPr>
              <a:defRPr/>
            </a:pPr>
            <a:r>
              <a:rPr lang="de-DE" sz="1800"/>
              <a:t>Ermittlung der Austauschhäufigkeit und Bestimmung des nutzungsabhängigen Auswaschungspotenzials</a:t>
            </a:r>
            <a:endParaRPr/>
          </a:p>
          <a:p>
            <a:pPr>
              <a:defRPr/>
            </a:pPr>
            <a:endParaRPr lang="de-DE" sz="1800"/>
          </a:p>
          <a:p>
            <a:pPr>
              <a:defRPr/>
            </a:pPr>
            <a:r>
              <a:rPr lang="de-DE" sz="1800"/>
              <a:t>Räumliche Identifikation der Interaktionszonen Oberflächenwasser &amp; Grundwasser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3788"/>
    </mc:Choice>
    <mc:Fallback xmlns:w="http://schemas.openxmlformats.org/wordprocessingml/2006/main" xmlns:m="http://schemas.openxmlformats.org/officeDocument/2006/math" xmlns="">
      <p:transition advClick="1" advTm="53788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lienlayout_LFI_CD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Folienlayout_LFI_CD</Template>
  <TotalTime>0</TotalTime>
  <Words>837</Words>
  <Application>Microsoft Office PowerPoint</Application>
  <DocSecurity>0</DocSecurity>
  <PresentationFormat>Benutzerdefiniert</PresentationFormat>
  <Paragraphs>178</Paragraphs>
  <Slides>21</Slides>
  <Notes>13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34" baseType="lpstr">
      <vt:lpstr>ＭＳ Ｐゴシック</vt:lpstr>
      <vt:lpstr>Arial</vt:lpstr>
      <vt:lpstr>Arial</vt:lpstr>
      <vt:lpstr>Arial Black</vt:lpstr>
      <vt:lpstr>Calibri</vt:lpstr>
      <vt:lpstr>Josefin Sans</vt:lpstr>
      <vt:lpstr>Josefin Sans Thin</vt:lpstr>
      <vt:lpstr>Poppins Light</vt:lpstr>
      <vt:lpstr>Poppins Medium</vt:lpstr>
      <vt:lpstr>Symbol</vt:lpstr>
      <vt:lpstr>Wingdings</vt:lpstr>
      <vt:lpstr>Folienlayout_LFI_CD</vt:lpstr>
      <vt:lpstr>oleObj</vt:lpstr>
      <vt:lpstr>PowerPoint-Präsentation</vt:lpstr>
      <vt:lpstr>Lehr- und Lernziele der Veranstaltung</vt:lpstr>
      <vt:lpstr>Grundwasser</vt:lpstr>
      <vt:lpstr>Zustand: Grundwasser in Deutschland</vt:lpstr>
      <vt:lpstr>Nitratgehalte Grundwasser</vt:lpstr>
      <vt:lpstr>Boden als Filter</vt:lpstr>
      <vt:lpstr>Diffuser Stoffeintrag– Phosphat und Stickstoff I</vt:lpstr>
      <vt:lpstr>Diffuser Stoffeintrag– Phosphat und Stickstoff II</vt:lpstr>
      <vt:lpstr>Zielbestimmung beim Stoffeintrag</vt:lpstr>
      <vt:lpstr>Interaktion Oberflächenwasser - Grundwasser</vt:lpstr>
      <vt:lpstr>Stickstoffeintrag in Gewässer</vt:lpstr>
      <vt:lpstr>Phosphoreintrag in Gewässer</vt:lpstr>
      <vt:lpstr> Schematischer Stoffeintrag</vt:lpstr>
      <vt:lpstr>Anforderungen an die Landwirtschaft</vt:lpstr>
      <vt:lpstr>Gewässergefährdung durch landwirtschaftliche Kulturen</vt:lpstr>
      <vt:lpstr>Gute fachliche Praxis</vt:lpstr>
      <vt:lpstr>Verringerung von Schadstoffeinträgen</vt:lpstr>
      <vt:lpstr>Maßnahmen gegen Bodenerosion</vt:lpstr>
      <vt:lpstr>Maßnahmen gegen Bodenerosion</vt:lpstr>
      <vt:lpstr>Quellen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Thomas Dondonf</dc:creator>
  <cp:keywords/>
  <dc:description/>
  <cp:lastModifiedBy>Katja Höreth</cp:lastModifiedBy>
  <cp:revision>412</cp:revision>
  <dcterms:created xsi:type="dcterms:W3CDTF">2016-04-20T07:15:10Z</dcterms:created>
  <dcterms:modified xsi:type="dcterms:W3CDTF">2022-09-28T09:54:27Z</dcterms:modified>
  <cp:category/>
  <dc:identifier/>
  <cp:contentStatus/>
  <dc:language/>
  <cp:version/>
</cp:coreProperties>
</file>